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1"/>
  </p:notesMasterIdLst>
  <p:sldIdLst>
    <p:sldId id="256" r:id="rId2"/>
    <p:sldId id="288" r:id="rId3"/>
    <p:sldId id="289" r:id="rId4"/>
    <p:sldId id="259" r:id="rId5"/>
    <p:sldId id="260" r:id="rId6"/>
    <p:sldId id="261" r:id="rId7"/>
    <p:sldId id="262" r:id="rId8"/>
    <p:sldId id="263" r:id="rId9"/>
    <p:sldId id="275" r:id="rId10"/>
    <p:sldId id="292" r:id="rId11"/>
    <p:sldId id="266" r:id="rId12"/>
    <p:sldId id="293" r:id="rId13"/>
    <p:sldId id="265" r:id="rId14"/>
    <p:sldId id="267" r:id="rId15"/>
    <p:sldId id="264" r:id="rId16"/>
    <p:sldId id="272" r:id="rId17"/>
    <p:sldId id="273" r:id="rId18"/>
    <p:sldId id="274" r:id="rId19"/>
    <p:sldId id="276" r:id="rId20"/>
    <p:sldId id="277" r:id="rId21"/>
    <p:sldId id="278" r:id="rId22"/>
    <p:sldId id="281" r:id="rId23"/>
    <p:sldId id="282" r:id="rId24"/>
    <p:sldId id="283" r:id="rId25"/>
    <p:sldId id="284" r:id="rId26"/>
    <p:sldId id="285" r:id="rId27"/>
    <p:sldId id="291" r:id="rId28"/>
    <p:sldId id="290" r:id="rId29"/>
    <p:sldId id="294" r:id="rId30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035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6" autoAdjust="0"/>
    <p:restoredTop sz="95380" autoAdjust="0"/>
  </p:normalViewPr>
  <p:slideViewPr>
    <p:cSldViewPr>
      <p:cViewPr>
        <p:scale>
          <a:sx n="70" d="100"/>
          <a:sy n="70" d="100"/>
        </p:scale>
        <p:origin x="1527" y="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2FCB11-2FDA-40D0-B335-2745D036F483}" type="doc">
      <dgm:prSet loTypeId="urn:microsoft.com/office/officeart/2005/8/layout/cycle1" loCatId="cycl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D37969A-F13F-4751-BD58-E25EB5E626EE}">
      <dgm:prSet/>
      <dgm:spPr/>
      <dgm:t>
        <a:bodyPr/>
        <a:lstStyle/>
        <a:p>
          <a:endParaRPr lang="en-US"/>
        </a:p>
      </dgm:t>
    </dgm:pt>
    <dgm:pt modelId="{A00E8529-8EDB-4539-B9BD-9C6395DAF05E}" type="parTrans" cxnId="{DBFEDC14-AA31-4AAB-9884-C97757A5F07E}">
      <dgm:prSet/>
      <dgm:spPr/>
      <dgm:t>
        <a:bodyPr/>
        <a:lstStyle/>
        <a:p>
          <a:endParaRPr lang="en-US"/>
        </a:p>
      </dgm:t>
    </dgm:pt>
    <dgm:pt modelId="{4791FE63-98D8-4175-8190-28D28F2F3784}" type="sibTrans" cxnId="{DBFEDC14-AA31-4AAB-9884-C97757A5F07E}">
      <dgm:prSet/>
      <dgm:spPr>
        <a:solidFill>
          <a:srgbClr val="BD6035"/>
        </a:solidFill>
      </dgm:spPr>
      <dgm:t>
        <a:bodyPr/>
        <a:lstStyle/>
        <a:p>
          <a:endParaRPr lang="en-US"/>
        </a:p>
      </dgm:t>
    </dgm:pt>
    <dgm:pt modelId="{F677755F-3E94-462F-A57D-2D0DBF8C7AB3}">
      <dgm:prSet/>
      <dgm:spPr/>
      <dgm:t>
        <a:bodyPr/>
        <a:lstStyle/>
        <a:p>
          <a:endParaRPr lang="en-US"/>
        </a:p>
      </dgm:t>
    </dgm:pt>
    <dgm:pt modelId="{7E990ED1-6721-487C-88D6-DC5CAD303214}" type="parTrans" cxnId="{4CD0E3C7-2B9D-40EB-B8D8-9D6472ED70F5}">
      <dgm:prSet/>
      <dgm:spPr/>
      <dgm:t>
        <a:bodyPr/>
        <a:lstStyle/>
        <a:p>
          <a:endParaRPr lang="en-US"/>
        </a:p>
      </dgm:t>
    </dgm:pt>
    <dgm:pt modelId="{477B740D-D7CA-4CBC-B1FE-56BC94C8DC7D}" type="sibTrans" cxnId="{4CD0E3C7-2B9D-40EB-B8D8-9D6472ED70F5}">
      <dgm:prSet/>
      <dgm:spPr>
        <a:solidFill>
          <a:srgbClr val="BD6035"/>
        </a:solidFill>
      </dgm:spPr>
      <dgm:t>
        <a:bodyPr/>
        <a:lstStyle/>
        <a:p>
          <a:endParaRPr lang="en-US"/>
        </a:p>
      </dgm:t>
    </dgm:pt>
    <dgm:pt modelId="{1FCBCF40-2586-4268-BF45-6D9BA03E00AE}">
      <dgm:prSet/>
      <dgm:spPr/>
      <dgm:t>
        <a:bodyPr/>
        <a:lstStyle/>
        <a:p>
          <a:endParaRPr lang="en-US"/>
        </a:p>
      </dgm:t>
    </dgm:pt>
    <dgm:pt modelId="{E2221A92-401D-477A-BB63-686899727F3B}" type="parTrans" cxnId="{6C07DD16-9616-42C4-83D1-23F822A0D252}">
      <dgm:prSet/>
      <dgm:spPr/>
      <dgm:t>
        <a:bodyPr/>
        <a:lstStyle/>
        <a:p>
          <a:endParaRPr lang="en-US"/>
        </a:p>
      </dgm:t>
    </dgm:pt>
    <dgm:pt modelId="{AC310D32-248C-4D0E-84EC-05C189DE151B}" type="sibTrans" cxnId="{6C07DD16-9616-42C4-83D1-23F822A0D252}">
      <dgm:prSet/>
      <dgm:spPr/>
      <dgm:t>
        <a:bodyPr/>
        <a:lstStyle/>
        <a:p>
          <a:endParaRPr lang="en-US"/>
        </a:p>
      </dgm:t>
    </dgm:pt>
    <dgm:pt modelId="{AAAB2BEA-1008-47E1-BD2C-FACC091BBE05}">
      <dgm:prSet phldrT="[Text]"/>
      <dgm:spPr/>
      <dgm:t>
        <a:bodyPr/>
        <a:lstStyle/>
        <a:p>
          <a:r>
            <a:rPr lang="fr-FR" dirty="0" smtClean="0"/>
            <a:t> </a:t>
          </a:r>
          <a:endParaRPr lang="en-US" dirty="0"/>
        </a:p>
      </dgm:t>
    </dgm:pt>
    <dgm:pt modelId="{AD79E394-85BA-4035-867D-9EB55F7CE130}" type="sibTrans" cxnId="{D08B8DB0-5B17-4B50-B2CD-684F9CC6EA46}">
      <dgm:prSet/>
      <dgm:spPr>
        <a:solidFill>
          <a:srgbClr val="BD6035"/>
        </a:solidFill>
      </dgm:spPr>
      <dgm:t>
        <a:bodyPr/>
        <a:lstStyle/>
        <a:p>
          <a:endParaRPr lang="en-US"/>
        </a:p>
      </dgm:t>
    </dgm:pt>
    <dgm:pt modelId="{52DFCB71-5A03-4AB2-A462-1873BF1C5668}" type="parTrans" cxnId="{D08B8DB0-5B17-4B50-B2CD-684F9CC6EA46}">
      <dgm:prSet/>
      <dgm:spPr/>
      <dgm:t>
        <a:bodyPr/>
        <a:lstStyle/>
        <a:p>
          <a:endParaRPr lang="en-US"/>
        </a:p>
      </dgm:t>
    </dgm:pt>
    <dgm:pt modelId="{3A2E3C57-0899-4034-99B0-8249AFFA1733}" type="pres">
      <dgm:prSet presAssocID="{DB2FCB11-2FDA-40D0-B335-2745D036F483}" presName="cycle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0C0583-ACBB-485F-88A9-BB2E877444C8}" type="pres">
      <dgm:prSet presAssocID="{AAAB2BEA-1008-47E1-BD2C-FACC091BBE05}" presName="dummy" presStyleCnt="0"/>
      <dgm:spPr/>
    </dgm:pt>
    <dgm:pt modelId="{614013F7-3D36-45EC-AF4A-88DAB8D4EDFF}" type="pres">
      <dgm:prSet presAssocID="{AAAB2BEA-1008-47E1-BD2C-FACC091BBE05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AB0C5-ABA0-471C-94D4-1D135B13BCA0}" type="pres">
      <dgm:prSet presAssocID="{AD79E394-85BA-4035-867D-9EB55F7CE130}" presName="sibTrans" presStyleLbl="node1" presStyleIdx="0" presStyleCnt="3" custLinFactNeighborX="-5955"/>
      <dgm:spPr/>
      <dgm:t>
        <a:bodyPr/>
        <a:lstStyle/>
        <a:p>
          <a:endParaRPr lang="en-US"/>
        </a:p>
      </dgm:t>
    </dgm:pt>
    <dgm:pt modelId="{91D97046-12F9-424E-AB37-A95A9590285C}" type="pres">
      <dgm:prSet presAssocID="{9D37969A-F13F-4751-BD58-E25EB5E626EE}" presName="dummy" presStyleCnt="0"/>
      <dgm:spPr/>
    </dgm:pt>
    <dgm:pt modelId="{D0AE880D-36A7-4955-BE87-AA05BB6382D4}" type="pres">
      <dgm:prSet presAssocID="{9D37969A-F13F-4751-BD58-E25EB5E626EE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5905D-5E80-41BD-96F1-6CABF6101CE9}" type="pres">
      <dgm:prSet presAssocID="{4791FE63-98D8-4175-8190-28D28F2F3784}" presName="sibTrans" presStyleLbl="node1" presStyleIdx="1" presStyleCnt="3" custLinFactNeighborX="3327"/>
      <dgm:spPr/>
      <dgm:t>
        <a:bodyPr/>
        <a:lstStyle/>
        <a:p>
          <a:endParaRPr lang="en-US"/>
        </a:p>
      </dgm:t>
    </dgm:pt>
    <dgm:pt modelId="{C924514A-67FA-4F8D-B95A-F5459C362233}" type="pres">
      <dgm:prSet presAssocID="{F677755F-3E94-462F-A57D-2D0DBF8C7AB3}" presName="dummy" presStyleCnt="0"/>
      <dgm:spPr/>
    </dgm:pt>
    <dgm:pt modelId="{B24E9144-83AD-45DC-A4C5-D12E2A82547E}" type="pres">
      <dgm:prSet presAssocID="{F677755F-3E94-462F-A57D-2D0DBF8C7AB3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E44C92-7EAE-4E23-BDCB-FC19894ED864}" type="pres">
      <dgm:prSet presAssocID="{477B740D-D7CA-4CBC-B1FE-56BC94C8DC7D}" presName="sibTrans" presStyleLbl="node1" presStyleIdx="2" presStyleCnt="3" custAng="10800000" custRadScaleRad="198469" custRadScaleInc="-2147483648"/>
      <dgm:spPr/>
      <dgm:t>
        <a:bodyPr/>
        <a:lstStyle/>
        <a:p>
          <a:endParaRPr lang="en-US"/>
        </a:p>
      </dgm:t>
    </dgm:pt>
  </dgm:ptLst>
  <dgm:cxnLst>
    <dgm:cxn modelId="{7D889645-9ECA-4850-B704-160B91325ACF}" type="presOf" srcId="{AD79E394-85BA-4035-867D-9EB55F7CE130}" destId="{D5EAB0C5-ABA0-471C-94D4-1D135B13BCA0}" srcOrd="0" destOrd="0" presId="urn:microsoft.com/office/officeart/2005/8/layout/cycle1"/>
    <dgm:cxn modelId="{DBFEDC14-AA31-4AAB-9884-C97757A5F07E}" srcId="{DB2FCB11-2FDA-40D0-B335-2745D036F483}" destId="{9D37969A-F13F-4751-BD58-E25EB5E626EE}" srcOrd="1" destOrd="0" parTransId="{A00E8529-8EDB-4539-B9BD-9C6395DAF05E}" sibTransId="{4791FE63-98D8-4175-8190-28D28F2F3784}"/>
    <dgm:cxn modelId="{50034AB4-3C45-4887-9068-F7F2359CBC95}" type="presOf" srcId="{9D37969A-F13F-4751-BD58-E25EB5E626EE}" destId="{D0AE880D-36A7-4955-BE87-AA05BB6382D4}" srcOrd="0" destOrd="0" presId="urn:microsoft.com/office/officeart/2005/8/layout/cycle1"/>
    <dgm:cxn modelId="{4CD0E3C7-2B9D-40EB-B8D8-9D6472ED70F5}" srcId="{DB2FCB11-2FDA-40D0-B335-2745D036F483}" destId="{F677755F-3E94-462F-A57D-2D0DBF8C7AB3}" srcOrd="2" destOrd="0" parTransId="{7E990ED1-6721-487C-88D6-DC5CAD303214}" sibTransId="{477B740D-D7CA-4CBC-B1FE-56BC94C8DC7D}"/>
    <dgm:cxn modelId="{F00BAF5C-2723-40AC-AA14-37A250D18FD3}" type="presOf" srcId="{F677755F-3E94-462F-A57D-2D0DBF8C7AB3}" destId="{B24E9144-83AD-45DC-A4C5-D12E2A82547E}" srcOrd="0" destOrd="0" presId="urn:microsoft.com/office/officeart/2005/8/layout/cycle1"/>
    <dgm:cxn modelId="{DA88795B-C394-489A-B546-89750366D734}" type="presOf" srcId="{DB2FCB11-2FDA-40D0-B335-2745D036F483}" destId="{3A2E3C57-0899-4034-99B0-8249AFFA1733}" srcOrd="0" destOrd="0" presId="urn:microsoft.com/office/officeart/2005/8/layout/cycle1"/>
    <dgm:cxn modelId="{E4C82DF3-78C0-46F8-BCA4-5C97ECBC7645}" type="presOf" srcId="{1FCBCF40-2586-4268-BF45-6D9BA03E00AE}" destId="{D0AE880D-36A7-4955-BE87-AA05BB6382D4}" srcOrd="0" destOrd="1" presId="urn:microsoft.com/office/officeart/2005/8/layout/cycle1"/>
    <dgm:cxn modelId="{D08B8DB0-5B17-4B50-B2CD-684F9CC6EA46}" srcId="{DB2FCB11-2FDA-40D0-B335-2745D036F483}" destId="{AAAB2BEA-1008-47E1-BD2C-FACC091BBE05}" srcOrd="0" destOrd="0" parTransId="{52DFCB71-5A03-4AB2-A462-1873BF1C5668}" sibTransId="{AD79E394-85BA-4035-867D-9EB55F7CE130}"/>
    <dgm:cxn modelId="{6C07DD16-9616-42C4-83D1-23F822A0D252}" srcId="{9D37969A-F13F-4751-BD58-E25EB5E626EE}" destId="{1FCBCF40-2586-4268-BF45-6D9BA03E00AE}" srcOrd="0" destOrd="0" parTransId="{E2221A92-401D-477A-BB63-686899727F3B}" sibTransId="{AC310D32-248C-4D0E-84EC-05C189DE151B}"/>
    <dgm:cxn modelId="{63208741-760B-4A11-8448-262527CF4B39}" type="presOf" srcId="{477B740D-D7CA-4CBC-B1FE-56BC94C8DC7D}" destId="{33E44C92-7EAE-4E23-BDCB-FC19894ED864}" srcOrd="0" destOrd="0" presId="urn:microsoft.com/office/officeart/2005/8/layout/cycle1"/>
    <dgm:cxn modelId="{7C67871E-C826-46D6-A874-4027243061D0}" type="presOf" srcId="{AAAB2BEA-1008-47E1-BD2C-FACC091BBE05}" destId="{614013F7-3D36-45EC-AF4A-88DAB8D4EDFF}" srcOrd="0" destOrd="0" presId="urn:microsoft.com/office/officeart/2005/8/layout/cycle1"/>
    <dgm:cxn modelId="{12145CCA-52AC-4464-9425-0FAF69842509}" type="presOf" srcId="{4791FE63-98D8-4175-8190-28D28F2F3784}" destId="{2355905D-5E80-41BD-96F1-6CABF6101CE9}" srcOrd="0" destOrd="0" presId="urn:microsoft.com/office/officeart/2005/8/layout/cycle1"/>
    <dgm:cxn modelId="{E7EBCD2C-9987-4334-9EB9-0D18F1B34FAE}" type="presParOf" srcId="{3A2E3C57-0899-4034-99B0-8249AFFA1733}" destId="{B20C0583-ACBB-485F-88A9-BB2E877444C8}" srcOrd="0" destOrd="0" presId="urn:microsoft.com/office/officeart/2005/8/layout/cycle1"/>
    <dgm:cxn modelId="{A6B6FC6D-2BB5-4CB3-BC5F-AF8CA16CC26D}" type="presParOf" srcId="{3A2E3C57-0899-4034-99B0-8249AFFA1733}" destId="{614013F7-3D36-45EC-AF4A-88DAB8D4EDFF}" srcOrd="1" destOrd="0" presId="urn:microsoft.com/office/officeart/2005/8/layout/cycle1"/>
    <dgm:cxn modelId="{68AC6448-2DBF-4E84-9072-1DEBA170C6D9}" type="presParOf" srcId="{3A2E3C57-0899-4034-99B0-8249AFFA1733}" destId="{D5EAB0C5-ABA0-471C-94D4-1D135B13BCA0}" srcOrd="2" destOrd="0" presId="urn:microsoft.com/office/officeart/2005/8/layout/cycle1"/>
    <dgm:cxn modelId="{BE20EACF-7B1C-4604-A5F4-C97565A41B3D}" type="presParOf" srcId="{3A2E3C57-0899-4034-99B0-8249AFFA1733}" destId="{91D97046-12F9-424E-AB37-A95A9590285C}" srcOrd="3" destOrd="0" presId="urn:microsoft.com/office/officeart/2005/8/layout/cycle1"/>
    <dgm:cxn modelId="{826C43B9-1ADF-4C23-9796-BD915A3089A6}" type="presParOf" srcId="{3A2E3C57-0899-4034-99B0-8249AFFA1733}" destId="{D0AE880D-36A7-4955-BE87-AA05BB6382D4}" srcOrd="4" destOrd="0" presId="urn:microsoft.com/office/officeart/2005/8/layout/cycle1"/>
    <dgm:cxn modelId="{E794FEA0-41CB-4C61-B4E0-88C781E808BF}" type="presParOf" srcId="{3A2E3C57-0899-4034-99B0-8249AFFA1733}" destId="{2355905D-5E80-41BD-96F1-6CABF6101CE9}" srcOrd="5" destOrd="0" presId="urn:microsoft.com/office/officeart/2005/8/layout/cycle1"/>
    <dgm:cxn modelId="{0077184A-AFB2-486B-AAAF-86D9ADDF78FC}" type="presParOf" srcId="{3A2E3C57-0899-4034-99B0-8249AFFA1733}" destId="{C924514A-67FA-4F8D-B95A-F5459C362233}" srcOrd="6" destOrd="0" presId="urn:microsoft.com/office/officeart/2005/8/layout/cycle1"/>
    <dgm:cxn modelId="{FD8AD5D5-7F83-4492-BB93-BE3B24859ADC}" type="presParOf" srcId="{3A2E3C57-0899-4034-99B0-8249AFFA1733}" destId="{B24E9144-83AD-45DC-A4C5-D12E2A82547E}" srcOrd="7" destOrd="0" presId="urn:microsoft.com/office/officeart/2005/8/layout/cycle1"/>
    <dgm:cxn modelId="{9DBBD7F7-3D28-4828-877D-29CC1AE66293}" type="presParOf" srcId="{3A2E3C57-0899-4034-99B0-8249AFFA1733}" destId="{33E44C92-7EAE-4E23-BDCB-FC19894ED864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013F7-3D36-45EC-AF4A-88DAB8D4EDFF}">
      <dsp:nvSpPr>
        <dsp:cNvPr id="0" name=""/>
        <dsp:cNvSpPr/>
      </dsp:nvSpPr>
      <dsp:spPr>
        <a:xfrm>
          <a:off x="993446" y="299582"/>
          <a:ext cx="1532929" cy="153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600" kern="1200" dirty="0" smtClean="0"/>
            <a:t> </a:t>
          </a:r>
          <a:endParaRPr lang="en-US" sz="4600" kern="1200" dirty="0"/>
        </a:p>
      </dsp:txBody>
      <dsp:txXfrm>
        <a:off x="993446" y="299582"/>
        <a:ext cx="1532929" cy="1532929"/>
      </dsp:txXfrm>
    </dsp:sp>
    <dsp:sp modelId="{D5EAB0C5-ABA0-471C-94D4-1D135B13BCA0}">
      <dsp:nvSpPr>
        <dsp:cNvPr id="0" name=""/>
        <dsp:cNvSpPr/>
      </dsp:nvSpPr>
      <dsp:spPr>
        <a:xfrm>
          <a:off x="1021099" y="-1462"/>
          <a:ext cx="3622375" cy="3622375"/>
        </a:xfrm>
        <a:prstGeom prst="leftCircularArrow">
          <a:avLst>
            <a:gd name="adj1" fmla="val 8252"/>
            <a:gd name="adj2" fmla="val 576426"/>
            <a:gd name="adj3" fmla="val 7837557"/>
            <a:gd name="adj4" fmla="val 10747331"/>
            <a:gd name="adj5" fmla="val 9627"/>
          </a:avLst>
        </a:prstGeom>
        <a:solidFill>
          <a:srgbClr val="BD60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AE880D-36A7-4955-BE87-AA05BB6382D4}">
      <dsp:nvSpPr>
        <dsp:cNvPr id="0" name=""/>
        <dsp:cNvSpPr/>
      </dsp:nvSpPr>
      <dsp:spPr>
        <a:xfrm>
          <a:off x="2281535" y="2530616"/>
          <a:ext cx="1532929" cy="153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600" kern="1200"/>
        </a:p>
      </dsp:txBody>
      <dsp:txXfrm>
        <a:off x="2281535" y="2530616"/>
        <a:ext cx="1532929" cy="1532929"/>
      </dsp:txXfrm>
    </dsp:sp>
    <dsp:sp modelId="{2355905D-5E80-41BD-96F1-6CABF6101CE9}">
      <dsp:nvSpPr>
        <dsp:cNvPr id="0" name=""/>
        <dsp:cNvSpPr/>
      </dsp:nvSpPr>
      <dsp:spPr>
        <a:xfrm>
          <a:off x="1357328" y="-1462"/>
          <a:ext cx="3622375" cy="3622375"/>
        </a:xfrm>
        <a:prstGeom prst="leftCircularArrow">
          <a:avLst>
            <a:gd name="adj1" fmla="val 8252"/>
            <a:gd name="adj2" fmla="val 576426"/>
            <a:gd name="adj3" fmla="val 629095"/>
            <a:gd name="adj4" fmla="val 3538868"/>
            <a:gd name="adj5" fmla="val 9627"/>
          </a:avLst>
        </a:prstGeom>
        <a:solidFill>
          <a:srgbClr val="BD60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4E9144-83AD-45DC-A4C5-D12E2A82547E}">
      <dsp:nvSpPr>
        <dsp:cNvPr id="0" name=""/>
        <dsp:cNvSpPr/>
      </dsp:nvSpPr>
      <dsp:spPr>
        <a:xfrm>
          <a:off x="3569623" y="299582"/>
          <a:ext cx="1532929" cy="1532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600" kern="1200"/>
        </a:p>
      </dsp:txBody>
      <dsp:txXfrm>
        <a:off x="3569623" y="299582"/>
        <a:ext cx="1532929" cy="1532929"/>
      </dsp:txXfrm>
    </dsp:sp>
    <dsp:sp modelId="{33E44C92-7EAE-4E23-BDCB-FC19894ED864}">
      <dsp:nvSpPr>
        <dsp:cNvPr id="0" name=""/>
        <dsp:cNvSpPr/>
      </dsp:nvSpPr>
      <dsp:spPr>
        <a:xfrm rot="10800000">
          <a:off x="1236812" y="-1462"/>
          <a:ext cx="3622375" cy="3622375"/>
        </a:xfrm>
        <a:prstGeom prst="leftCircularArrow">
          <a:avLst>
            <a:gd name="adj1" fmla="val 8252"/>
            <a:gd name="adj2" fmla="val 576426"/>
            <a:gd name="adj3" fmla="val 15544599"/>
            <a:gd name="adj4" fmla="val 17431827"/>
            <a:gd name="adj5" fmla="val 9627"/>
          </a:avLst>
        </a:prstGeom>
        <a:solidFill>
          <a:srgbClr val="BD603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147BF5C-ECE5-9C42-B140-55BDD5996AE6}" type="datetimeFigureOut">
              <a:rPr lang="en-US"/>
              <a:pPr/>
              <a:t>3/2/2018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Arial" charset="0"/>
                <a:cs typeface="Arial" charset="0"/>
              </a:defRPr>
            </a:lvl1pPr>
          </a:lstStyle>
          <a:p>
            <a:fld id="{51A12563-E59F-3846-8CB2-0217D7F1FAA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A7E854-356E-9D42-8C09-911CC59D41C7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B239E-A205-E043-8F0B-A327711EF1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01E4C-C9F5-4A41-9885-8594756DE826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2373B-247D-5943-B44D-9BB5E4FE72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153422-054C-B644-AB9A-7458D01BFBE2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BAD4A-33FB-014E-84CC-275F138BE1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69D4E5-B42A-B84F-81CE-4E5C66B59AE3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ACA7D-C8B9-BB4D-83FD-CA28257964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DDA4F3-2656-3341-99FD-871BA5C3981D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0AE33-076D-464F-944C-6FAFE63C95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41278-BA7E-A646-9304-FC10F2963369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D37E9-E4C0-5A41-A71E-1265F6B958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BA2C77-4CDC-DD45-871B-885DB06AE750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14E40-1CA7-C447-94ED-E6B8528FE7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BF6F66-39D0-C040-9EBE-5FD35EC69A40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A2F64-3B35-0140-AF17-AF9CB8DDA6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3CC9BF-6DCB-3D43-B1B0-8D2A56E51C22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829C0-720E-634B-8F88-52C36EB820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78CEF5-EDDD-F145-A719-D050348432F4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4A04A-9B85-404F-95FC-3D4C0D3757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05330E-3EA2-954F-BCA4-88CE71103993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14ED6-E701-5148-A5BA-029D756EC7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5642A3C7-520A-0A43-A6BE-E10D0F94CBD6}" type="datetime1">
              <a:rPr lang="en-US"/>
              <a:pPr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Arial" charset="0"/>
                <a:cs typeface="Arial" charset="0"/>
              </a:defRPr>
            </a:lvl1pPr>
          </a:lstStyle>
          <a:p>
            <a:fld id="{7BBE741E-32EF-0843-9CEA-71779A5F662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51.jpeg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3.jpeg"/><Relationship Id="rId10" Type="http://schemas.microsoft.com/office/2007/relationships/diagramDrawing" Target="../diagrams/drawing1.xml"/><Relationship Id="rId4" Type="http://schemas.openxmlformats.org/officeDocument/2006/relationships/image" Target="../media/image12.jpe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Logo apsara provinc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647825"/>
            <a:ext cx="6778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MISSION DU PATRIMOINE\CIC\Bâtiment du vieux marché.jpg"/>
          <p:cNvPicPr>
            <a:picLocks noChangeAspect="1" noChangeArrowheads="1"/>
          </p:cNvPicPr>
          <p:nvPr/>
        </p:nvPicPr>
        <p:blipFill>
          <a:blip r:embed="rId3" cstate="print"/>
          <a:srcRect b="-1790"/>
          <a:stretch>
            <a:fillRect/>
          </a:stretch>
        </p:blipFill>
        <p:spPr bwMode="auto">
          <a:xfrm>
            <a:off x="2407167" y="1124744"/>
            <a:ext cx="4786346" cy="409533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07950" y="8524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m-KH" dirty="0"/>
              <a:t>បេសសកម្មបេតិកភណ្ឌ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266825" y="506413"/>
            <a:ext cx="7429500" cy="36933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dirty="0"/>
              <a:t>ក្រសួងវប្បធម៌ និងវិចិត្រសិល្បៈ</a:t>
            </a:r>
            <a:endParaRPr lang="en-US" sz="1200" b="1" dirty="0">
              <a:solidFill>
                <a:srgbClr val="BD6035"/>
              </a:solidFill>
              <a:latin typeface="Perpetua Titling MT" charset="0"/>
            </a:endParaRPr>
          </a:p>
        </p:txBody>
      </p:sp>
      <p:sp>
        <p:nvSpPr>
          <p:cNvPr id="3078" name="TextBox 30"/>
          <p:cNvSpPr txBox="1">
            <a:spLocks noChangeArrowheads="1"/>
          </p:cNvSpPr>
          <p:nvPr/>
        </p:nvSpPr>
        <p:spPr bwMode="auto">
          <a:xfrm>
            <a:off x="857250" y="5276850"/>
            <a:ext cx="7429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dirty="0"/>
              <a:t>សង្កាត់ផ្សារចាស់ ក្រុងសៀមរាប</a:t>
            </a:r>
            <a:endParaRPr lang="en-US" sz="2400" b="1" dirty="0">
              <a:latin typeface="Arial Narrow" charset="0"/>
              <a:ea typeface="Arial" charset="0"/>
              <a:cs typeface="Arial" charset="0"/>
            </a:endParaRPr>
          </a:p>
        </p:txBody>
      </p:sp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45243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30"/>
          <p:cNvSpPr txBox="1">
            <a:spLocks noChangeArrowheads="1"/>
          </p:cNvSpPr>
          <p:nvPr/>
        </p:nvSpPr>
        <p:spPr bwMode="auto">
          <a:xfrm>
            <a:off x="0" y="62261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fr-FR" sz="1400">
                <a:latin typeface="Arial Narrow" charset="0"/>
                <a:ea typeface="Arial" charset="0"/>
                <a:cs typeface="Arial" charset="0"/>
              </a:rPr>
              <a:t>Dr. Sisowath Men Chandevy</a:t>
            </a:r>
          </a:p>
          <a:p>
            <a:pPr algn="ctr" eaLnBrk="1" hangingPunct="1"/>
            <a:r>
              <a:rPr lang="fr-FR" sz="1400">
                <a:latin typeface="Arial Narrow" charset="0"/>
                <a:ea typeface="Arial" charset="0"/>
                <a:cs typeface="Arial" charset="0"/>
              </a:rPr>
              <a:t>01- Octobre -2017</a:t>
            </a:r>
            <a:endParaRPr lang="en-US" sz="1400">
              <a:latin typeface="Arial Narrow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 des zones A et B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590800"/>
            <a:ext cx="3897313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2291" name="Picture 4" descr="zoom quarti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38200"/>
            <a:ext cx="33051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6" name="Picture 5" descr="Nomenclature îlo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838200"/>
            <a:ext cx="26670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990600" y="1524000"/>
            <a:ext cx="2895600" cy="3733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86200" y="3581400"/>
            <a:ext cx="1279525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0" y="549275"/>
            <a:ext cx="9144000" cy="1588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0" y="404813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ការកំណត់បរិវេណសិក្សា</a:t>
            </a:r>
            <a:endParaRPr lang="en-US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76400" y="0"/>
            <a:ext cx="7432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m-KH" dirty="0"/>
              <a:t>ការវិភាគ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13315" name="Picture 13" descr="C:\Users\Worldwide\Desktop\En chantier\CIC decembre 2011\Fiche bloc_ E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973138"/>
            <a:ext cx="8104187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km-KH" dirty="0"/>
              <a:t>ការធ្វើជំរឿនបេតិកភណ្ឌ</a:t>
            </a:r>
            <a:endParaRPr lang="fr-FR" sz="2000" b="1" spc="300" dirty="0">
              <a:solidFill>
                <a:srgbClr val="BD6035"/>
              </a:solidFill>
              <a:latin typeface="ISOCTEUR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ការវិភាគអគារទាំងអស់ក្រោមទម្រង់ជាសលកបត្រជំរឿន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3" descr="DSC_0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82788"/>
            <a:ext cx="42751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Connector 28"/>
          <p:cNvCxnSpPr/>
          <p:nvPr/>
        </p:nvCxnSpPr>
        <p:spPr>
          <a:xfrm>
            <a:off x="3024188" y="5486400"/>
            <a:ext cx="492125" cy="228600"/>
          </a:xfrm>
          <a:prstGeom prst="line">
            <a:avLst/>
          </a:prstGeom>
          <a:ln w="25400" cap="flat" cmpd="sng" algn="ctr">
            <a:solidFill>
              <a:schemeClr val="bg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601913" y="5638800"/>
            <a:ext cx="493712" cy="228600"/>
          </a:xfrm>
          <a:prstGeom prst="line">
            <a:avLst/>
          </a:prstGeom>
          <a:ln w="25400" cap="flat" cmpd="sng" algn="ctr">
            <a:solidFill>
              <a:schemeClr val="bg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165475" y="5181600"/>
            <a:ext cx="492125" cy="228600"/>
          </a:xfrm>
          <a:prstGeom prst="line">
            <a:avLst/>
          </a:prstGeom>
          <a:ln w="25400" cap="flat" cmpd="sng" algn="ctr">
            <a:solidFill>
              <a:schemeClr val="bg2">
                <a:lumMod val="75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342" name="Group 32"/>
          <p:cNvGrpSpPr>
            <a:grpSpLocks/>
          </p:cNvGrpSpPr>
          <p:nvPr/>
        </p:nvGrpSpPr>
        <p:grpSpPr bwMode="auto">
          <a:xfrm>
            <a:off x="179388" y="990600"/>
            <a:ext cx="4291012" cy="5638800"/>
            <a:chOff x="281354" y="990600"/>
            <a:chExt cx="4290646" cy="5638800"/>
          </a:xfrm>
        </p:grpSpPr>
        <p:grpSp>
          <p:nvGrpSpPr>
            <p:cNvPr id="14346" name="Group 22"/>
            <p:cNvGrpSpPr>
              <a:grpSpLocks/>
            </p:cNvGrpSpPr>
            <p:nvPr/>
          </p:nvGrpSpPr>
          <p:grpSpPr bwMode="auto">
            <a:xfrm>
              <a:off x="281354" y="990600"/>
              <a:ext cx="4290646" cy="5638800"/>
              <a:chOff x="1632" y="480"/>
              <a:chExt cx="2928" cy="3552"/>
            </a:xfrm>
          </p:grpSpPr>
          <p:pic>
            <p:nvPicPr>
              <p:cNvPr id="14349" name="Picture 2" descr="prpo copy copy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80" y="2759"/>
                <a:ext cx="2592" cy="12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0" name="Picture 3" descr="prpo copy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32" y="480"/>
                <a:ext cx="2928" cy="2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51" name="Text Box 4"/>
              <p:cNvSpPr txBox="1">
                <a:spLocks noChangeArrowheads="1"/>
              </p:cNvSpPr>
              <p:nvPr/>
            </p:nvSpPr>
            <p:spPr bwMode="auto">
              <a:xfrm>
                <a:off x="2448" y="2928"/>
                <a:ext cx="52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km-KH" sz="800" dirty="0"/>
                  <a:t>ទីធ្លាកណ្តាលផ្ទះ</a:t>
                </a:r>
                <a:endParaRPr lang="en-US" sz="800" dirty="0"/>
              </a:p>
            </p:txBody>
          </p:sp>
          <p:sp>
            <p:nvSpPr>
              <p:cNvPr id="14352" name="Text Box 5"/>
              <p:cNvSpPr txBox="1">
                <a:spLocks noChangeArrowheads="1"/>
              </p:cNvSpPr>
              <p:nvPr/>
            </p:nvSpPr>
            <p:spPr bwMode="auto">
              <a:xfrm>
                <a:off x="2160" y="2784"/>
                <a:ext cx="72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km-KH" sz="800" dirty="0"/>
                  <a:t>អគារផ្នែកខាងក្រោយ</a:t>
                </a:r>
                <a:endParaRPr lang="en-US" sz="800" dirty="0"/>
              </a:p>
            </p:txBody>
          </p:sp>
          <p:sp>
            <p:nvSpPr>
              <p:cNvPr id="14353" name="Text Box 6"/>
              <p:cNvSpPr txBox="1">
                <a:spLocks noChangeArrowheads="1"/>
              </p:cNvSpPr>
              <p:nvPr/>
            </p:nvSpPr>
            <p:spPr bwMode="auto">
              <a:xfrm>
                <a:off x="2784" y="3120"/>
                <a:ext cx="816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km-KH" sz="1400" dirty="0"/>
                  <a:t>អគារផ្ទះធំ</a:t>
                </a:r>
                <a:endParaRPr lang="en-US" sz="1400" dirty="0"/>
              </a:p>
            </p:txBody>
          </p:sp>
          <p:sp>
            <p:nvSpPr>
              <p:cNvPr id="14354" name="Line 7"/>
              <p:cNvSpPr>
                <a:spLocks noChangeShapeType="1"/>
              </p:cNvSpPr>
              <p:nvPr/>
            </p:nvSpPr>
            <p:spPr bwMode="auto">
              <a:xfrm>
                <a:off x="1776" y="1152"/>
                <a:ext cx="0" cy="17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55" name="Line 8"/>
              <p:cNvSpPr>
                <a:spLocks noChangeShapeType="1"/>
              </p:cNvSpPr>
              <p:nvPr/>
            </p:nvSpPr>
            <p:spPr bwMode="auto">
              <a:xfrm flipH="1">
                <a:off x="4176" y="1680"/>
                <a:ext cx="48" cy="16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56" name="Line 9"/>
              <p:cNvSpPr>
                <a:spLocks noChangeShapeType="1"/>
              </p:cNvSpPr>
              <p:nvPr/>
            </p:nvSpPr>
            <p:spPr bwMode="auto">
              <a:xfrm>
                <a:off x="3168" y="2640"/>
                <a:ext cx="0" cy="13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57" name="Line 10"/>
              <p:cNvSpPr>
                <a:spLocks noChangeShapeType="1"/>
              </p:cNvSpPr>
              <p:nvPr/>
            </p:nvSpPr>
            <p:spPr bwMode="auto">
              <a:xfrm>
                <a:off x="2688" y="2400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58" name="Line 11"/>
              <p:cNvSpPr>
                <a:spLocks noChangeShapeType="1"/>
              </p:cNvSpPr>
              <p:nvPr/>
            </p:nvSpPr>
            <p:spPr bwMode="auto">
              <a:xfrm>
                <a:off x="1920" y="1488"/>
                <a:ext cx="0" cy="1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59" name="Line 12"/>
              <p:cNvSpPr>
                <a:spLocks noChangeShapeType="1"/>
              </p:cNvSpPr>
              <p:nvPr/>
            </p:nvSpPr>
            <p:spPr bwMode="auto">
              <a:xfrm>
                <a:off x="2113" y="1728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60" name="Line 13"/>
              <p:cNvSpPr>
                <a:spLocks noChangeShapeType="1"/>
              </p:cNvSpPr>
              <p:nvPr/>
            </p:nvSpPr>
            <p:spPr bwMode="auto">
              <a:xfrm>
                <a:off x="2928" y="268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61" name="Line 14"/>
              <p:cNvSpPr>
                <a:spLocks noChangeShapeType="1"/>
              </p:cNvSpPr>
              <p:nvPr/>
            </p:nvSpPr>
            <p:spPr bwMode="auto">
              <a:xfrm>
                <a:off x="3216" y="273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62" name="Line 15"/>
              <p:cNvSpPr>
                <a:spLocks noChangeShapeType="1"/>
              </p:cNvSpPr>
              <p:nvPr/>
            </p:nvSpPr>
            <p:spPr bwMode="auto">
              <a:xfrm>
                <a:off x="2064" y="76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63" name="Line 16"/>
              <p:cNvSpPr>
                <a:spLocks noChangeShapeType="1"/>
              </p:cNvSpPr>
              <p:nvPr/>
            </p:nvSpPr>
            <p:spPr bwMode="auto">
              <a:xfrm>
                <a:off x="2688" y="76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64" name="Line 17"/>
              <p:cNvSpPr>
                <a:spLocks noChangeShapeType="1"/>
              </p:cNvSpPr>
              <p:nvPr/>
            </p:nvSpPr>
            <p:spPr bwMode="auto">
              <a:xfrm>
                <a:off x="3504" y="86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365" name="Text Box 18"/>
              <p:cNvSpPr txBox="1">
                <a:spLocks noChangeArrowheads="1"/>
              </p:cNvSpPr>
              <p:nvPr/>
            </p:nvSpPr>
            <p:spPr bwMode="auto">
              <a:xfrm>
                <a:off x="1824" y="576"/>
                <a:ext cx="69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km-KH" sz="800" dirty="0"/>
                  <a:t>អគារផ្នែកខាងក្រោយ</a:t>
                </a:r>
                <a:endParaRPr lang="en-US" sz="800" dirty="0"/>
              </a:p>
            </p:txBody>
          </p:sp>
          <p:sp>
            <p:nvSpPr>
              <p:cNvPr id="14366" name="Text Box 19"/>
              <p:cNvSpPr txBox="1">
                <a:spLocks noChangeArrowheads="1"/>
              </p:cNvSpPr>
              <p:nvPr/>
            </p:nvSpPr>
            <p:spPr bwMode="auto">
              <a:xfrm>
                <a:off x="2448" y="576"/>
                <a:ext cx="52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km-KH" sz="800" dirty="0"/>
                  <a:t>ទីធ្លាកណ្តាលផ្ទះ</a:t>
                </a:r>
                <a:endParaRPr lang="en-US" sz="800" dirty="0"/>
              </a:p>
            </p:txBody>
          </p:sp>
          <p:sp>
            <p:nvSpPr>
              <p:cNvPr id="14367" name="Text Box 20"/>
              <p:cNvSpPr txBox="1">
                <a:spLocks noChangeArrowheads="1"/>
              </p:cNvSpPr>
              <p:nvPr/>
            </p:nvSpPr>
            <p:spPr bwMode="auto">
              <a:xfrm>
                <a:off x="3168" y="576"/>
                <a:ext cx="817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km-KH" sz="800" dirty="0"/>
                  <a:t>អគារផ្ទះធំ</a:t>
                </a:r>
                <a:endParaRPr lang="en-US" sz="800" dirty="0"/>
              </a:p>
            </p:txBody>
          </p:sp>
        </p:grpSp>
        <p:sp>
          <p:nvSpPr>
            <p:cNvPr id="24" name="Freeform 23"/>
            <p:cNvSpPr/>
            <p:nvPr/>
          </p:nvSpPr>
          <p:spPr>
            <a:xfrm>
              <a:off x="2286195" y="5410200"/>
              <a:ext cx="1703243" cy="1117600"/>
            </a:xfrm>
            <a:custGeom>
              <a:avLst/>
              <a:gdLst>
                <a:gd name="connsiteX0" fmla="*/ 0 w 1845734"/>
                <a:gd name="connsiteY0" fmla="*/ 897466 h 1117600"/>
                <a:gd name="connsiteX1" fmla="*/ 1659467 w 1845734"/>
                <a:gd name="connsiteY1" fmla="*/ 0 h 1117600"/>
                <a:gd name="connsiteX2" fmla="*/ 1845734 w 1845734"/>
                <a:gd name="connsiteY2" fmla="*/ 84666 h 1117600"/>
                <a:gd name="connsiteX3" fmla="*/ 237067 w 1845734"/>
                <a:gd name="connsiteY3" fmla="*/ 1117600 h 1117600"/>
                <a:gd name="connsiteX4" fmla="*/ 0 w 1845734"/>
                <a:gd name="connsiteY4" fmla="*/ 897466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5734" h="1117600">
                  <a:moveTo>
                    <a:pt x="0" y="897466"/>
                  </a:moveTo>
                  <a:lnTo>
                    <a:pt x="1659467" y="0"/>
                  </a:lnTo>
                  <a:lnTo>
                    <a:pt x="1845734" y="84666"/>
                  </a:lnTo>
                  <a:lnTo>
                    <a:pt x="237067" y="1117600"/>
                  </a:lnTo>
                  <a:lnTo>
                    <a:pt x="0" y="89746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4348" name="Text Box 6"/>
            <p:cNvSpPr txBox="1">
              <a:spLocks noChangeArrowheads="1"/>
            </p:cNvSpPr>
            <p:nvPr/>
          </p:nvSpPr>
          <p:spPr bwMode="auto">
            <a:xfrm>
              <a:off x="2728432" y="5903912"/>
              <a:ext cx="11957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km-KH" sz="800" dirty="0"/>
                <a:t>របៀងនៅខាងមុខជាប់ផ្លូវ</a:t>
              </a:r>
              <a:endParaRPr lang="en-US" sz="800" dirty="0"/>
            </a:p>
          </p:txBody>
        </p:sp>
      </p:grp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m-KH" dirty="0"/>
              <a:t>វិនិច្ឆ័យ​ពី​បញ្ហា</a:t>
            </a:r>
            <a:endParaRPr lang="en-US" dirty="0"/>
          </a:p>
        </p:txBody>
      </p:sp>
      <p:sp>
        <p:nvSpPr>
          <p:cNvPr id="14345" name="Text Box 4"/>
          <p:cNvSpPr txBox="1">
            <a:spLocks noChangeArrowheads="1"/>
          </p:cNvSpPr>
          <p:nvPr/>
        </p:nvSpPr>
        <p:spPr bwMode="auto">
          <a:xfrm>
            <a:off x="0" y="428625"/>
            <a:ext cx="8847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ទម្រង់រាងរូវ៖ ការវិភាគលំហ និងបញ្ហានានា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0" y="641350"/>
            <a:ext cx="9144000" cy="1588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15363" name="Picture 7" descr="TYPO 1_EII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857250"/>
            <a:ext cx="68405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Connector 28"/>
          <p:cNvCxnSpPr/>
          <p:nvPr/>
        </p:nvCxnSpPr>
        <p:spPr>
          <a:xfrm rot="16200000" flipH="1">
            <a:off x="3143250" y="2571751"/>
            <a:ext cx="3286125" cy="0"/>
          </a:xfrm>
          <a:prstGeom prst="line">
            <a:avLst/>
          </a:prstGeom>
          <a:ln w="53975" cmpd="sng">
            <a:solidFill>
              <a:srgbClr val="BD603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5" name="Picture 30" descr="Gallerie_TYPO 1_EII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857250"/>
            <a:ext cx="78581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reeform 35"/>
          <p:cNvSpPr/>
          <p:nvPr/>
        </p:nvSpPr>
        <p:spPr>
          <a:xfrm>
            <a:off x="1327150" y="1143000"/>
            <a:ext cx="3459163" cy="2801938"/>
          </a:xfrm>
          <a:custGeom>
            <a:avLst/>
            <a:gdLst>
              <a:gd name="connsiteX0" fmla="*/ 0 w 3458094"/>
              <a:gd name="connsiteY0" fmla="*/ 0 h 2801389"/>
              <a:gd name="connsiteX1" fmla="*/ 3458094 w 3458094"/>
              <a:gd name="connsiteY1" fmla="*/ 0 h 2801389"/>
              <a:gd name="connsiteX2" fmla="*/ 3458094 w 3458094"/>
              <a:gd name="connsiteY2" fmla="*/ 2801389 h 2801389"/>
              <a:gd name="connsiteX3" fmla="*/ 16625 w 3458094"/>
              <a:gd name="connsiteY3" fmla="*/ 2793076 h 2801389"/>
              <a:gd name="connsiteX4" fmla="*/ 0 w 3458094"/>
              <a:gd name="connsiteY4" fmla="*/ 0 h 280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8094" h="2801389">
                <a:moveTo>
                  <a:pt x="0" y="0"/>
                </a:moveTo>
                <a:lnTo>
                  <a:pt x="3458094" y="0"/>
                </a:lnTo>
                <a:lnTo>
                  <a:pt x="3458094" y="2801389"/>
                </a:lnTo>
                <a:lnTo>
                  <a:pt x="16625" y="2793076"/>
                </a:lnTo>
                <a:cubicBezTo>
                  <a:pt x="13854" y="1862051"/>
                  <a:pt x="11084" y="931025"/>
                  <a:pt x="0" y="0"/>
                </a:cubicBezTo>
                <a:close/>
              </a:path>
            </a:pathLst>
          </a:custGeom>
          <a:solidFill>
            <a:srgbClr val="BD60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367" name="TextBox 36"/>
          <p:cNvSpPr txBox="1">
            <a:spLocks noChangeArrowheads="1"/>
          </p:cNvSpPr>
          <p:nvPr/>
        </p:nvSpPr>
        <p:spPr bwMode="auto">
          <a:xfrm>
            <a:off x="2857500" y="3500438"/>
            <a:ext cx="185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អគារផ្ទះធំ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357290" y="1714471"/>
            <a:ext cx="385555" cy="178595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100" dirty="0" err="1">
                <a:latin typeface="+mn-lt"/>
                <a:ea typeface="+mn-ea"/>
                <a:cs typeface="+mn-cs"/>
              </a:rPr>
              <a:t>Gallerie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779963" y="1143000"/>
            <a:ext cx="720725" cy="2809875"/>
          </a:xfrm>
          <a:custGeom>
            <a:avLst/>
            <a:gdLst>
              <a:gd name="connsiteX0" fmla="*/ 0 w 1479666"/>
              <a:gd name="connsiteY0" fmla="*/ 0 h 2809702"/>
              <a:gd name="connsiteX1" fmla="*/ 1479666 w 1479666"/>
              <a:gd name="connsiteY1" fmla="*/ 8313 h 2809702"/>
              <a:gd name="connsiteX2" fmla="*/ 1479666 w 1479666"/>
              <a:gd name="connsiteY2" fmla="*/ 2809702 h 2809702"/>
              <a:gd name="connsiteX3" fmla="*/ 8313 w 1479666"/>
              <a:gd name="connsiteY3" fmla="*/ 2801389 h 2809702"/>
              <a:gd name="connsiteX4" fmla="*/ 0 w 1479666"/>
              <a:gd name="connsiteY4" fmla="*/ 0 h 280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666" h="2809702">
                <a:moveTo>
                  <a:pt x="0" y="0"/>
                </a:moveTo>
                <a:lnTo>
                  <a:pt x="1479666" y="8313"/>
                </a:lnTo>
                <a:lnTo>
                  <a:pt x="1479666" y="2809702"/>
                </a:lnTo>
                <a:lnTo>
                  <a:pt x="8313" y="28013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5500688" y="1143000"/>
            <a:ext cx="765175" cy="2809875"/>
          </a:xfrm>
          <a:custGeom>
            <a:avLst/>
            <a:gdLst>
              <a:gd name="connsiteX0" fmla="*/ 0 w 1479666"/>
              <a:gd name="connsiteY0" fmla="*/ 0 h 2809702"/>
              <a:gd name="connsiteX1" fmla="*/ 1479666 w 1479666"/>
              <a:gd name="connsiteY1" fmla="*/ 8313 h 2809702"/>
              <a:gd name="connsiteX2" fmla="*/ 1479666 w 1479666"/>
              <a:gd name="connsiteY2" fmla="*/ 2809702 h 2809702"/>
              <a:gd name="connsiteX3" fmla="*/ 8313 w 1479666"/>
              <a:gd name="connsiteY3" fmla="*/ 2801389 h 2809702"/>
              <a:gd name="connsiteX4" fmla="*/ 0 w 1479666"/>
              <a:gd name="connsiteY4" fmla="*/ 0 h 280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666" h="2809702">
                <a:moveTo>
                  <a:pt x="0" y="0"/>
                </a:moveTo>
                <a:lnTo>
                  <a:pt x="1479666" y="8313"/>
                </a:lnTo>
                <a:lnTo>
                  <a:pt x="1479666" y="2809702"/>
                </a:lnTo>
                <a:lnTo>
                  <a:pt x="8313" y="28013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371" name="TextBox 39"/>
          <p:cNvSpPr txBox="1">
            <a:spLocks noChangeArrowheads="1"/>
          </p:cNvSpPr>
          <p:nvPr/>
        </p:nvSpPr>
        <p:spPr bwMode="auto">
          <a:xfrm>
            <a:off x="5500688" y="3508375"/>
            <a:ext cx="571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ទីធ្លាខាងក្នុង</a:t>
            </a:r>
            <a:endParaRPr lang="en-US" sz="800" dirty="0"/>
          </a:p>
        </p:txBody>
      </p:sp>
      <p:sp>
        <p:nvSpPr>
          <p:cNvPr id="41" name="Freeform 40"/>
          <p:cNvSpPr/>
          <p:nvPr/>
        </p:nvSpPr>
        <p:spPr>
          <a:xfrm>
            <a:off x="6251575" y="1143000"/>
            <a:ext cx="1487488" cy="2801938"/>
          </a:xfrm>
          <a:custGeom>
            <a:avLst/>
            <a:gdLst>
              <a:gd name="connsiteX0" fmla="*/ 0 w 1487978"/>
              <a:gd name="connsiteY0" fmla="*/ 8313 h 2801389"/>
              <a:gd name="connsiteX1" fmla="*/ 1479665 w 1487978"/>
              <a:gd name="connsiteY1" fmla="*/ 0 h 2801389"/>
              <a:gd name="connsiteX2" fmla="*/ 1487978 w 1487978"/>
              <a:gd name="connsiteY2" fmla="*/ 2801389 h 2801389"/>
              <a:gd name="connsiteX3" fmla="*/ 8313 w 1487978"/>
              <a:gd name="connsiteY3" fmla="*/ 2801389 h 2801389"/>
              <a:gd name="connsiteX4" fmla="*/ 0 w 1487978"/>
              <a:gd name="connsiteY4" fmla="*/ 8313 h 280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978" h="2801389">
                <a:moveTo>
                  <a:pt x="0" y="8313"/>
                </a:moveTo>
                <a:lnTo>
                  <a:pt x="1479665" y="0"/>
                </a:lnTo>
                <a:lnTo>
                  <a:pt x="1487978" y="2801389"/>
                </a:lnTo>
                <a:lnTo>
                  <a:pt x="8313" y="2801389"/>
                </a:lnTo>
                <a:lnTo>
                  <a:pt x="0" y="8313"/>
                </a:lnTo>
                <a:close/>
              </a:path>
            </a:pathLst>
          </a:custGeom>
          <a:solidFill>
            <a:srgbClr val="BD60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373" name="TextBox 41"/>
          <p:cNvSpPr txBox="1">
            <a:spLocks noChangeArrowheads="1"/>
          </p:cNvSpPr>
          <p:nvPr/>
        </p:nvSpPr>
        <p:spPr bwMode="auto">
          <a:xfrm>
            <a:off x="6929438" y="3508375"/>
            <a:ext cx="714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ផ្នែកខាងក្រោយ</a:t>
            </a:r>
            <a:endParaRPr lang="en-US" sz="800" dirty="0"/>
          </a:p>
        </p:txBody>
      </p:sp>
      <p:pic>
        <p:nvPicPr>
          <p:cNvPr id="43" name="Picture 2" descr="D:\MISSION DU PATRIMOINE\PHASE V_Rapport 1&amp;2\Rapport Phase V\TYPO 1_EI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816" y="4286250"/>
            <a:ext cx="2143125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5375" name="TextBox 43"/>
          <p:cNvSpPr txBox="1">
            <a:spLocks noChangeArrowheads="1"/>
          </p:cNvSpPr>
          <p:nvPr/>
        </p:nvSpPr>
        <p:spPr bwMode="auto">
          <a:xfrm>
            <a:off x="487363" y="6500813"/>
            <a:ext cx="242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ប្រភេទទី១</a:t>
            </a:r>
            <a:endParaRPr lang="en-US" dirty="0"/>
          </a:p>
        </p:txBody>
      </p:sp>
      <p:sp>
        <p:nvSpPr>
          <p:cNvPr id="45" name="Freeform 44"/>
          <p:cNvSpPr/>
          <p:nvPr/>
        </p:nvSpPr>
        <p:spPr>
          <a:xfrm>
            <a:off x="4786313" y="1143000"/>
            <a:ext cx="714375" cy="2801938"/>
          </a:xfrm>
          <a:custGeom>
            <a:avLst/>
            <a:gdLst>
              <a:gd name="connsiteX0" fmla="*/ 0 w 1487978"/>
              <a:gd name="connsiteY0" fmla="*/ 8313 h 2801389"/>
              <a:gd name="connsiteX1" fmla="*/ 1479665 w 1487978"/>
              <a:gd name="connsiteY1" fmla="*/ 0 h 2801389"/>
              <a:gd name="connsiteX2" fmla="*/ 1487978 w 1487978"/>
              <a:gd name="connsiteY2" fmla="*/ 2801389 h 2801389"/>
              <a:gd name="connsiteX3" fmla="*/ 8313 w 1487978"/>
              <a:gd name="connsiteY3" fmla="*/ 2801389 h 2801389"/>
              <a:gd name="connsiteX4" fmla="*/ 0 w 1487978"/>
              <a:gd name="connsiteY4" fmla="*/ 8313 h 280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7978" h="2801389">
                <a:moveTo>
                  <a:pt x="0" y="8313"/>
                </a:moveTo>
                <a:lnTo>
                  <a:pt x="1479665" y="0"/>
                </a:lnTo>
                <a:lnTo>
                  <a:pt x="1487978" y="2801389"/>
                </a:lnTo>
                <a:lnTo>
                  <a:pt x="8313" y="2801389"/>
                </a:lnTo>
                <a:lnTo>
                  <a:pt x="0" y="8313"/>
                </a:lnTo>
                <a:close/>
              </a:path>
            </a:pathLst>
          </a:custGeom>
          <a:solidFill>
            <a:srgbClr val="BD60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46" name="Picture 5" descr="D:\MISSION DU PATRIMOINE\PHASE V_Rapport 1&amp;2\Rapport Phase V\TYPO 1 BIS_AII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2410" y="4272169"/>
            <a:ext cx="2214562" cy="218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5378" name="TextBox 46"/>
          <p:cNvSpPr txBox="1">
            <a:spLocks noChangeArrowheads="1"/>
          </p:cNvSpPr>
          <p:nvPr/>
        </p:nvSpPr>
        <p:spPr bwMode="auto">
          <a:xfrm>
            <a:off x="3295650" y="6500813"/>
            <a:ext cx="242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ប្រភេទទី១</a:t>
            </a:r>
            <a:r>
              <a:rPr lang="en-US" dirty="0" err="1"/>
              <a:t>Bis</a:t>
            </a:r>
            <a:endParaRPr lang="en-US" dirty="0"/>
          </a:p>
        </p:txBody>
      </p:sp>
      <p:sp>
        <p:nvSpPr>
          <p:cNvPr id="15379" name="TextBox 47"/>
          <p:cNvSpPr txBox="1">
            <a:spLocks noChangeArrowheads="1"/>
          </p:cNvSpPr>
          <p:nvPr/>
        </p:nvSpPr>
        <p:spPr bwMode="auto">
          <a:xfrm>
            <a:off x="6286500" y="6500813"/>
            <a:ext cx="242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ប្រភេទទី២</a:t>
            </a:r>
            <a:r>
              <a:rPr lang="en-US" dirty="0" err="1"/>
              <a:t>Bis</a:t>
            </a:r>
            <a:endParaRPr lang="en-US" dirty="0"/>
          </a:p>
        </p:txBody>
      </p:sp>
      <p:pic>
        <p:nvPicPr>
          <p:cNvPr id="49" name="Picture 6" descr="D:\MISSION DU PATRIMOINE\PHASE V_Rapport 1&amp;2\Rapport Phase V\TYPO 2 BIS_B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272169"/>
            <a:ext cx="2070701" cy="226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51" name="Freeform 50"/>
          <p:cNvSpPr/>
          <p:nvPr/>
        </p:nvSpPr>
        <p:spPr>
          <a:xfrm>
            <a:off x="4806950" y="1143000"/>
            <a:ext cx="693738" cy="2809875"/>
          </a:xfrm>
          <a:custGeom>
            <a:avLst/>
            <a:gdLst>
              <a:gd name="connsiteX0" fmla="*/ 0 w 1479666"/>
              <a:gd name="connsiteY0" fmla="*/ 0 h 2809702"/>
              <a:gd name="connsiteX1" fmla="*/ 1479666 w 1479666"/>
              <a:gd name="connsiteY1" fmla="*/ 8313 h 2809702"/>
              <a:gd name="connsiteX2" fmla="*/ 1479666 w 1479666"/>
              <a:gd name="connsiteY2" fmla="*/ 2809702 h 2809702"/>
              <a:gd name="connsiteX3" fmla="*/ 8313 w 1479666"/>
              <a:gd name="connsiteY3" fmla="*/ 2801389 h 2809702"/>
              <a:gd name="connsiteX4" fmla="*/ 0 w 1479666"/>
              <a:gd name="connsiteY4" fmla="*/ 0 h 2809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9666" h="2809702">
                <a:moveTo>
                  <a:pt x="0" y="0"/>
                </a:moveTo>
                <a:lnTo>
                  <a:pt x="1479666" y="8313"/>
                </a:lnTo>
                <a:lnTo>
                  <a:pt x="1479666" y="2809702"/>
                </a:lnTo>
                <a:lnTo>
                  <a:pt x="8313" y="28013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382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km-KH" dirty="0"/>
              <a:t>ចំណេះដឹង៖ ការរៀបចំគំរូរទៅតាមគំនូសខណ្ឌចែកដី និងប្រភេទដំបូង</a:t>
            </a:r>
            <a:endParaRPr lang="fr-FR" dirty="0">
              <a:solidFill>
                <a:schemeClr val="bg1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m-KH" dirty="0"/>
              <a:t>គំនូសខណ្ឌចែកដី និងប្រភេទ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16387" name="Picture 2" descr="D:\MAINTENANT\Plan\Plan typologie ensemb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71563"/>
            <a:ext cx="3873500" cy="53578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8" name="Picture 3" descr="D:\MISSION DU PATRIMOINE\PHASE V_Rapport 1&amp;2\Rapport Phase V\TYPO 1 BIS_AI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2928938"/>
            <a:ext cx="13049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319" name="Picture 4" descr="D:\MISSION DU PATRIMOINE\PHASE V_Rapport 1&amp;2\Rapport Phase V\TYPO 1_EIII.jpg"/>
          <p:cNvPicPr>
            <a:picLocks noChangeAspect="1" noChangeArrowheads="1"/>
          </p:cNvPicPr>
          <p:nvPr/>
        </p:nvPicPr>
        <p:blipFill>
          <a:blip r:embed="rId4" cstate="print"/>
          <a:srcRect b="2913"/>
          <a:stretch>
            <a:fillRect/>
          </a:stretch>
        </p:blipFill>
        <p:spPr bwMode="auto">
          <a:xfrm>
            <a:off x="4357688" y="1071563"/>
            <a:ext cx="1428750" cy="14287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320" name="Picture 5" descr="D:\MISSION DU PATRIMOINE\PHASE V_Rapport 1&amp;2\Rapport Phase V\TYPO 1 TER_HII.jpg"/>
          <p:cNvPicPr>
            <a:picLocks noChangeAspect="1" noChangeArrowheads="1"/>
          </p:cNvPicPr>
          <p:nvPr/>
        </p:nvPicPr>
        <p:blipFill>
          <a:blip r:embed="rId5" cstate="print"/>
          <a:srcRect r="24477"/>
          <a:stretch>
            <a:fillRect/>
          </a:stretch>
        </p:blipFill>
        <p:spPr bwMode="auto">
          <a:xfrm>
            <a:off x="4286250" y="4572000"/>
            <a:ext cx="14160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321" name="Picture 6" descr="D:\MISSION DU PATRIMOINE\PHASE V_Rapport 1&amp;2\Rapport Phase V\TYPO 2 BIS_BI.jpg"/>
          <p:cNvPicPr>
            <a:picLocks noChangeAspect="1" noChangeArrowheads="1"/>
          </p:cNvPicPr>
          <p:nvPr/>
        </p:nvPicPr>
        <p:blipFill>
          <a:blip r:embed="rId6" cstate="print"/>
          <a:srcRect b="4929"/>
          <a:stretch>
            <a:fillRect/>
          </a:stretch>
        </p:blipFill>
        <p:spPr bwMode="auto">
          <a:xfrm>
            <a:off x="6000750" y="2928934"/>
            <a:ext cx="123825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322" name="Picture 7" descr="D:\MISSION DU PATRIMOINE\PHASE V_Rapport 1&amp;2\Rapport Phase V\TYPE 2 TER_BIV.jpg"/>
          <p:cNvPicPr>
            <a:picLocks noChangeAspect="1" noChangeArrowheads="1"/>
          </p:cNvPicPr>
          <p:nvPr/>
        </p:nvPicPr>
        <p:blipFill>
          <a:blip r:embed="rId7" cstate="print"/>
          <a:srcRect b="3266"/>
          <a:stretch>
            <a:fillRect/>
          </a:stretch>
        </p:blipFill>
        <p:spPr bwMode="auto">
          <a:xfrm>
            <a:off x="6143625" y="4643438"/>
            <a:ext cx="882650" cy="178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323" name="Picture 8" descr="D:\MISSION DU PATRIMOINE\PHASE V_Rapport 1&amp;2\Rapport Phase V\TYPO 3_HIX.jpg"/>
          <p:cNvPicPr>
            <a:picLocks noChangeAspect="1" noChangeArrowheads="1"/>
          </p:cNvPicPr>
          <p:nvPr/>
        </p:nvPicPr>
        <p:blipFill>
          <a:blip r:embed="rId8" cstate="print"/>
          <a:srcRect b="13044"/>
          <a:stretch>
            <a:fillRect/>
          </a:stretch>
        </p:blipFill>
        <p:spPr bwMode="auto">
          <a:xfrm>
            <a:off x="7786710" y="1143000"/>
            <a:ext cx="844550" cy="142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324" name="Picture 9" descr="D:\MISSION DU PATRIMOINE\PHASE V_Rapport 1&amp;2\Rapport Phase V\TYPO 3 BIS_BII.jpg"/>
          <p:cNvPicPr>
            <a:picLocks noChangeAspect="1" noChangeArrowheads="1"/>
          </p:cNvPicPr>
          <p:nvPr/>
        </p:nvPicPr>
        <p:blipFill>
          <a:blip r:embed="rId9" cstate="print"/>
          <a:srcRect b="3389"/>
          <a:stretch>
            <a:fillRect/>
          </a:stretch>
        </p:blipFill>
        <p:spPr bwMode="auto">
          <a:xfrm>
            <a:off x="7643813" y="2928934"/>
            <a:ext cx="121443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325" name="Picture 10" descr="D:\MISSION DU PATRIMOINE\PHASE V_Rapport 1&amp;2\Rapport Phase V\TYPO 3 TER_H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50175" y="4643438"/>
            <a:ext cx="9112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6" name="TextBox 15"/>
          <p:cNvSpPr txBox="1"/>
          <p:nvPr/>
        </p:nvSpPr>
        <p:spPr>
          <a:xfrm>
            <a:off x="142875" y="6397625"/>
            <a:ext cx="1928813" cy="215444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ប្លង់ទៅតាមប្រភេទនីមួយៗ</a:t>
            </a:r>
            <a:endParaRPr lang="en-US" sz="800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786313" y="2500313"/>
            <a:ext cx="6429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km-KH" sz="800" dirty="0"/>
              <a:t>ប្រភេទទី១</a:t>
            </a:r>
            <a:endParaRPr lang="en-US" sz="800" b="1" dirty="0">
              <a:latin typeface="Calibri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357688" y="4214813"/>
            <a:ext cx="12144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sz="800" dirty="0"/>
              <a:t>ប្រភេទទី១</a:t>
            </a:r>
            <a:r>
              <a:rPr lang="en-US" sz="800" dirty="0" err="1"/>
              <a:t>Bis</a:t>
            </a:r>
            <a:endParaRPr lang="en-US" sz="800" b="1" dirty="0">
              <a:latin typeface="Calibri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429125" y="6429375"/>
            <a:ext cx="12144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sz="800" dirty="0"/>
              <a:t>ប្រភេទទី១បែបទី៣</a:t>
            </a:r>
            <a:endParaRPr lang="en-US" sz="800" b="1" dirty="0">
              <a:latin typeface="Calibri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57938" y="2500313"/>
            <a:ext cx="642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km-KH" sz="800" dirty="0"/>
              <a:t>ប្រភេទទី២</a:t>
            </a:r>
            <a:endParaRPr lang="en-US" sz="800" b="1" dirty="0">
              <a:latin typeface="Calibri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00750" y="4214813"/>
            <a:ext cx="12144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sz="800" dirty="0"/>
              <a:t>ប្រភេទទី២</a:t>
            </a:r>
            <a:r>
              <a:rPr lang="en-US" sz="800" dirty="0" err="1"/>
              <a:t>Bis</a:t>
            </a:r>
            <a:endParaRPr lang="en-US" sz="800" b="1" dirty="0">
              <a:latin typeface="Calibri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29313" y="6429375"/>
            <a:ext cx="12144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sz="800" dirty="0"/>
              <a:t>ប្រភេទទី២បែបទី៣</a:t>
            </a:r>
            <a:endParaRPr lang="en-US" sz="800" b="1" dirty="0">
              <a:latin typeface="Calibri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929563" y="2500313"/>
            <a:ext cx="642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km-KH" sz="800" dirty="0"/>
              <a:t>ប្រភេទទី៣</a:t>
            </a:r>
            <a:endParaRPr lang="en-US" sz="800" b="1" dirty="0">
              <a:latin typeface="Calibri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643813" y="4214813"/>
            <a:ext cx="121443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sz="800" dirty="0"/>
              <a:t>ប្រភេទទី៣</a:t>
            </a:r>
            <a:r>
              <a:rPr lang="en-US" sz="800" dirty="0" err="1"/>
              <a:t>Bis</a:t>
            </a:r>
            <a:endParaRPr lang="en-US" sz="800" b="1" dirty="0">
              <a:latin typeface="Calibri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572375" y="6429375"/>
            <a:ext cx="12144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sz="800" dirty="0"/>
              <a:t>ប្រភេទទី៣បែបទី៣</a:t>
            </a:r>
            <a:endParaRPr lang="en-US" sz="800" b="1" dirty="0">
              <a:latin typeface="Calibri" charset="0"/>
            </a:endParaRPr>
          </a:p>
        </p:txBody>
      </p:sp>
      <p:sp>
        <p:nvSpPr>
          <p:cNvPr id="16406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ចំណេះដឹង៖ ការវិវត្តតាមរយៈការតាំងទីនៃសំណង់ និងប្រភេទសំណង់</a:t>
            </a:r>
            <a:endParaRPr lang="en-US" dirty="0"/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755650" y="0"/>
            <a:ext cx="8296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m-KH" dirty="0"/>
              <a:t>ការវិវត្តនៃសំណង់ក្រុង</a:t>
            </a:r>
            <a:endParaRPr lang="en-US" dirty="0"/>
          </a:p>
        </p:txBody>
      </p:sp>
      <p:pic>
        <p:nvPicPr>
          <p:cNvPr id="16408" name="Picture 21" descr="TYPE II copy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57938" y="1025525"/>
            <a:ext cx="642937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" name="Straight Connector 247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89" name="Rectangle 88"/>
          <p:cNvSpPr/>
          <p:nvPr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bg1">
              <a:lumMod val="75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3095625" y="1019175"/>
            <a:ext cx="2882900" cy="1981200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km-KH" dirty="0"/>
              <a:t>ចំណេះដឹង៖ ប្លង់នៃការបង្កើតគម្រោងក្រុងប្រភេទផ្ទះល្វែងជាប់ៗគ្នា</a:t>
            </a:r>
            <a:endParaRPr lang="fr-FR" dirty="0">
              <a:solidFill>
                <a:schemeClr val="bg1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71" name="Text Box 3"/>
          <p:cNvSpPr txBox="1">
            <a:spLocks noChangeArrowheads="1"/>
          </p:cNvSpPr>
          <p:nvPr/>
        </p:nvSpPr>
        <p:spPr bwMode="auto">
          <a:xfrm>
            <a:off x="1814513" y="0"/>
            <a:ext cx="7237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m-KH" dirty="0"/>
              <a:t>ប្លង់នៃការបង្កើតសង្កាត់</a:t>
            </a:r>
            <a:endParaRPr lang="en-US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0" y="6286500"/>
            <a:ext cx="9144000" cy="158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6" name="Rectangle 89"/>
          <p:cNvSpPr>
            <a:spLocks noChangeArrowheads="1"/>
          </p:cNvSpPr>
          <p:nvPr/>
        </p:nvSpPr>
        <p:spPr bwMode="auto">
          <a:xfrm>
            <a:off x="6330950" y="3433763"/>
            <a:ext cx="2179638" cy="2281237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7417" name="Rectangle 90"/>
          <p:cNvSpPr>
            <a:spLocks noChangeArrowheads="1"/>
          </p:cNvSpPr>
          <p:nvPr/>
        </p:nvSpPr>
        <p:spPr bwMode="auto">
          <a:xfrm>
            <a:off x="3095625" y="3433763"/>
            <a:ext cx="2882900" cy="22812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7418" name="Rectangle 91"/>
          <p:cNvSpPr>
            <a:spLocks noChangeArrowheads="1"/>
          </p:cNvSpPr>
          <p:nvPr/>
        </p:nvSpPr>
        <p:spPr bwMode="auto">
          <a:xfrm>
            <a:off x="561975" y="3433763"/>
            <a:ext cx="2181225" cy="2281237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  <a:ea typeface="Arial" charset="0"/>
              <a:cs typeface="Arial" charset="0"/>
            </a:endParaRPr>
          </a:p>
        </p:txBody>
      </p:sp>
      <p:grpSp>
        <p:nvGrpSpPr>
          <p:cNvPr id="17419" name="Group 218"/>
          <p:cNvGrpSpPr>
            <a:grpSpLocks/>
          </p:cNvGrpSpPr>
          <p:nvPr/>
        </p:nvGrpSpPr>
        <p:grpSpPr bwMode="auto">
          <a:xfrm>
            <a:off x="3786188" y="3786188"/>
            <a:ext cx="1428750" cy="1571625"/>
            <a:chOff x="7215206" y="1142984"/>
            <a:chExt cx="1285884" cy="1643074"/>
          </a:xfrm>
        </p:grpSpPr>
        <p:sp>
          <p:nvSpPr>
            <p:cNvPr id="220" name="Rectangle 219"/>
            <p:cNvSpPr/>
            <p:nvPr/>
          </p:nvSpPr>
          <p:spPr>
            <a:xfrm>
              <a:off x="7215206" y="1142984"/>
              <a:ext cx="1285884" cy="3568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7215206" y="1713911"/>
              <a:ext cx="1285884" cy="501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215206" y="2429228"/>
              <a:ext cx="1285884" cy="3568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7786710" y="1428447"/>
              <a:ext cx="142876" cy="285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7786710" y="2143765"/>
              <a:ext cx="142876" cy="285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cxnSp>
        <p:nvCxnSpPr>
          <p:cNvPr id="225" name="Straight Connector 224"/>
          <p:cNvCxnSpPr/>
          <p:nvPr/>
        </p:nvCxnSpPr>
        <p:spPr>
          <a:xfrm rot="16200000" flipH="1">
            <a:off x="1858169" y="3571082"/>
            <a:ext cx="5286375" cy="1587"/>
          </a:xfrm>
          <a:prstGeom prst="line">
            <a:avLst/>
          </a:prstGeom>
          <a:ln w="38100">
            <a:solidFill>
              <a:srgbClr val="BD603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 rot="10800000">
            <a:off x="357188" y="4572000"/>
            <a:ext cx="8286750" cy="1588"/>
          </a:xfrm>
          <a:prstGeom prst="line">
            <a:avLst/>
          </a:prstGeom>
          <a:ln w="38100">
            <a:solidFill>
              <a:srgbClr val="BD603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22" name="Group 226"/>
          <p:cNvGrpSpPr>
            <a:grpSpLocks/>
          </p:cNvGrpSpPr>
          <p:nvPr/>
        </p:nvGrpSpPr>
        <p:grpSpPr bwMode="auto">
          <a:xfrm>
            <a:off x="571500" y="3500438"/>
            <a:ext cx="2143125" cy="2143125"/>
            <a:chOff x="571472" y="3500438"/>
            <a:chExt cx="2143140" cy="2143140"/>
          </a:xfrm>
        </p:grpSpPr>
        <p:cxnSp>
          <p:nvCxnSpPr>
            <p:cNvPr id="228" name="Straight Connector 227"/>
            <p:cNvCxnSpPr/>
            <p:nvPr/>
          </p:nvCxnSpPr>
          <p:spPr>
            <a:xfrm>
              <a:off x="571472" y="3500438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571472" y="3600451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571472" y="3714751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571472" y="3816352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571472" y="3927478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571472" y="4071942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571472" y="4171955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>
              <a:off x="571472" y="4286255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571472" y="4387856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571472" y="4498982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571472" y="4643446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571472" y="4743459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571472" y="4857759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571472" y="4959360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571472" y="5070486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71472" y="5214950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571472" y="5314963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571472" y="5429263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571472" y="5530864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571472" y="5641990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3" name="Group 247"/>
          <p:cNvGrpSpPr>
            <a:grpSpLocks/>
          </p:cNvGrpSpPr>
          <p:nvPr/>
        </p:nvGrpSpPr>
        <p:grpSpPr bwMode="auto">
          <a:xfrm>
            <a:off x="3195638" y="1071563"/>
            <a:ext cx="2665412" cy="1857375"/>
            <a:chOff x="3195619" y="1071546"/>
            <a:chExt cx="2665588" cy="1928826"/>
          </a:xfrm>
        </p:grpSpPr>
        <p:cxnSp>
          <p:nvCxnSpPr>
            <p:cNvPr id="249" name="Straight Connector 248"/>
            <p:cNvCxnSpPr/>
            <p:nvPr/>
          </p:nvCxnSpPr>
          <p:spPr>
            <a:xfrm rot="16200000">
              <a:off x="2232000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16200000">
              <a:off x="2339957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>
              <a:off x="2484428" y="2035165"/>
              <a:ext cx="1928826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16200000">
              <a:off x="2638426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>
              <a:off x="2749559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16200000">
              <a:off x="3036915" y="2035165"/>
              <a:ext cx="1928826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>
              <a:off x="3136934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rot="16200000">
              <a:off x="3251242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>
              <a:off x="3352849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16200000">
              <a:off x="3463981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>
              <a:off x="3635442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>
              <a:off x="3743399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>
              <a:off x="3887871" y="2035165"/>
              <a:ext cx="1928826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>
              <a:off x="4032343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rot="16200000">
              <a:off x="4175228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>
              <a:off x="4322875" y="2035165"/>
              <a:ext cx="1928826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>
              <a:off x="4464172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16200000">
              <a:off x="4608643" y="2035165"/>
              <a:ext cx="1928826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>
              <a:off x="4751528" y="2035165"/>
              <a:ext cx="1928826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16200000">
              <a:off x="4896000" y="2035165"/>
              <a:ext cx="1928826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rot="16200000">
              <a:off x="2916257" y="2035165"/>
              <a:ext cx="1928826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4" name="Group 269"/>
          <p:cNvGrpSpPr>
            <a:grpSpLocks/>
          </p:cNvGrpSpPr>
          <p:nvPr/>
        </p:nvGrpSpPr>
        <p:grpSpPr bwMode="auto">
          <a:xfrm rot="-5400000">
            <a:off x="6357938" y="3500438"/>
            <a:ext cx="2143125" cy="2143125"/>
            <a:chOff x="6357950" y="3500438"/>
            <a:chExt cx="2143140" cy="2143140"/>
          </a:xfrm>
        </p:grpSpPr>
        <p:cxnSp>
          <p:nvCxnSpPr>
            <p:cNvPr id="271" name="Straight Connector 270"/>
            <p:cNvCxnSpPr/>
            <p:nvPr/>
          </p:nvCxnSpPr>
          <p:spPr>
            <a:xfrm>
              <a:off x="6359538" y="3498849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6359538" y="3598864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6359538" y="3713164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6359538" y="3814765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6359538" y="3925891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6359538" y="4043367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6359538" y="4170368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6359538" y="4284668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6359538" y="4386269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6359538" y="4497395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6357950" y="4643446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6357949" y="4743458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6357949" y="4857759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6357949" y="4981585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6357949" y="5089536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6357949" y="5197486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6357949" y="5314962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6357949" y="5429263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6357949" y="5530864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6357949" y="5641989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5" name="Group 290"/>
          <p:cNvGrpSpPr>
            <a:grpSpLocks/>
          </p:cNvGrpSpPr>
          <p:nvPr/>
        </p:nvGrpSpPr>
        <p:grpSpPr bwMode="auto">
          <a:xfrm rot="-5400000">
            <a:off x="571500" y="3500438"/>
            <a:ext cx="2143125" cy="2143125"/>
            <a:chOff x="6357950" y="3500438"/>
            <a:chExt cx="2143140" cy="2143140"/>
          </a:xfrm>
        </p:grpSpPr>
        <p:cxnSp>
          <p:nvCxnSpPr>
            <p:cNvPr id="292" name="Straight Connector 291"/>
            <p:cNvCxnSpPr/>
            <p:nvPr/>
          </p:nvCxnSpPr>
          <p:spPr>
            <a:xfrm>
              <a:off x="6359538" y="3498851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6359538" y="3598863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6359538" y="3713164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6359538" y="3814765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6359538" y="3925890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6359538" y="4043366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359538" y="4170367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6359538" y="4284668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6359538" y="4386269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6359538" y="4497394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6357949" y="4643445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6357950" y="4743460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>
              <a:off x="6357950" y="4857761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6357950" y="4981586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>
              <a:off x="6357950" y="5089537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6357950" y="5197488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>
              <a:off x="6357950" y="5314964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6357950" y="5429265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>
              <a:off x="6357950" y="5530865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6357950" y="5641991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6" name="Group 311"/>
          <p:cNvGrpSpPr>
            <a:grpSpLocks/>
          </p:cNvGrpSpPr>
          <p:nvPr/>
        </p:nvGrpSpPr>
        <p:grpSpPr bwMode="auto">
          <a:xfrm>
            <a:off x="3203575" y="1071563"/>
            <a:ext cx="2654300" cy="1857375"/>
            <a:chOff x="562814" y="3500438"/>
            <a:chExt cx="2151798" cy="1815662"/>
          </a:xfrm>
        </p:grpSpPr>
        <p:cxnSp>
          <p:nvCxnSpPr>
            <p:cNvPr id="313" name="Straight Connector 312"/>
            <p:cNvCxnSpPr/>
            <p:nvPr/>
          </p:nvCxnSpPr>
          <p:spPr>
            <a:xfrm>
              <a:off x="571823" y="3500438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>
              <a:off x="571823" y="3599756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>
              <a:off x="571823" y="3714593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571823" y="3815463"/>
              <a:ext cx="2142789" cy="1552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>
              <a:off x="571823" y="3927196"/>
              <a:ext cx="2142789" cy="1552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>
              <a:off x="562814" y="4035825"/>
              <a:ext cx="2142790" cy="3104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>
              <a:off x="571823" y="4142903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571823" y="4248429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571823" y="4353954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>
              <a:off x="571823" y="4498276"/>
              <a:ext cx="2142789" cy="1552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571823" y="4599146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571823" y="4740364"/>
              <a:ext cx="2142789" cy="1552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571823" y="4858304"/>
              <a:ext cx="2142789" cy="1552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>
              <a:off x="571823" y="4959175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571823" y="5070908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>
              <a:off x="571823" y="5198160"/>
              <a:ext cx="2142789" cy="1551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>
              <a:off x="571823" y="5314548"/>
              <a:ext cx="2142789" cy="1552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27" name="Group 350"/>
          <p:cNvGrpSpPr>
            <a:grpSpLocks/>
          </p:cNvGrpSpPr>
          <p:nvPr/>
        </p:nvGrpSpPr>
        <p:grpSpPr bwMode="auto">
          <a:xfrm>
            <a:off x="6357938" y="3500438"/>
            <a:ext cx="2143125" cy="2143125"/>
            <a:chOff x="6357950" y="3500438"/>
            <a:chExt cx="2143140" cy="2143140"/>
          </a:xfrm>
        </p:grpSpPr>
        <p:cxnSp>
          <p:nvCxnSpPr>
            <p:cNvPr id="352" name="Straight Connector 351"/>
            <p:cNvCxnSpPr/>
            <p:nvPr/>
          </p:nvCxnSpPr>
          <p:spPr>
            <a:xfrm>
              <a:off x="6357950" y="3500438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>
              <a:off x="6357950" y="3600451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>
              <a:off x="6357950" y="3714751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6357950" y="3816352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>
              <a:off x="6357950" y="3927478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6357950" y="4071942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>
              <a:off x="6357950" y="4171955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>
              <a:off x="6357950" y="4286255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>
              <a:off x="6357950" y="4387856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6357950" y="4498982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6357950" y="4643446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6357950" y="4743459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6357950" y="4857759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6357950" y="4959360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6357950" y="5070486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6357950" y="5214950"/>
              <a:ext cx="2143140" cy="1587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>
              <a:off x="6357950" y="5314963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>
              <a:off x="6357950" y="5429263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>
              <a:off x="6357950" y="5530864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>
              <a:off x="6357950" y="5641990"/>
              <a:ext cx="2143140" cy="1588"/>
            </a:xfrm>
            <a:prstGeom prst="line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2" name="Straight Connector 371"/>
          <p:cNvCxnSpPr/>
          <p:nvPr/>
        </p:nvCxnSpPr>
        <p:spPr>
          <a:xfrm rot="16200000" flipH="1">
            <a:off x="1858169" y="3571082"/>
            <a:ext cx="5286375" cy="1587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 rot="10800000">
            <a:off x="357188" y="4572000"/>
            <a:ext cx="8286750" cy="1588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rot="10800000">
            <a:off x="357188" y="5143500"/>
            <a:ext cx="8286750" cy="1588"/>
          </a:xfrm>
          <a:prstGeom prst="line">
            <a:avLst/>
          </a:prstGeom>
          <a:ln w="38100">
            <a:solidFill>
              <a:srgbClr val="BD603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rot="10800000">
            <a:off x="357188" y="4000500"/>
            <a:ext cx="8286750" cy="1588"/>
          </a:xfrm>
          <a:prstGeom prst="line">
            <a:avLst/>
          </a:prstGeom>
          <a:ln w="38100">
            <a:solidFill>
              <a:srgbClr val="BD603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/>
          <p:cNvCxnSpPr/>
          <p:nvPr/>
        </p:nvCxnSpPr>
        <p:spPr>
          <a:xfrm rot="16200000" flipH="1">
            <a:off x="2570956" y="3571082"/>
            <a:ext cx="5286375" cy="1588"/>
          </a:xfrm>
          <a:prstGeom prst="line">
            <a:avLst/>
          </a:prstGeom>
          <a:ln w="38100">
            <a:solidFill>
              <a:srgbClr val="BD603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/>
          <p:cNvCxnSpPr/>
          <p:nvPr/>
        </p:nvCxnSpPr>
        <p:spPr>
          <a:xfrm rot="16200000" flipH="1">
            <a:off x="1143794" y="3571082"/>
            <a:ext cx="5286375" cy="1587"/>
          </a:xfrm>
          <a:prstGeom prst="line">
            <a:avLst/>
          </a:prstGeom>
          <a:ln w="38100">
            <a:solidFill>
              <a:srgbClr val="BD6035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/>
          <p:nvPr/>
        </p:nvCxnSpPr>
        <p:spPr>
          <a:xfrm rot="10800000">
            <a:off x="357188" y="5143500"/>
            <a:ext cx="8286750" cy="1588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/>
          <p:nvPr/>
        </p:nvCxnSpPr>
        <p:spPr>
          <a:xfrm rot="10800000">
            <a:off x="357188" y="4000500"/>
            <a:ext cx="8286750" cy="1588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/>
          <p:cNvCxnSpPr/>
          <p:nvPr/>
        </p:nvCxnSpPr>
        <p:spPr>
          <a:xfrm rot="16200000" flipH="1">
            <a:off x="2570956" y="3571082"/>
            <a:ext cx="5286375" cy="1588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/>
          <p:cNvCxnSpPr/>
          <p:nvPr/>
        </p:nvCxnSpPr>
        <p:spPr>
          <a:xfrm rot="16200000" flipH="1">
            <a:off x="1143794" y="3571082"/>
            <a:ext cx="5286375" cy="1587"/>
          </a:xfrm>
          <a:prstGeom prst="line">
            <a:avLst/>
          </a:pr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38" name="Group 409"/>
          <p:cNvGrpSpPr>
            <a:grpSpLocks/>
          </p:cNvGrpSpPr>
          <p:nvPr/>
        </p:nvGrpSpPr>
        <p:grpSpPr bwMode="auto">
          <a:xfrm>
            <a:off x="6348413" y="3498850"/>
            <a:ext cx="2162175" cy="2144713"/>
            <a:chOff x="6348440" y="3498850"/>
            <a:chExt cx="2162160" cy="2144728"/>
          </a:xfrm>
        </p:grpSpPr>
        <p:sp>
          <p:nvSpPr>
            <p:cNvPr id="411" name="Freeform 410"/>
            <p:cNvSpPr/>
            <p:nvPr/>
          </p:nvSpPr>
          <p:spPr>
            <a:xfrm>
              <a:off x="6356377" y="3937003"/>
              <a:ext cx="2152635" cy="139701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12" name="Freeform 411"/>
            <p:cNvSpPr/>
            <p:nvPr/>
          </p:nvSpPr>
          <p:spPr>
            <a:xfrm>
              <a:off x="6357965" y="4500570"/>
              <a:ext cx="2152635" cy="139701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13" name="Freeform 412"/>
            <p:cNvSpPr/>
            <p:nvPr/>
          </p:nvSpPr>
          <p:spPr>
            <a:xfrm>
              <a:off x="6348440" y="5075249"/>
              <a:ext cx="2152635" cy="139701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14" name="Freeform 413"/>
            <p:cNvSpPr/>
            <p:nvPr/>
          </p:nvSpPr>
          <p:spPr>
            <a:xfrm>
              <a:off x="7358083" y="4075117"/>
              <a:ext cx="133349" cy="425453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15" name="Freeform 414"/>
            <p:cNvSpPr/>
            <p:nvPr/>
          </p:nvSpPr>
          <p:spPr>
            <a:xfrm>
              <a:off x="7358083" y="4646621"/>
              <a:ext cx="133349" cy="425453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16" name="Freeform 415"/>
            <p:cNvSpPr/>
            <p:nvPr/>
          </p:nvSpPr>
          <p:spPr>
            <a:xfrm>
              <a:off x="7358083" y="5218125"/>
              <a:ext cx="133349" cy="425453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17" name="Freeform 416"/>
            <p:cNvSpPr/>
            <p:nvPr/>
          </p:nvSpPr>
          <p:spPr>
            <a:xfrm>
              <a:off x="7359670" y="3498850"/>
              <a:ext cx="146049" cy="431803"/>
            </a:xfrm>
            <a:custGeom>
              <a:avLst/>
              <a:gdLst>
                <a:gd name="connsiteX0" fmla="*/ 0 w 146050"/>
                <a:gd name="connsiteY0" fmla="*/ 431800 h 431800"/>
                <a:gd name="connsiteX1" fmla="*/ 146050 w 146050"/>
                <a:gd name="connsiteY1" fmla="*/ 431800 h 431800"/>
                <a:gd name="connsiteX2" fmla="*/ 146050 w 146050"/>
                <a:gd name="connsiteY2" fmla="*/ 0 h 431800"/>
                <a:gd name="connsiteX3" fmla="*/ 0 w 146050"/>
                <a:gd name="connsiteY3" fmla="*/ 0 h 431800"/>
                <a:gd name="connsiteX4" fmla="*/ 0 w 146050"/>
                <a:gd name="connsiteY4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50" h="431800">
                  <a:moveTo>
                    <a:pt x="0" y="431800"/>
                  </a:moveTo>
                  <a:lnTo>
                    <a:pt x="146050" y="431800"/>
                  </a:lnTo>
                  <a:lnTo>
                    <a:pt x="146050" y="0"/>
                  </a:lnTo>
                  <a:lnTo>
                    <a:pt x="0" y="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7439" name="Group 417"/>
          <p:cNvGrpSpPr>
            <a:grpSpLocks/>
          </p:cNvGrpSpPr>
          <p:nvPr/>
        </p:nvGrpSpPr>
        <p:grpSpPr bwMode="auto">
          <a:xfrm>
            <a:off x="571500" y="3500438"/>
            <a:ext cx="2162175" cy="2144712"/>
            <a:chOff x="571472" y="3500438"/>
            <a:chExt cx="2162160" cy="2144728"/>
          </a:xfrm>
        </p:grpSpPr>
        <p:sp>
          <p:nvSpPr>
            <p:cNvPr id="419" name="Freeform 418"/>
            <p:cNvSpPr/>
            <p:nvPr/>
          </p:nvSpPr>
          <p:spPr>
            <a:xfrm>
              <a:off x="579410" y="3938591"/>
              <a:ext cx="2152635" cy="139701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20" name="Freeform 419"/>
            <p:cNvSpPr/>
            <p:nvPr/>
          </p:nvSpPr>
          <p:spPr>
            <a:xfrm>
              <a:off x="580997" y="4502157"/>
              <a:ext cx="2152635" cy="139701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21" name="Freeform 420"/>
            <p:cNvSpPr/>
            <p:nvPr/>
          </p:nvSpPr>
          <p:spPr>
            <a:xfrm>
              <a:off x="571472" y="5076837"/>
              <a:ext cx="2152635" cy="139701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22" name="Freeform 421"/>
            <p:cNvSpPr/>
            <p:nvPr/>
          </p:nvSpPr>
          <p:spPr>
            <a:xfrm>
              <a:off x="1581115" y="4076704"/>
              <a:ext cx="133349" cy="425453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23" name="Freeform 422"/>
            <p:cNvSpPr/>
            <p:nvPr/>
          </p:nvSpPr>
          <p:spPr>
            <a:xfrm>
              <a:off x="1581115" y="4648209"/>
              <a:ext cx="133349" cy="425453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24" name="Freeform 423"/>
            <p:cNvSpPr/>
            <p:nvPr/>
          </p:nvSpPr>
          <p:spPr>
            <a:xfrm>
              <a:off x="1581115" y="5219713"/>
              <a:ext cx="133349" cy="425453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25" name="Freeform 424"/>
            <p:cNvSpPr/>
            <p:nvPr/>
          </p:nvSpPr>
          <p:spPr>
            <a:xfrm>
              <a:off x="1582703" y="3500438"/>
              <a:ext cx="146049" cy="431803"/>
            </a:xfrm>
            <a:custGeom>
              <a:avLst/>
              <a:gdLst>
                <a:gd name="connsiteX0" fmla="*/ 0 w 146050"/>
                <a:gd name="connsiteY0" fmla="*/ 431800 h 431800"/>
                <a:gd name="connsiteX1" fmla="*/ 146050 w 146050"/>
                <a:gd name="connsiteY1" fmla="*/ 431800 h 431800"/>
                <a:gd name="connsiteX2" fmla="*/ 146050 w 146050"/>
                <a:gd name="connsiteY2" fmla="*/ 0 h 431800"/>
                <a:gd name="connsiteX3" fmla="*/ 0 w 146050"/>
                <a:gd name="connsiteY3" fmla="*/ 0 h 431800"/>
                <a:gd name="connsiteX4" fmla="*/ 0 w 146050"/>
                <a:gd name="connsiteY4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50" h="431800">
                  <a:moveTo>
                    <a:pt x="0" y="431800"/>
                  </a:moveTo>
                  <a:lnTo>
                    <a:pt x="146050" y="431800"/>
                  </a:lnTo>
                  <a:lnTo>
                    <a:pt x="146050" y="0"/>
                  </a:lnTo>
                  <a:lnTo>
                    <a:pt x="0" y="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7440" name="Group 425"/>
          <p:cNvGrpSpPr>
            <a:grpSpLocks/>
          </p:cNvGrpSpPr>
          <p:nvPr/>
        </p:nvGrpSpPr>
        <p:grpSpPr bwMode="auto">
          <a:xfrm>
            <a:off x="3200400" y="1071563"/>
            <a:ext cx="2657475" cy="1862137"/>
            <a:chOff x="3200400" y="1071546"/>
            <a:chExt cx="2657484" cy="1862154"/>
          </a:xfrm>
        </p:grpSpPr>
        <p:sp>
          <p:nvSpPr>
            <p:cNvPr id="427" name="Freeform 426"/>
            <p:cNvSpPr/>
            <p:nvPr/>
          </p:nvSpPr>
          <p:spPr>
            <a:xfrm>
              <a:off x="3714752" y="1073133"/>
              <a:ext cx="171451" cy="1860567"/>
            </a:xfrm>
            <a:custGeom>
              <a:avLst/>
              <a:gdLst>
                <a:gd name="connsiteX0" fmla="*/ 6350 w 171450"/>
                <a:gd name="connsiteY0" fmla="*/ 0 h 1860550"/>
                <a:gd name="connsiteX1" fmla="*/ 165100 w 171450"/>
                <a:gd name="connsiteY1" fmla="*/ 6350 h 1860550"/>
                <a:gd name="connsiteX2" fmla="*/ 171450 w 171450"/>
                <a:gd name="connsiteY2" fmla="*/ 1860550 h 1860550"/>
                <a:gd name="connsiteX3" fmla="*/ 0 w 171450"/>
                <a:gd name="connsiteY3" fmla="*/ 1860550 h 1860550"/>
                <a:gd name="connsiteX4" fmla="*/ 6350 w 171450"/>
                <a:gd name="connsiteY4" fmla="*/ 0 h 186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860550">
                  <a:moveTo>
                    <a:pt x="6350" y="0"/>
                  </a:moveTo>
                  <a:lnTo>
                    <a:pt x="165100" y="6350"/>
                  </a:lnTo>
                  <a:cubicBezTo>
                    <a:pt x="167217" y="624417"/>
                    <a:pt x="169333" y="1242483"/>
                    <a:pt x="171450" y="1860550"/>
                  </a:cubicBezTo>
                  <a:lnTo>
                    <a:pt x="0" y="1860550"/>
                  </a:lnTo>
                  <a:cubicBezTo>
                    <a:pt x="2117" y="1240367"/>
                    <a:pt x="4233" y="620183"/>
                    <a:pt x="6350" y="0"/>
                  </a:cubicBez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28" name="Freeform 427"/>
            <p:cNvSpPr/>
            <p:nvPr/>
          </p:nvSpPr>
          <p:spPr>
            <a:xfrm>
              <a:off x="4429129" y="1071546"/>
              <a:ext cx="171451" cy="1860567"/>
            </a:xfrm>
            <a:custGeom>
              <a:avLst/>
              <a:gdLst>
                <a:gd name="connsiteX0" fmla="*/ 6350 w 171450"/>
                <a:gd name="connsiteY0" fmla="*/ 0 h 1860550"/>
                <a:gd name="connsiteX1" fmla="*/ 165100 w 171450"/>
                <a:gd name="connsiteY1" fmla="*/ 6350 h 1860550"/>
                <a:gd name="connsiteX2" fmla="*/ 171450 w 171450"/>
                <a:gd name="connsiteY2" fmla="*/ 1860550 h 1860550"/>
                <a:gd name="connsiteX3" fmla="*/ 0 w 171450"/>
                <a:gd name="connsiteY3" fmla="*/ 1860550 h 1860550"/>
                <a:gd name="connsiteX4" fmla="*/ 6350 w 171450"/>
                <a:gd name="connsiteY4" fmla="*/ 0 h 186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860550">
                  <a:moveTo>
                    <a:pt x="6350" y="0"/>
                  </a:moveTo>
                  <a:lnTo>
                    <a:pt x="165100" y="6350"/>
                  </a:lnTo>
                  <a:cubicBezTo>
                    <a:pt x="167217" y="624417"/>
                    <a:pt x="169333" y="1242483"/>
                    <a:pt x="171450" y="1860550"/>
                  </a:cubicBezTo>
                  <a:lnTo>
                    <a:pt x="0" y="1860550"/>
                  </a:lnTo>
                  <a:cubicBezTo>
                    <a:pt x="2117" y="1240367"/>
                    <a:pt x="4233" y="620183"/>
                    <a:pt x="6350" y="0"/>
                  </a:cubicBez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29" name="Freeform 428"/>
            <p:cNvSpPr/>
            <p:nvPr/>
          </p:nvSpPr>
          <p:spPr>
            <a:xfrm>
              <a:off x="5143507" y="1071546"/>
              <a:ext cx="142875" cy="1860567"/>
            </a:xfrm>
            <a:custGeom>
              <a:avLst/>
              <a:gdLst>
                <a:gd name="connsiteX0" fmla="*/ 6350 w 171450"/>
                <a:gd name="connsiteY0" fmla="*/ 0 h 1860550"/>
                <a:gd name="connsiteX1" fmla="*/ 165100 w 171450"/>
                <a:gd name="connsiteY1" fmla="*/ 6350 h 1860550"/>
                <a:gd name="connsiteX2" fmla="*/ 171450 w 171450"/>
                <a:gd name="connsiteY2" fmla="*/ 1860550 h 1860550"/>
                <a:gd name="connsiteX3" fmla="*/ 0 w 171450"/>
                <a:gd name="connsiteY3" fmla="*/ 1860550 h 1860550"/>
                <a:gd name="connsiteX4" fmla="*/ 6350 w 171450"/>
                <a:gd name="connsiteY4" fmla="*/ 0 h 186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860550">
                  <a:moveTo>
                    <a:pt x="6350" y="0"/>
                  </a:moveTo>
                  <a:lnTo>
                    <a:pt x="165100" y="6350"/>
                  </a:lnTo>
                  <a:cubicBezTo>
                    <a:pt x="167217" y="624417"/>
                    <a:pt x="169333" y="1242483"/>
                    <a:pt x="171450" y="1860550"/>
                  </a:cubicBezTo>
                  <a:lnTo>
                    <a:pt x="0" y="1860550"/>
                  </a:lnTo>
                  <a:cubicBezTo>
                    <a:pt x="2117" y="1240367"/>
                    <a:pt x="4233" y="620183"/>
                    <a:pt x="6350" y="0"/>
                  </a:cubicBez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30" name="Freeform 429"/>
            <p:cNvSpPr/>
            <p:nvPr/>
          </p:nvSpPr>
          <p:spPr>
            <a:xfrm>
              <a:off x="3200400" y="1928804"/>
              <a:ext cx="514352" cy="173039"/>
            </a:xfrm>
            <a:custGeom>
              <a:avLst/>
              <a:gdLst>
                <a:gd name="connsiteX0" fmla="*/ 6350 w 514350"/>
                <a:gd name="connsiteY0" fmla="*/ 6350 h 165100"/>
                <a:gd name="connsiteX1" fmla="*/ 514350 w 514350"/>
                <a:gd name="connsiteY1" fmla="*/ 0 h 165100"/>
                <a:gd name="connsiteX2" fmla="*/ 514350 w 514350"/>
                <a:gd name="connsiteY2" fmla="*/ 165100 h 165100"/>
                <a:gd name="connsiteX3" fmla="*/ 0 w 514350"/>
                <a:gd name="connsiteY3" fmla="*/ 165100 h 165100"/>
                <a:gd name="connsiteX4" fmla="*/ 6350 w 514350"/>
                <a:gd name="connsiteY4" fmla="*/ 6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165100">
                  <a:moveTo>
                    <a:pt x="6350" y="6350"/>
                  </a:moveTo>
                  <a:lnTo>
                    <a:pt x="514350" y="0"/>
                  </a:lnTo>
                  <a:lnTo>
                    <a:pt x="514350" y="165100"/>
                  </a:lnTo>
                  <a:lnTo>
                    <a:pt x="0" y="165100"/>
                  </a:lnTo>
                  <a:lnTo>
                    <a:pt x="6350" y="635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31" name="Freeform 430"/>
            <p:cNvSpPr/>
            <p:nvPr/>
          </p:nvSpPr>
          <p:spPr>
            <a:xfrm>
              <a:off x="4572005" y="1928804"/>
              <a:ext cx="571502" cy="173039"/>
            </a:xfrm>
            <a:custGeom>
              <a:avLst/>
              <a:gdLst>
                <a:gd name="connsiteX0" fmla="*/ 6350 w 514350"/>
                <a:gd name="connsiteY0" fmla="*/ 6350 h 165100"/>
                <a:gd name="connsiteX1" fmla="*/ 514350 w 514350"/>
                <a:gd name="connsiteY1" fmla="*/ 0 h 165100"/>
                <a:gd name="connsiteX2" fmla="*/ 514350 w 514350"/>
                <a:gd name="connsiteY2" fmla="*/ 165100 h 165100"/>
                <a:gd name="connsiteX3" fmla="*/ 0 w 514350"/>
                <a:gd name="connsiteY3" fmla="*/ 165100 h 165100"/>
                <a:gd name="connsiteX4" fmla="*/ 6350 w 514350"/>
                <a:gd name="connsiteY4" fmla="*/ 6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165100">
                  <a:moveTo>
                    <a:pt x="6350" y="6350"/>
                  </a:moveTo>
                  <a:lnTo>
                    <a:pt x="514350" y="0"/>
                  </a:lnTo>
                  <a:lnTo>
                    <a:pt x="514350" y="165100"/>
                  </a:lnTo>
                  <a:lnTo>
                    <a:pt x="0" y="165100"/>
                  </a:lnTo>
                  <a:lnTo>
                    <a:pt x="6350" y="635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32" name="Freeform 431"/>
            <p:cNvSpPr/>
            <p:nvPr/>
          </p:nvSpPr>
          <p:spPr>
            <a:xfrm>
              <a:off x="5286382" y="1928804"/>
              <a:ext cx="571502" cy="173039"/>
            </a:xfrm>
            <a:custGeom>
              <a:avLst/>
              <a:gdLst>
                <a:gd name="connsiteX0" fmla="*/ 6350 w 514350"/>
                <a:gd name="connsiteY0" fmla="*/ 6350 h 165100"/>
                <a:gd name="connsiteX1" fmla="*/ 514350 w 514350"/>
                <a:gd name="connsiteY1" fmla="*/ 0 h 165100"/>
                <a:gd name="connsiteX2" fmla="*/ 514350 w 514350"/>
                <a:gd name="connsiteY2" fmla="*/ 165100 h 165100"/>
                <a:gd name="connsiteX3" fmla="*/ 0 w 514350"/>
                <a:gd name="connsiteY3" fmla="*/ 165100 h 165100"/>
                <a:gd name="connsiteX4" fmla="*/ 6350 w 514350"/>
                <a:gd name="connsiteY4" fmla="*/ 6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165100">
                  <a:moveTo>
                    <a:pt x="6350" y="6350"/>
                  </a:moveTo>
                  <a:lnTo>
                    <a:pt x="514350" y="0"/>
                  </a:lnTo>
                  <a:lnTo>
                    <a:pt x="514350" y="165100"/>
                  </a:lnTo>
                  <a:lnTo>
                    <a:pt x="0" y="165100"/>
                  </a:lnTo>
                  <a:lnTo>
                    <a:pt x="6350" y="635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33" name="Freeform 432"/>
            <p:cNvSpPr/>
            <p:nvPr/>
          </p:nvSpPr>
          <p:spPr>
            <a:xfrm>
              <a:off x="3857627" y="1928804"/>
              <a:ext cx="571502" cy="173039"/>
            </a:xfrm>
            <a:custGeom>
              <a:avLst/>
              <a:gdLst>
                <a:gd name="connsiteX0" fmla="*/ 6350 w 514350"/>
                <a:gd name="connsiteY0" fmla="*/ 6350 h 165100"/>
                <a:gd name="connsiteX1" fmla="*/ 514350 w 514350"/>
                <a:gd name="connsiteY1" fmla="*/ 0 h 165100"/>
                <a:gd name="connsiteX2" fmla="*/ 514350 w 514350"/>
                <a:gd name="connsiteY2" fmla="*/ 165100 h 165100"/>
                <a:gd name="connsiteX3" fmla="*/ 0 w 514350"/>
                <a:gd name="connsiteY3" fmla="*/ 165100 h 165100"/>
                <a:gd name="connsiteX4" fmla="*/ 6350 w 514350"/>
                <a:gd name="connsiteY4" fmla="*/ 6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165100">
                  <a:moveTo>
                    <a:pt x="6350" y="6350"/>
                  </a:moveTo>
                  <a:lnTo>
                    <a:pt x="514350" y="0"/>
                  </a:lnTo>
                  <a:lnTo>
                    <a:pt x="514350" y="165100"/>
                  </a:lnTo>
                  <a:lnTo>
                    <a:pt x="0" y="165100"/>
                  </a:lnTo>
                  <a:lnTo>
                    <a:pt x="6350" y="6350"/>
                  </a:lnTo>
                  <a:close/>
                </a:path>
              </a:pathLst>
            </a:custGeom>
            <a:solidFill>
              <a:srgbClr val="BD603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2" name="Group 433"/>
          <p:cNvGrpSpPr/>
          <p:nvPr/>
        </p:nvGrpSpPr>
        <p:grpSpPr>
          <a:xfrm>
            <a:off x="6348440" y="3498850"/>
            <a:ext cx="2162160" cy="2144728"/>
            <a:chOff x="6348440" y="3498850"/>
            <a:chExt cx="2162160" cy="2144728"/>
          </a:xfrm>
          <a:solidFill>
            <a:schemeClr val="tx1">
              <a:lumMod val="50000"/>
              <a:lumOff val="50000"/>
              <a:alpha val="40000"/>
            </a:schemeClr>
          </a:solidFill>
        </p:grpSpPr>
        <p:sp>
          <p:nvSpPr>
            <p:cNvPr id="435" name="Freeform 434"/>
            <p:cNvSpPr/>
            <p:nvPr/>
          </p:nvSpPr>
          <p:spPr>
            <a:xfrm>
              <a:off x="6356350" y="3937000"/>
              <a:ext cx="2152650" cy="139700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36" name="Freeform 435"/>
            <p:cNvSpPr/>
            <p:nvPr/>
          </p:nvSpPr>
          <p:spPr>
            <a:xfrm>
              <a:off x="6357950" y="4500570"/>
              <a:ext cx="2152650" cy="139700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37" name="Freeform 436"/>
            <p:cNvSpPr/>
            <p:nvPr/>
          </p:nvSpPr>
          <p:spPr>
            <a:xfrm>
              <a:off x="6348440" y="5075250"/>
              <a:ext cx="2152650" cy="139700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38" name="Freeform 437"/>
            <p:cNvSpPr/>
            <p:nvPr/>
          </p:nvSpPr>
          <p:spPr>
            <a:xfrm>
              <a:off x="7358082" y="4075120"/>
              <a:ext cx="133350" cy="425450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39" name="Freeform 438"/>
            <p:cNvSpPr/>
            <p:nvPr/>
          </p:nvSpPr>
          <p:spPr>
            <a:xfrm>
              <a:off x="7358082" y="4646624"/>
              <a:ext cx="133350" cy="425450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0" name="Freeform 439"/>
            <p:cNvSpPr/>
            <p:nvPr/>
          </p:nvSpPr>
          <p:spPr>
            <a:xfrm>
              <a:off x="7358082" y="5218128"/>
              <a:ext cx="133350" cy="425450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1" name="Freeform 440"/>
            <p:cNvSpPr/>
            <p:nvPr/>
          </p:nvSpPr>
          <p:spPr>
            <a:xfrm>
              <a:off x="7359650" y="3498850"/>
              <a:ext cx="146050" cy="431800"/>
            </a:xfrm>
            <a:custGeom>
              <a:avLst/>
              <a:gdLst>
                <a:gd name="connsiteX0" fmla="*/ 0 w 146050"/>
                <a:gd name="connsiteY0" fmla="*/ 431800 h 431800"/>
                <a:gd name="connsiteX1" fmla="*/ 146050 w 146050"/>
                <a:gd name="connsiteY1" fmla="*/ 431800 h 431800"/>
                <a:gd name="connsiteX2" fmla="*/ 146050 w 146050"/>
                <a:gd name="connsiteY2" fmla="*/ 0 h 431800"/>
                <a:gd name="connsiteX3" fmla="*/ 0 w 146050"/>
                <a:gd name="connsiteY3" fmla="*/ 0 h 431800"/>
                <a:gd name="connsiteX4" fmla="*/ 0 w 146050"/>
                <a:gd name="connsiteY4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50" h="431800">
                  <a:moveTo>
                    <a:pt x="0" y="431800"/>
                  </a:moveTo>
                  <a:lnTo>
                    <a:pt x="146050" y="431800"/>
                  </a:lnTo>
                  <a:lnTo>
                    <a:pt x="146050" y="0"/>
                  </a:lnTo>
                  <a:lnTo>
                    <a:pt x="0" y="0"/>
                  </a:lnTo>
                  <a:lnTo>
                    <a:pt x="0" y="431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3" name="Group 441"/>
          <p:cNvGrpSpPr/>
          <p:nvPr/>
        </p:nvGrpSpPr>
        <p:grpSpPr>
          <a:xfrm>
            <a:off x="571472" y="3500438"/>
            <a:ext cx="2162160" cy="2144728"/>
            <a:chOff x="571472" y="3500438"/>
            <a:chExt cx="2162160" cy="2144728"/>
          </a:xfrm>
          <a:solidFill>
            <a:schemeClr val="tx1">
              <a:lumMod val="50000"/>
              <a:lumOff val="50000"/>
              <a:alpha val="40000"/>
            </a:schemeClr>
          </a:solidFill>
        </p:grpSpPr>
        <p:sp>
          <p:nvSpPr>
            <p:cNvPr id="443" name="Freeform 442"/>
            <p:cNvSpPr/>
            <p:nvPr/>
          </p:nvSpPr>
          <p:spPr>
            <a:xfrm>
              <a:off x="579382" y="3938588"/>
              <a:ext cx="2152650" cy="139700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4" name="Freeform 443"/>
            <p:cNvSpPr/>
            <p:nvPr/>
          </p:nvSpPr>
          <p:spPr>
            <a:xfrm>
              <a:off x="580982" y="4502158"/>
              <a:ext cx="2152650" cy="139700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5" name="Freeform 444"/>
            <p:cNvSpPr/>
            <p:nvPr/>
          </p:nvSpPr>
          <p:spPr>
            <a:xfrm>
              <a:off x="571472" y="5076838"/>
              <a:ext cx="2152650" cy="139700"/>
            </a:xfrm>
            <a:custGeom>
              <a:avLst/>
              <a:gdLst>
                <a:gd name="connsiteX0" fmla="*/ 6350 w 2152650"/>
                <a:gd name="connsiteY0" fmla="*/ 0 h 139700"/>
                <a:gd name="connsiteX1" fmla="*/ 2152650 w 2152650"/>
                <a:gd name="connsiteY1" fmla="*/ 0 h 139700"/>
                <a:gd name="connsiteX2" fmla="*/ 2146300 w 2152650"/>
                <a:gd name="connsiteY2" fmla="*/ 139700 h 139700"/>
                <a:gd name="connsiteX3" fmla="*/ 0 w 2152650"/>
                <a:gd name="connsiteY3" fmla="*/ 133350 h 139700"/>
                <a:gd name="connsiteX4" fmla="*/ 6350 w 215265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650" h="139700">
                  <a:moveTo>
                    <a:pt x="6350" y="0"/>
                  </a:moveTo>
                  <a:lnTo>
                    <a:pt x="2152650" y="0"/>
                  </a:lnTo>
                  <a:lnTo>
                    <a:pt x="2146300" y="139700"/>
                  </a:lnTo>
                  <a:lnTo>
                    <a:pt x="0" y="133350"/>
                  </a:lnTo>
                  <a:lnTo>
                    <a:pt x="635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6" name="Freeform 445"/>
            <p:cNvSpPr/>
            <p:nvPr/>
          </p:nvSpPr>
          <p:spPr>
            <a:xfrm>
              <a:off x="1581114" y="4076708"/>
              <a:ext cx="133350" cy="425450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7" name="Freeform 446"/>
            <p:cNvSpPr/>
            <p:nvPr/>
          </p:nvSpPr>
          <p:spPr>
            <a:xfrm>
              <a:off x="1581114" y="4648212"/>
              <a:ext cx="133350" cy="425450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8" name="Freeform 447"/>
            <p:cNvSpPr/>
            <p:nvPr/>
          </p:nvSpPr>
          <p:spPr>
            <a:xfrm>
              <a:off x="1581114" y="5219716"/>
              <a:ext cx="133350" cy="425450"/>
            </a:xfrm>
            <a:custGeom>
              <a:avLst/>
              <a:gdLst>
                <a:gd name="connsiteX0" fmla="*/ 0 w 133350"/>
                <a:gd name="connsiteY0" fmla="*/ 0 h 425450"/>
                <a:gd name="connsiteX1" fmla="*/ 133350 w 133350"/>
                <a:gd name="connsiteY1" fmla="*/ 0 h 425450"/>
                <a:gd name="connsiteX2" fmla="*/ 133350 w 133350"/>
                <a:gd name="connsiteY2" fmla="*/ 425450 h 425450"/>
                <a:gd name="connsiteX3" fmla="*/ 6350 w 133350"/>
                <a:gd name="connsiteY3" fmla="*/ 425450 h 425450"/>
                <a:gd name="connsiteX4" fmla="*/ 0 w 133350"/>
                <a:gd name="connsiteY4" fmla="*/ 0 h 42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25450">
                  <a:moveTo>
                    <a:pt x="0" y="0"/>
                  </a:moveTo>
                  <a:lnTo>
                    <a:pt x="133350" y="0"/>
                  </a:lnTo>
                  <a:lnTo>
                    <a:pt x="133350" y="425450"/>
                  </a:lnTo>
                  <a:lnTo>
                    <a:pt x="6350" y="425450"/>
                  </a:lnTo>
                  <a:cubicBezTo>
                    <a:pt x="4233" y="283633"/>
                    <a:pt x="2117" y="14181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49" name="Freeform 448"/>
            <p:cNvSpPr/>
            <p:nvPr/>
          </p:nvSpPr>
          <p:spPr>
            <a:xfrm>
              <a:off x="1582682" y="3500438"/>
              <a:ext cx="146050" cy="431800"/>
            </a:xfrm>
            <a:custGeom>
              <a:avLst/>
              <a:gdLst>
                <a:gd name="connsiteX0" fmla="*/ 0 w 146050"/>
                <a:gd name="connsiteY0" fmla="*/ 431800 h 431800"/>
                <a:gd name="connsiteX1" fmla="*/ 146050 w 146050"/>
                <a:gd name="connsiteY1" fmla="*/ 431800 h 431800"/>
                <a:gd name="connsiteX2" fmla="*/ 146050 w 146050"/>
                <a:gd name="connsiteY2" fmla="*/ 0 h 431800"/>
                <a:gd name="connsiteX3" fmla="*/ 0 w 146050"/>
                <a:gd name="connsiteY3" fmla="*/ 0 h 431800"/>
                <a:gd name="connsiteX4" fmla="*/ 0 w 146050"/>
                <a:gd name="connsiteY4" fmla="*/ 43180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050" h="431800">
                  <a:moveTo>
                    <a:pt x="0" y="431800"/>
                  </a:moveTo>
                  <a:lnTo>
                    <a:pt x="146050" y="431800"/>
                  </a:lnTo>
                  <a:lnTo>
                    <a:pt x="146050" y="0"/>
                  </a:lnTo>
                  <a:lnTo>
                    <a:pt x="0" y="0"/>
                  </a:lnTo>
                  <a:lnTo>
                    <a:pt x="0" y="4318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4" name="Group 449"/>
          <p:cNvGrpSpPr/>
          <p:nvPr/>
        </p:nvGrpSpPr>
        <p:grpSpPr>
          <a:xfrm>
            <a:off x="3200400" y="1071546"/>
            <a:ext cx="2657484" cy="1862154"/>
            <a:chOff x="3200400" y="1071546"/>
            <a:chExt cx="2657484" cy="1862154"/>
          </a:xfrm>
          <a:solidFill>
            <a:schemeClr val="tx1">
              <a:lumMod val="50000"/>
              <a:lumOff val="50000"/>
              <a:alpha val="40000"/>
            </a:schemeClr>
          </a:solidFill>
        </p:grpSpPr>
        <p:sp>
          <p:nvSpPr>
            <p:cNvPr id="451" name="Freeform 450"/>
            <p:cNvSpPr/>
            <p:nvPr/>
          </p:nvSpPr>
          <p:spPr>
            <a:xfrm>
              <a:off x="3714750" y="1073150"/>
              <a:ext cx="171450" cy="1860550"/>
            </a:xfrm>
            <a:custGeom>
              <a:avLst/>
              <a:gdLst>
                <a:gd name="connsiteX0" fmla="*/ 6350 w 171450"/>
                <a:gd name="connsiteY0" fmla="*/ 0 h 1860550"/>
                <a:gd name="connsiteX1" fmla="*/ 165100 w 171450"/>
                <a:gd name="connsiteY1" fmla="*/ 6350 h 1860550"/>
                <a:gd name="connsiteX2" fmla="*/ 171450 w 171450"/>
                <a:gd name="connsiteY2" fmla="*/ 1860550 h 1860550"/>
                <a:gd name="connsiteX3" fmla="*/ 0 w 171450"/>
                <a:gd name="connsiteY3" fmla="*/ 1860550 h 1860550"/>
                <a:gd name="connsiteX4" fmla="*/ 6350 w 171450"/>
                <a:gd name="connsiteY4" fmla="*/ 0 h 186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860550">
                  <a:moveTo>
                    <a:pt x="6350" y="0"/>
                  </a:moveTo>
                  <a:lnTo>
                    <a:pt x="165100" y="6350"/>
                  </a:lnTo>
                  <a:cubicBezTo>
                    <a:pt x="167217" y="624417"/>
                    <a:pt x="169333" y="1242483"/>
                    <a:pt x="171450" y="1860550"/>
                  </a:cubicBezTo>
                  <a:lnTo>
                    <a:pt x="0" y="1860550"/>
                  </a:lnTo>
                  <a:cubicBezTo>
                    <a:pt x="2117" y="1240367"/>
                    <a:pt x="4233" y="620183"/>
                    <a:pt x="6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52" name="Freeform 451"/>
            <p:cNvSpPr/>
            <p:nvPr/>
          </p:nvSpPr>
          <p:spPr>
            <a:xfrm>
              <a:off x="4429124" y="1071546"/>
              <a:ext cx="171450" cy="1860550"/>
            </a:xfrm>
            <a:custGeom>
              <a:avLst/>
              <a:gdLst>
                <a:gd name="connsiteX0" fmla="*/ 6350 w 171450"/>
                <a:gd name="connsiteY0" fmla="*/ 0 h 1860550"/>
                <a:gd name="connsiteX1" fmla="*/ 165100 w 171450"/>
                <a:gd name="connsiteY1" fmla="*/ 6350 h 1860550"/>
                <a:gd name="connsiteX2" fmla="*/ 171450 w 171450"/>
                <a:gd name="connsiteY2" fmla="*/ 1860550 h 1860550"/>
                <a:gd name="connsiteX3" fmla="*/ 0 w 171450"/>
                <a:gd name="connsiteY3" fmla="*/ 1860550 h 1860550"/>
                <a:gd name="connsiteX4" fmla="*/ 6350 w 171450"/>
                <a:gd name="connsiteY4" fmla="*/ 0 h 186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860550">
                  <a:moveTo>
                    <a:pt x="6350" y="0"/>
                  </a:moveTo>
                  <a:lnTo>
                    <a:pt x="165100" y="6350"/>
                  </a:lnTo>
                  <a:cubicBezTo>
                    <a:pt x="167217" y="624417"/>
                    <a:pt x="169333" y="1242483"/>
                    <a:pt x="171450" y="1860550"/>
                  </a:cubicBezTo>
                  <a:lnTo>
                    <a:pt x="0" y="1860550"/>
                  </a:lnTo>
                  <a:cubicBezTo>
                    <a:pt x="2117" y="1240367"/>
                    <a:pt x="4233" y="620183"/>
                    <a:pt x="6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53" name="Freeform 452"/>
            <p:cNvSpPr/>
            <p:nvPr/>
          </p:nvSpPr>
          <p:spPr>
            <a:xfrm>
              <a:off x="5143504" y="1071546"/>
              <a:ext cx="142876" cy="1860550"/>
            </a:xfrm>
            <a:custGeom>
              <a:avLst/>
              <a:gdLst>
                <a:gd name="connsiteX0" fmla="*/ 6350 w 171450"/>
                <a:gd name="connsiteY0" fmla="*/ 0 h 1860550"/>
                <a:gd name="connsiteX1" fmla="*/ 165100 w 171450"/>
                <a:gd name="connsiteY1" fmla="*/ 6350 h 1860550"/>
                <a:gd name="connsiteX2" fmla="*/ 171450 w 171450"/>
                <a:gd name="connsiteY2" fmla="*/ 1860550 h 1860550"/>
                <a:gd name="connsiteX3" fmla="*/ 0 w 171450"/>
                <a:gd name="connsiteY3" fmla="*/ 1860550 h 1860550"/>
                <a:gd name="connsiteX4" fmla="*/ 6350 w 171450"/>
                <a:gd name="connsiteY4" fmla="*/ 0 h 186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860550">
                  <a:moveTo>
                    <a:pt x="6350" y="0"/>
                  </a:moveTo>
                  <a:lnTo>
                    <a:pt x="165100" y="6350"/>
                  </a:lnTo>
                  <a:cubicBezTo>
                    <a:pt x="167217" y="624417"/>
                    <a:pt x="169333" y="1242483"/>
                    <a:pt x="171450" y="1860550"/>
                  </a:cubicBezTo>
                  <a:lnTo>
                    <a:pt x="0" y="1860550"/>
                  </a:lnTo>
                  <a:cubicBezTo>
                    <a:pt x="2117" y="1240367"/>
                    <a:pt x="4233" y="620183"/>
                    <a:pt x="63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54" name="Freeform 453"/>
            <p:cNvSpPr/>
            <p:nvPr/>
          </p:nvSpPr>
          <p:spPr>
            <a:xfrm>
              <a:off x="3200400" y="1928802"/>
              <a:ext cx="514350" cy="173048"/>
            </a:xfrm>
            <a:custGeom>
              <a:avLst/>
              <a:gdLst>
                <a:gd name="connsiteX0" fmla="*/ 6350 w 514350"/>
                <a:gd name="connsiteY0" fmla="*/ 6350 h 165100"/>
                <a:gd name="connsiteX1" fmla="*/ 514350 w 514350"/>
                <a:gd name="connsiteY1" fmla="*/ 0 h 165100"/>
                <a:gd name="connsiteX2" fmla="*/ 514350 w 514350"/>
                <a:gd name="connsiteY2" fmla="*/ 165100 h 165100"/>
                <a:gd name="connsiteX3" fmla="*/ 0 w 514350"/>
                <a:gd name="connsiteY3" fmla="*/ 165100 h 165100"/>
                <a:gd name="connsiteX4" fmla="*/ 6350 w 514350"/>
                <a:gd name="connsiteY4" fmla="*/ 6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165100">
                  <a:moveTo>
                    <a:pt x="6350" y="6350"/>
                  </a:moveTo>
                  <a:lnTo>
                    <a:pt x="514350" y="0"/>
                  </a:lnTo>
                  <a:lnTo>
                    <a:pt x="514350" y="165100"/>
                  </a:lnTo>
                  <a:lnTo>
                    <a:pt x="0" y="165100"/>
                  </a:lnTo>
                  <a:lnTo>
                    <a:pt x="6350" y="63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55" name="Freeform 454"/>
            <p:cNvSpPr/>
            <p:nvPr/>
          </p:nvSpPr>
          <p:spPr>
            <a:xfrm>
              <a:off x="4572000" y="1928802"/>
              <a:ext cx="571504" cy="173048"/>
            </a:xfrm>
            <a:custGeom>
              <a:avLst/>
              <a:gdLst>
                <a:gd name="connsiteX0" fmla="*/ 6350 w 514350"/>
                <a:gd name="connsiteY0" fmla="*/ 6350 h 165100"/>
                <a:gd name="connsiteX1" fmla="*/ 514350 w 514350"/>
                <a:gd name="connsiteY1" fmla="*/ 0 h 165100"/>
                <a:gd name="connsiteX2" fmla="*/ 514350 w 514350"/>
                <a:gd name="connsiteY2" fmla="*/ 165100 h 165100"/>
                <a:gd name="connsiteX3" fmla="*/ 0 w 514350"/>
                <a:gd name="connsiteY3" fmla="*/ 165100 h 165100"/>
                <a:gd name="connsiteX4" fmla="*/ 6350 w 514350"/>
                <a:gd name="connsiteY4" fmla="*/ 6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165100">
                  <a:moveTo>
                    <a:pt x="6350" y="6350"/>
                  </a:moveTo>
                  <a:lnTo>
                    <a:pt x="514350" y="0"/>
                  </a:lnTo>
                  <a:lnTo>
                    <a:pt x="514350" y="165100"/>
                  </a:lnTo>
                  <a:lnTo>
                    <a:pt x="0" y="165100"/>
                  </a:lnTo>
                  <a:lnTo>
                    <a:pt x="6350" y="63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56" name="Freeform 455"/>
            <p:cNvSpPr/>
            <p:nvPr/>
          </p:nvSpPr>
          <p:spPr>
            <a:xfrm>
              <a:off x="5286380" y="1928802"/>
              <a:ext cx="571504" cy="173048"/>
            </a:xfrm>
            <a:custGeom>
              <a:avLst/>
              <a:gdLst>
                <a:gd name="connsiteX0" fmla="*/ 6350 w 514350"/>
                <a:gd name="connsiteY0" fmla="*/ 6350 h 165100"/>
                <a:gd name="connsiteX1" fmla="*/ 514350 w 514350"/>
                <a:gd name="connsiteY1" fmla="*/ 0 h 165100"/>
                <a:gd name="connsiteX2" fmla="*/ 514350 w 514350"/>
                <a:gd name="connsiteY2" fmla="*/ 165100 h 165100"/>
                <a:gd name="connsiteX3" fmla="*/ 0 w 514350"/>
                <a:gd name="connsiteY3" fmla="*/ 165100 h 165100"/>
                <a:gd name="connsiteX4" fmla="*/ 6350 w 514350"/>
                <a:gd name="connsiteY4" fmla="*/ 6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165100">
                  <a:moveTo>
                    <a:pt x="6350" y="6350"/>
                  </a:moveTo>
                  <a:lnTo>
                    <a:pt x="514350" y="0"/>
                  </a:lnTo>
                  <a:lnTo>
                    <a:pt x="514350" y="165100"/>
                  </a:lnTo>
                  <a:lnTo>
                    <a:pt x="0" y="165100"/>
                  </a:lnTo>
                  <a:lnTo>
                    <a:pt x="6350" y="63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57" name="Freeform 456"/>
            <p:cNvSpPr/>
            <p:nvPr/>
          </p:nvSpPr>
          <p:spPr>
            <a:xfrm>
              <a:off x="3857620" y="1928802"/>
              <a:ext cx="571504" cy="173048"/>
            </a:xfrm>
            <a:custGeom>
              <a:avLst/>
              <a:gdLst>
                <a:gd name="connsiteX0" fmla="*/ 6350 w 514350"/>
                <a:gd name="connsiteY0" fmla="*/ 6350 h 165100"/>
                <a:gd name="connsiteX1" fmla="*/ 514350 w 514350"/>
                <a:gd name="connsiteY1" fmla="*/ 0 h 165100"/>
                <a:gd name="connsiteX2" fmla="*/ 514350 w 514350"/>
                <a:gd name="connsiteY2" fmla="*/ 165100 h 165100"/>
                <a:gd name="connsiteX3" fmla="*/ 0 w 514350"/>
                <a:gd name="connsiteY3" fmla="*/ 165100 h 165100"/>
                <a:gd name="connsiteX4" fmla="*/ 6350 w 514350"/>
                <a:gd name="connsiteY4" fmla="*/ 635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50" h="165100">
                  <a:moveTo>
                    <a:pt x="6350" y="6350"/>
                  </a:moveTo>
                  <a:lnTo>
                    <a:pt x="514350" y="0"/>
                  </a:lnTo>
                  <a:lnTo>
                    <a:pt x="514350" y="165100"/>
                  </a:lnTo>
                  <a:lnTo>
                    <a:pt x="0" y="165100"/>
                  </a:lnTo>
                  <a:lnTo>
                    <a:pt x="6350" y="635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7444" name="Group 457"/>
          <p:cNvGrpSpPr>
            <a:grpSpLocks/>
          </p:cNvGrpSpPr>
          <p:nvPr/>
        </p:nvGrpSpPr>
        <p:grpSpPr bwMode="auto">
          <a:xfrm>
            <a:off x="6357938" y="3498850"/>
            <a:ext cx="2132012" cy="2144713"/>
            <a:chOff x="6357950" y="3498850"/>
            <a:chExt cx="2132000" cy="2144728"/>
          </a:xfrm>
        </p:grpSpPr>
        <p:sp>
          <p:nvSpPr>
            <p:cNvPr id="459" name="Rectangle 458"/>
            <p:cNvSpPr/>
            <p:nvPr/>
          </p:nvSpPr>
          <p:spPr>
            <a:xfrm>
              <a:off x="6357950" y="3500438"/>
              <a:ext cx="1000119" cy="428628"/>
            </a:xfrm>
            <a:prstGeom prst="rect">
              <a:avLst/>
            </a:prstGeom>
            <a:noFill/>
            <a:ln w="28575">
              <a:solidFill>
                <a:srgbClr val="BD6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57950" y="4071942"/>
              <a:ext cx="1000119" cy="428628"/>
            </a:xfrm>
            <a:prstGeom prst="rect">
              <a:avLst/>
            </a:prstGeom>
            <a:noFill/>
            <a:ln w="28575">
              <a:solidFill>
                <a:srgbClr val="BD6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6357950" y="4643446"/>
              <a:ext cx="1000119" cy="428628"/>
            </a:xfrm>
            <a:prstGeom prst="rect">
              <a:avLst/>
            </a:prstGeom>
            <a:noFill/>
            <a:ln w="28575">
              <a:solidFill>
                <a:srgbClr val="BD6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6357950" y="5214950"/>
              <a:ext cx="1000119" cy="428628"/>
            </a:xfrm>
            <a:prstGeom prst="rect">
              <a:avLst/>
            </a:prstGeom>
            <a:noFill/>
            <a:ln w="28575">
              <a:solidFill>
                <a:srgbClr val="BD6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3" name="Freeform 462"/>
            <p:cNvSpPr/>
            <p:nvPr/>
          </p:nvSpPr>
          <p:spPr>
            <a:xfrm>
              <a:off x="7512056" y="3498850"/>
              <a:ext cx="977894" cy="431803"/>
            </a:xfrm>
            <a:custGeom>
              <a:avLst/>
              <a:gdLst>
                <a:gd name="connsiteX0" fmla="*/ 0 w 977900"/>
                <a:gd name="connsiteY0" fmla="*/ 0 h 431800"/>
                <a:gd name="connsiteX1" fmla="*/ 0 w 977900"/>
                <a:gd name="connsiteY1" fmla="*/ 431800 h 431800"/>
                <a:gd name="connsiteX2" fmla="*/ 977900 w 977900"/>
                <a:gd name="connsiteY2" fmla="*/ 431800 h 431800"/>
                <a:gd name="connsiteX3" fmla="*/ 977900 w 977900"/>
                <a:gd name="connsiteY3" fmla="*/ 6350 h 431800"/>
                <a:gd name="connsiteX4" fmla="*/ 0 w 977900"/>
                <a:gd name="connsiteY4" fmla="*/ 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00" h="431800">
                  <a:moveTo>
                    <a:pt x="0" y="0"/>
                  </a:moveTo>
                  <a:lnTo>
                    <a:pt x="0" y="431800"/>
                  </a:lnTo>
                  <a:lnTo>
                    <a:pt x="977900" y="431800"/>
                  </a:lnTo>
                  <a:lnTo>
                    <a:pt x="977900" y="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4" name="Freeform 463"/>
            <p:cNvSpPr/>
            <p:nvPr/>
          </p:nvSpPr>
          <p:spPr>
            <a:xfrm>
              <a:off x="7500944" y="4068767"/>
              <a:ext cx="977894" cy="431803"/>
            </a:xfrm>
            <a:custGeom>
              <a:avLst/>
              <a:gdLst>
                <a:gd name="connsiteX0" fmla="*/ 0 w 977900"/>
                <a:gd name="connsiteY0" fmla="*/ 0 h 431800"/>
                <a:gd name="connsiteX1" fmla="*/ 0 w 977900"/>
                <a:gd name="connsiteY1" fmla="*/ 431800 h 431800"/>
                <a:gd name="connsiteX2" fmla="*/ 977900 w 977900"/>
                <a:gd name="connsiteY2" fmla="*/ 431800 h 431800"/>
                <a:gd name="connsiteX3" fmla="*/ 977900 w 977900"/>
                <a:gd name="connsiteY3" fmla="*/ 6350 h 431800"/>
                <a:gd name="connsiteX4" fmla="*/ 0 w 977900"/>
                <a:gd name="connsiteY4" fmla="*/ 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00" h="431800">
                  <a:moveTo>
                    <a:pt x="0" y="0"/>
                  </a:moveTo>
                  <a:lnTo>
                    <a:pt x="0" y="431800"/>
                  </a:lnTo>
                  <a:lnTo>
                    <a:pt x="977900" y="431800"/>
                  </a:lnTo>
                  <a:lnTo>
                    <a:pt x="977900" y="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5" name="Freeform 464"/>
            <p:cNvSpPr/>
            <p:nvPr/>
          </p:nvSpPr>
          <p:spPr>
            <a:xfrm>
              <a:off x="7500944" y="4640271"/>
              <a:ext cx="977894" cy="431803"/>
            </a:xfrm>
            <a:custGeom>
              <a:avLst/>
              <a:gdLst>
                <a:gd name="connsiteX0" fmla="*/ 0 w 977900"/>
                <a:gd name="connsiteY0" fmla="*/ 0 h 431800"/>
                <a:gd name="connsiteX1" fmla="*/ 0 w 977900"/>
                <a:gd name="connsiteY1" fmla="*/ 431800 h 431800"/>
                <a:gd name="connsiteX2" fmla="*/ 977900 w 977900"/>
                <a:gd name="connsiteY2" fmla="*/ 431800 h 431800"/>
                <a:gd name="connsiteX3" fmla="*/ 977900 w 977900"/>
                <a:gd name="connsiteY3" fmla="*/ 6350 h 431800"/>
                <a:gd name="connsiteX4" fmla="*/ 0 w 977900"/>
                <a:gd name="connsiteY4" fmla="*/ 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00" h="431800">
                  <a:moveTo>
                    <a:pt x="0" y="0"/>
                  </a:moveTo>
                  <a:lnTo>
                    <a:pt x="0" y="431800"/>
                  </a:lnTo>
                  <a:lnTo>
                    <a:pt x="977900" y="431800"/>
                  </a:lnTo>
                  <a:lnTo>
                    <a:pt x="977900" y="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6" name="Freeform 465"/>
            <p:cNvSpPr/>
            <p:nvPr/>
          </p:nvSpPr>
          <p:spPr>
            <a:xfrm>
              <a:off x="7500944" y="5211775"/>
              <a:ext cx="977894" cy="431803"/>
            </a:xfrm>
            <a:custGeom>
              <a:avLst/>
              <a:gdLst>
                <a:gd name="connsiteX0" fmla="*/ 0 w 977900"/>
                <a:gd name="connsiteY0" fmla="*/ 0 h 431800"/>
                <a:gd name="connsiteX1" fmla="*/ 0 w 977900"/>
                <a:gd name="connsiteY1" fmla="*/ 431800 h 431800"/>
                <a:gd name="connsiteX2" fmla="*/ 977900 w 977900"/>
                <a:gd name="connsiteY2" fmla="*/ 431800 h 431800"/>
                <a:gd name="connsiteX3" fmla="*/ 977900 w 977900"/>
                <a:gd name="connsiteY3" fmla="*/ 6350 h 431800"/>
                <a:gd name="connsiteX4" fmla="*/ 0 w 977900"/>
                <a:gd name="connsiteY4" fmla="*/ 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00" h="431800">
                  <a:moveTo>
                    <a:pt x="0" y="0"/>
                  </a:moveTo>
                  <a:lnTo>
                    <a:pt x="0" y="431800"/>
                  </a:lnTo>
                  <a:lnTo>
                    <a:pt x="977900" y="431800"/>
                  </a:lnTo>
                  <a:lnTo>
                    <a:pt x="977900" y="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7445" name="Group 466"/>
          <p:cNvGrpSpPr>
            <a:grpSpLocks/>
          </p:cNvGrpSpPr>
          <p:nvPr/>
        </p:nvGrpSpPr>
        <p:grpSpPr bwMode="auto">
          <a:xfrm>
            <a:off x="582613" y="3500438"/>
            <a:ext cx="2132012" cy="2144712"/>
            <a:chOff x="6357950" y="3498850"/>
            <a:chExt cx="2132000" cy="2144728"/>
          </a:xfrm>
        </p:grpSpPr>
        <p:sp>
          <p:nvSpPr>
            <p:cNvPr id="468" name="Rectangle 467"/>
            <p:cNvSpPr/>
            <p:nvPr/>
          </p:nvSpPr>
          <p:spPr>
            <a:xfrm>
              <a:off x="6357950" y="3500437"/>
              <a:ext cx="1000119" cy="428628"/>
            </a:xfrm>
            <a:prstGeom prst="rect">
              <a:avLst/>
            </a:prstGeom>
            <a:noFill/>
            <a:ln w="28575">
              <a:solidFill>
                <a:srgbClr val="BD6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357950" y="4071941"/>
              <a:ext cx="1000119" cy="428628"/>
            </a:xfrm>
            <a:prstGeom prst="rect">
              <a:avLst/>
            </a:prstGeom>
            <a:noFill/>
            <a:ln w="28575">
              <a:solidFill>
                <a:srgbClr val="BD6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57950" y="4643446"/>
              <a:ext cx="1000119" cy="428628"/>
            </a:xfrm>
            <a:prstGeom prst="rect">
              <a:avLst/>
            </a:prstGeom>
            <a:noFill/>
            <a:ln w="28575">
              <a:solidFill>
                <a:srgbClr val="BD6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6357950" y="5214950"/>
              <a:ext cx="1000119" cy="428628"/>
            </a:xfrm>
            <a:prstGeom prst="rect">
              <a:avLst/>
            </a:prstGeom>
            <a:noFill/>
            <a:ln w="28575">
              <a:solidFill>
                <a:srgbClr val="BD6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2" name="Freeform 471"/>
            <p:cNvSpPr/>
            <p:nvPr/>
          </p:nvSpPr>
          <p:spPr>
            <a:xfrm>
              <a:off x="7512056" y="3498850"/>
              <a:ext cx="977894" cy="431803"/>
            </a:xfrm>
            <a:custGeom>
              <a:avLst/>
              <a:gdLst>
                <a:gd name="connsiteX0" fmla="*/ 0 w 977900"/>
                <a:gd name="connsiteY0" fmla="*/ 0 h 431800"/>
                <a:gd name="connsiteX1" fmla="*/ 0 w 977900"/>
                <a:gd name="connsiteY1" fmla="*/ 431800 h 431800"/>
                <a:gd name="connsiteX2" fmla="*/ 977900 w 977900"/>
                <a:gd name="connsiteY2" fmla="*/ 431800 h 431800"/>
                <a:gd name="connsiteX3" fmla="*/ 977900 w 977900"/>
                <a:gd name="connsiteY3" fmla="*/ 6350 h 431800"/>
                <a:gd name="connsiteX4" fmla="*/ 0 w 977900"/>
                <a:gd name="connsiteY4" fmla="*/ 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00" h="431800">
                  <a:moveTo>
                    <a:pt x="0" y="0"/>
                  </a:moveTo>
                  <a:lnTo>
                    <a:pt x="0" y="431800"/>
                  </a:lnTo>
                  <a:lnTo>
                    <a:pt x="977900" y="431800"/>
                  </a:lnTo>
                  <a:lnTo>
                    <a:pt x="977900" y="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3" name="Freeform 472"/>
            <p:cNvSpPr/>
            <p:nvPr/>
          </p:nvSpPr>
          <p:spPr>
            <a:xfrm>
              <a:off x="7500944" y="4068766"/>
              <a:ext cx="977894" cy="431803"/>
            </a:xfrm>
            <a:custGeom>
              <a:avLst/>
              <a:gdLst>
                <a:gd name="connsiteX0" fmla="*/ 0 w 977900"/>
                <a:gd name="connsiteY0" fmla="*/ 0 h 431800"/>
                <a:gd name="connsiteX1" fmla="*/ 0 w 977900"/>
                <a:gd name="connsiteY1" fmla="*/ 431800 h 431800"/>
                <a:gd name="connsiteX2" fmla="*/ 977900 w 977900"/>
                <a:gd name="connsiteY2" fmla="*/ 431800 h 431800"/>
                <a:gd name="connsiteX3" fmla="*/ 977900 w 977900"/>
                <a:gd name="connsiteY3" fmla="*/ 6350 h 431800"/>
                <a:gd name="connsiteX4" fmla="*/ 0 w 977900"/>
                <a:gd name="connsiteY4" fmla="*/ 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00" h="431800">
                  <a:moveTo>
                    <a:pt x="0" y="0"/>
                  </a:moveTo>
                  <a:lnTo>
                    <a:pt x="0" y="431800"/>
                  </a:lnTo>
                  <a:lnTo>
                    <a:pt x="977900" y="431800"/>
                  </a:lnTo>
                  <a:lnTo>
                    <a:pt x="977900" y="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4" name="Freeform 473"/>
            <p:cNvSpPr/>
            <p:nvPr/>
          </p:nvSpPr>
          <p:spPr>
            <a:xfrm>
              <a:off x="7500944" y="4640271"/>
              <a:ext cx="977894" cy="431803"/>
            </a:xfrm>
            <a:custGeom>
              <a:avLst/>
              <a:gdLst>
                <a:gd name="connsiteX0" fmla="*/ 0 w 977900"/>
                <a:gd name="connsiteY0" fmla="*/ 0 h 431800"/>
                <a:gd name="connsiteX1" fmla="*/ 0 w 977900"/>
                <a:gd name="connsiteY1" fmla="*/ 431800 h 431800"/>
                <a:gd name="connsiteX2" fmla="*/ 977900 w 977900"/>
                <a:gd name="connsiteY2" fmla="*/ 431800 h 431800"/>
                <a:gd name="connsiteX3" fmla="*/ 977900 w 977900"/>
                <a:gd name="connsiteY3" fmla="*/ 6350 h 431800"/>
                <a:gd name="connsiteX4" fmla="*/ 0 w 977900"/>
                <a:gd name="connsiteY4" fmla="*/ 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00" h="431800">
                  <a:moveTo>
                    <a:pt x="0" y="0"/>
                  </a:moveTo>
                  <a:lnTo>
                    <a:pt x="0" y="431800"/>
                  </a:lnTo>
                  <a:lnTo>
                    <a:pt x="977900" y="431800"/>
                  </a:lnTo>
                  <a:lnTo>
                    <a:pt x="977900" y="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5" name="Freeform 474"/>
            <p:cNvSpPr/>
            <p:nvPr/>
          </p:nvSpPr>
          <p:spPr>
            <a:xfrm>
              <a:off x="7500944" y="5211775"/>
              <a:ext cx="977894" cy="431803"/>
            </a:xfrm>
            <a:custGeom>
              <a:avLst/>
              <a:gdLst>
                <a:gd name="connsiteX0" fmla="*/ 0 w 977900"/>
                <a:gd name="connsiteY0" fmla="*/ 0 h 431800"/>
                <a:gd name="connsiteX1" fmla="*/ 0 w 977900"/>
                <a:gd name="connsiteY1" fmla="*/ 431800 h 431800"/>
                <a:gd name="connsiteX2" fmla="*/ 977900 w 977900"/>
                <a:gd name="connsiteY2" fmla="*/ 431800 h 431800"/>
                <a:gd name="connsiteX3" fmla="*/ 977900 w 977900"/>
                <a:gd name="connsiteY3" fmla="*/ 6350 h 431800"/>
                <a:gd name="connsiteX4" fmla="*/ 0 w 977900"/>
                <a:gd name="connsiteY4" fmla="*/ 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900" h="431800">
                  <a:moveTo>
                    <a:pt x="0" y="0"/>
                  </a:moveTo>
                  <a:lnTo>
                    <a:pt x="0" y="431800"/>
                  </a:lnTo>
                  <a:lnTo>
                    <a:pt x="977900" y="431800"/>
                  </a:lnTo>
                  <a:lnTo>
                    <a:pt x="977900" y="63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17446" name="Group 475"/>
          <p:cNvGrpSpPr>
            <a:grpSpLocks/>
          </p:cNvGrpSpPr>
          <p:nvPr/>
        </p:nvGrpSpPr>
        <p:grpSpPr bwMode="auto">
          <a:xfrm>
            <a:off x="3200400" y="1071563"/>
            <a:ext cx="2657475" cy="1862137"/>
            <a:chOff x="3200400" y="1071546"/>
            <a:chExt cx="2657484" cy="1862154"/>
          </a:xfrm>
        </p:grpSpPr>
        <p:sp>
          <p:nvSpPr>
            <p:cNvPr id="477" name="Rectangle 476"/>
            <p:cNvSpPr/>
            <p:nvPr/>
          </p:nvSpPr>
          <p:spPr>
            <a:xfrm>
              <a:off x="3214688" y="1071546"/>
              <a:ext cx="500064" cy="857258"/>
            </a:xfrm>
            <a:prstGeom prst="rect">
              <a:avLst/>
            </a:pr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8" name="Freeform 477"/>
            <p:cNvSpPr/>
            <p:nvPr/>
          </p:nvSpPr>
          <p:spPr>
            <a:xfrm>
              <a:off x="3886202" y="1073133"/>
              <a:ext cx="552452" cy="857258"/>
            </a:xfrm>
            <a:custGeom>
              <a:avLst/>
              <a:gdLst>
                <a:gd name="connsiteX0" fmla="*/ 0 w 552450"/>
                <a:gd name="connsiteY0" fmla="*/ 0 h 857250"/>
                <a:gd name="connsiteX1" fmla="*/ 546100 w 552450"/>
                <a:gd name="connsiteY1" fmla="*/ 0 h 857250"/>
                <a:gd name="connsiteX2" fmla="*/ 552450 w 552450"/>
                <a:gd name="connsiteY2" fmla="*/ 857250 h 857250"/>
                <a:gd name="connsiteX3" fmla="*/ 6350 w 552450"/>
                <a:gd name="connsiteY3" fmla="*/ 857250 h 857250"/>
                <a:gd name="connsiteX4" fmla="*/ 0 w 552450"/>
                <a:gd name="connsiteY4" fmla="*/ 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857250">
                  <a:moveTo>
                    <a:pt x="0" y="0"/>
                  </a:moveTo>
                  <a:lnTo>
                    <a:pt x="546100" y="0"/>
                  </a:lnTo>
                  <a:cubicBezTo>
                    <a:pt x="548217" y="285750"/>
                    <a:pt x="550333" y="571500"/>
                    <a:pt x="552450" y="857250"/>
                  </a:cubicBezTo>
                  <a:lnTo>
                    <a:pt x="6350" y="857250"/>
                  </a:lnTo>
                  <a:cubicBezTo>
                    <a:pt x="4233" y="571500"/>
                    <a:pt x="2117" y="285750"/>
                    <a:pt x="0" y="0"/>
                  </a:cubicBez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79" name="Freeform 478"/>
            <p:cNvSpPr/>
            <p:nvPr/>
          </p:nvSpPr>
          <p:spPr>
            <a:xfrm>
              <a:off x="4591055" y="1071546"/>
              <a:ext cx="552452" cy="857258"/>
            </a:xfrm>
            <a:custGeom>
              <a:avLst/>
              <a:gdLst>
                <a:gd name="connsiteX0" fmla="*/ 0 w 552450"/>
                <a:gd name="connsiteY0" fmla="*/ 0 h 857250"/>
                <a:gd name="connsiteX1" fmla="*/ 546100 w 552450"/>
                <a:gd name="connsiteY1" fmla="*/ 0 h 857250"/>
                <a:gd name="connsiteX2" fmla="*/ 552450 w 552450"/>
                <a:gd name="connsiteY2" fmla="*/ 857250 h 857250"/>
                <a:gd name="connsiteX3" fmla="*/ 6350 w 552450"/>
                <a:gd name="connsiteY3" fmla="*/ 857250 h 857250"/>
                <a:gd name="connsiteX4" fmla="*/ 0 w 552450"/>
                <a:gd name="connsiteY4" fmla="*/ 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857250">
                  <a:moveTo>
                    <a:pt x="0" y="0"/>
                  </a:moveTo>
                  <a:lnTo>
                    <a:pt x="546100" y="0"/>
                  </a:lnTo>
                  <a:cubicBezTo>
                    <a:pt x="548217" y="285750"/>
                    <a:pt x="550333" y="571500"/>
                    <a:pt x="552450" y="857250"/>
                  </a:cubicBezTo>
                  <a:lnTo>
                    <a:pt x="6350" y="857250"/>
                  </a:lnTo>
                  <a:cubicBezTo>
                    <a:pt x="4233" y="571500"/>
                    <a:pt x="2117" y="285750"/>
                    <a:pt x="0" y="0"/>
                  </a:cubicBez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80" name="Freeform 479"/>
            <p:cNvSpPr/>
            <p:nvPr/>
          </p:nvSpPr>
          <p:spPr>
            <a:xfrm>
              <a:off x="5286382" y="1071546"/>
              <a:ext cx="552452" cy="857258"/>
            </a:xfrm>
            <a:custGeom>
              <a:avLst/>
              <a:gdLst>
                <a:gd name="connsiteX0" fmla="*/ 0 w 552450"/>
                <a:gd name="connsiteY0" fmla="*/ 0 h 857250"/>
                <a:gd name="connsiteX1" fmla="*/ 546100 w 552450"/>
                <a:gd name="connsiteY1" fmla="*/ 0 h 857250"/>
                <a:gd name="connsiteX2" fmla="*/ 552450 w 552450"/>
                <a:gd name="connsiteY2" fmla="*/ 857250 h 857250"/>
                <a:gd name="connsiteX3" fmla="*/ 6350 w 552450"/>
                <a:gd name="connsiteY3" fmla="*/ 857250 h 857250"/>
                <a:gd name="connsiteX4" fmla="*/ 0 w 552450"/>
                <a:gd name="connsiteY4" fmla="*/ 0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857250">
                  <a:moveTo>
                    <a:pt x="0" y="0"/>
                  </a:moveTo>
                  <a:lnTo>
                    <a:pt x="546100" y="0"/>
                  </a:lnTo>
                  <a:cubicBezTo>
                    <a:pt x="548217" y="285750"/>
                    <a:pt x="550333" y="571500"/>
                    <a:pt x="552450" y="857250"/>
                  </a:cubicBezTo>
                  <a:lnTo>
                    <a:pt x="6350" y="857250"/>
                  </a:lnTo>
                  <a:cubicBezTo>
                    <a:pt x="4233" y="571500"/>
                    <a:pt x="2117" y="285750"/>
                    <a:pt x="0" y="0"/>
                  </a:cubicBez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81" name="Freeform 480"/>
            <p:cNvSpPr/>
            <p:nvPr/>
          </p:nvSpPr>
          <p:spPr>
            <a:xfrm>
              <a:off x="3200400" y="2108192"/>
              <a:ext cx="501652" cy="819157"/>
            </a:xfrm>
            <a:custGeom>
              <a:avLst/>
              <a:gdLst>
                <a:gd name="connsiteX0" fmla="*/ 0 w 501650"/>
                <a:gd name="connsiteY0" fmla="*/ 0 h 819150"/>
                <a:gd name="connsiteX1" fmla="*/ 501650 w 501650"/>
                <a:gd name="connsiteY1" fmla="*/ 0 h 819150"/>
                <a:gd name="connsiteX2" fmla="*/ 501650 w 501650"/>
                <a:gd name="connsiteY2" fmla="*/ 819150 h 819150"/>
                <a:gd name="connsiteX3" fmla="*/ 0 w 501650"/>
                <a:gd name="connsiteY3" fmla="*/ 819150 h 819150"/>
                <a:gd name="connsiteX4" fmla="*/ 0 w 501650"/>
                <a:gd name="connsiteY4" fmla="*/ 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50" h="819150">
                  <a:moveTo>
                    <a:pt x="0" y="0"/>
                  </a:moveTo>
                  <a:lnTo>
                    <a:pt x="501650" y="0"/>
                  </a:lnTo>
                  <a:lnTo>
                    <a:pt x="501650" y="819150"/>
                  </a:lnTo>
                  <a:lnTo>
                    <a:pt x="0" y="8191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82" name="Freeform 481"/>
            <p:cNvSpPr/>
            <p:nvPr/>
          </p:nvSpPr>
          <p:spPr>
            <a:xfrm>
              <a:off x="3886202" y="2108192"/>
              <a:ext cx="533402" cy="825508"/>
            </a:xfrm>
            <a:custGeom>
              <a:avLst/>
              <a:gdLst>
                <a:gd name="connsiteX0" fmla="*/ 0 w 533400"/>
                <a:gd name="connsiteY0" fmla="*/ 0 h 825500"/>
                <a:gd name="connsiteX1" fmla="*/ 533400 w 533400"/>
                <a:gd name="connsiteY1" fmla="*/ 0 h 825500"/>
                <a:gd name="connsiteX2" fmla="*/ 533400 w 533400"/>
                <a:gd name="connsiteY2" fmla="*/ 825500 h 825500"/>
                <a:gd name="connsiteX3" fmla="*/ 6350 w 533400"/>
                <a:gd name="connsiteY3" fmla="*/ 825500 h 825500"/>
                <a:gd name="connsiteX4" fmla="*/ 0 w 533400"/>
                <a:gd name="connsiteY4" fmla="*/ 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" h="825500">
                  <a:moveTo>
                    <a:pt x="0" y="0"/>
                  </a:moveTo>
                  <a:lnTo>
                    <a:pt x="533400" y="0"/>
                  </a:lnTo>
                  <a:lnTo>
                    <a:pt x="533400" y="825500"/>
                  </a:lnTo>
                  <a:lnTo>
                    <a:pt x="6350" y="825500"/>
                  </a:lnTo>
                  <a:cubicBezTo>
                    <a:pt x="4233" y="550333"/>
                    <a:pt x="2117" y="275167"/>
                    <a:pt x="0" y="0"/>
                  </a:cubicBez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83" name="Freeform 482"/>
            <p:cNvSpPr/>
            <p:nvPr/>
          </p:nvSpPr>
          <p:spPr>
            <a:xfrm>
              <a:off x="4610105" y="2103430"/>
              <a:ext cx="533402" cy="825508"/>
            </a:xfrm>
            <a:custGeom>
              <a:avLst/>
              <a:gdLst>
                <a:gd name="connsiteX0" fmla="*/ 0 w 533400"/>
                <a:gd name="connsiteY0" fmla="*/ 0 h 825500"/>
                <a:gd name="connsiteX1" fmla="*/ 533400 w 533400"/>
                <a:gd name="connsiteY1" fmla="*/ 0 h 825500"/>
                <a:gd name="connsiteX2" fmla="*/ 533400 w 533400"/>
                <a:gd name="connsiteY2" fmla="*/ 825500 h 825500"/>
                <a:gd name="connsiteX3" fmla="*/ 6350 w 533400"/>
                <a:gd name="connsiteY3" fmla="*/ 825500 h 825500"/>
                <a:gd name="connsiteX4" fmla="*/ 0 w 533400"/>
                <a:gd name="connsiteY4" fmla="*/ 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" h="825500">
                  <a:moveTo>
                    <a:pt x="0" y="0"/>
                  </a:moveTo>
                  <a:lnTo>
                    <a:pt x="533400" y="0"/>
                  </a:lnTo>
                  <a:lnTo>
                    <a:pt x="533400" y="825500"/>
                  </a:lnTo>
                  <a:lnTo>
                    <a:pt x="6350" y="825500"/>
                  </a:lnTo>
                  <a:cubicBezTo>
                    <a:pt x="4233" y="550333"/>
                    <a:pt x="2117" y="275167"/>
                    <a:pt x="0" y="0"/>
                  </a:cubicBez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84" name="Freeform 483"/>
            <p:cNvSpPr/>
            <p:nvPr/>
          </p:nvSpPr>
          <p:spPr>
            <a:xfrm>
              <a:off x="5286382" y="2103430"/>
              <a:ext cx="571502" cy="825508"/>
            </a:xfrm>
            <a:custGeom>
              <a:avLst/>
              <a:gdLst>
                <a:gd name="connsiteX0" fmla="*/ 0 w 533400"/>
                <a:gd name="connsiteY0" fmla="*/ 0 h 825500"/>
                <a:gd name="connsiteX1" fmla="*/ 533400 w 533400"/>
                <a:gd name="connsiteY1" fmla="*/ 0 h 825500"/>
                <a:gd name="connsiteX2" fmla="*/ 533400 w 533400"/>
                <a:gd name="connsiteY2" fmla="*/ 825500 h 825500"/>
                <a:gd name="connsiteX3" fmla="*/ 6350 w 533400"/>
                <a:gd name="connsiteY3" fmla="*/ 825500 h 825500"/>
                <a:gd name="connsiteX4" fmla="*/ 0 w 533400"/>
                <a:gd name="connsiteY4" fmla="*/ 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" h="825500">
                  <a:moveTo>
                    <a:pt x="0" y="0"/>
                  </a:moveTo>
                  <a:lnTo>
                    <a:pt x="533400" y="0"/>
                  </a:lnTo>
                  <a:lnTo>
                    <a:pt x="533400" y="825500"/>
                  </a:lnTo>
                  <a:lnTo>
                    <a:pt x="6350" y="825500"/>
                  </a:lnTo>
                  <a:cubicBezTo>
                    <a:pt x="4233" y="550333"/>
                    <a:pt x="2117" y="275167"/>
                    <a:pt x="0" y="0"/>
                  </a:cubicBezTo>
                  <a:close/>
                </a:path>
              </a:pathLst>
            </a:custGeom>
            <a:noFill/>
            <a:ln w="31750">
              <a:solidFill>
                <a:srgbClr val="BD6035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18435" name="Picture 2" descr="D:\MAINTENANT\Plan\Plan de Datation\20110808_Plan_Datation_Redimensionné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1000125"/>
            <a:ext cx="4570413" cy="55927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km-KH" dirty="0"/>
              <a:t>ប្លង់អភិរក្ស៖ ប្លង់កំណត់កាលបរិច្ឆេទអគារនីមួយៗ</a:t>
            </a:r>
            <a:endParaRPr lang="fr-FR" dirty="0">
              <a:solidFill>
                <a:schemeClr val="bg1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m-KH" dirty="0"/>
              <a:t>ការកំណត់កាលបរិច្ឆេទនៃអគារនីមួយៗ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19459" name="Picture 3" descr="D:\MAINTENANT\Plan\20010722_Plan Intérêt_Complété\20110806_Plan_Intéret_COMPLET.jpg"/>
          <p:cNvPicPr>
            <a:picLocks noChangeAspect="1" noChangeArrowheads="1"/>
          </p:cNvPicPr>
          <p:nvPr/>
        </p:nvPicPr>
        <p:blipFill>
          <a:blip r:embed="rId2"/>
          <a:srcRect l="8704" t="19737" r="14415" b="9204"/>
          <a:stretch>
            <a:fillRect/>
          </a:stretch>
        </p:blipFill>
        <p:spPr bwMode="auto">
          <a:xfrm>
            <a:off x="2214563" y="1071563"/>
            <a:ext cx="4572000" cy="54292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0" name="Picture 3" descr="D:\MAINTENANT\Plan\20010722_Plan Intérêt_Complété\20110806_Plan_Intéret_COMPLET.jpg"/>
          <p:cNvPicPr>
            <a:picLocks noChangeAspect="1" noChangeArrowheads="1"/>
          </p:cNvPicPr>
          <p:nvPr/>
        </p:nvPicPr>
        <p:blipFill>
          <a:blip r:embed="rId2"/>
          <a:srcRect l="75813" t="79453" r="160"/>
          <a:stretch>
            <a:fillRect/>
          </a:stretch>
        </p:blipFill>
        <p:spPr bwMode="auto">
          <a:xfrm>
            <a:off x="6072188" y="4929188"/>
            <a:ext cx="14287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ប្លង់ស្ថាបត្យកម្មល្អៗ</a:t>
            </a:r>
            <a:endParaRPr lang="en-US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km-KH" dirty="0"/>
              <a:t>ស្ថាបត្យកម្មល្អៗ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20483" name="Picture 2" descr="D:\MAINTENANT\Plan\20110725_Plan de sauvegarde et de Protections_Corrections\PSMV_Finaux\20110802_PSMV_Complet.jpg"/>
          <p:cNvPicPr>
            <a:picLocks noChangeAspect="1" noChangeArrowheads="1"/>
          </p:cNvPicPr>
          <p:nvPr/>
        </p:nvPicPr>
        <p:blipFill>
          <a:blip r:embed="rId2"/>
          <a:srcRect l="7813" t="14594" r="12518" b="7021"/>
          <a:stretch>
            <a:fillRect/>
          </a:stretch>
        </p:blipFill>
        <p:spPr bwMode="auto">
          <a:xfrm>
            <a:off x="1119188" y="1000125"/>
            <a:ext cx="4238625" cy="53578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Picture 2" descr="D:\MAINTENANT\Plan\20110725_Plan de sauvegarde et de Protections_Corrections\PSMV_Finaux\20110802_PSMV_Complet.jpg"/>
          <p:cNvPicPr>
            <a:picLocks noChangeAspect="1" noChangeArrowheads="1"/>
          </p:cNvPicPr>
          <p:nvPr/>
        </p:nvPicPr>
        <p:blipFill>
          <a:blip r:embed="rId3"/>
          <a:srcRect l="71577" t="76572" r="931"/>
          <a:stretch>
            <a:fillRect/>
          </a:stretch>
        </p:blipFill>
        <p:spPr bwMode="auto">
          <a:xfrm>
            <a:off x="6143625" y="2500313"/>
            <a:ext cx="23574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4502150" y="5205413"/>
            <a:ext cx="866775" cy="1163637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ឧបករណ៍គ្រប់គ្រងសម្រាប់ថ្នាក់ដឹកនាំធ្វើសេចក្តីសម្រេចសាធារណៈ	</a:t>
            </a:r>
            <a:endParaRPr lang="en-US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m-KH" dirty="0"/>
              <a:t>ប្លង់អភិរក្ស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ចំណាត់ការទៅលើស្ថាបត្យកម្មទៅតាមផ្ទះនៅក្នុងដី១ឡូៗ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4502150" y="5205413"/>
            <a:ext cx="866775" cy="1163637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1509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/>
          <a:srcRect l="39639" t="20288" r="29753" b="3345"/>
          <a:stretch>
            <a:fillRect/>
          </a:stretch>
        </p:blipFill>
        <p:spPr bwMode="auto">
          <a:xfrm>
            <a:off x="2428875" y="1000125"/>
            <a:ext cx="31432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 cstate="print"/>
          <a:srcRect l="40541" t="2536" r="43243" b="78613"/>
          <a:stretch>
            <a:fillRect/>
          </a:stretch>
        </p:blipFill>
        <p:spPr bwMode="auto">
          <a:xfrm>
            <a:off x="357188" y="1428750"/>
            <a:ext cx="150018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18440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 cstate="print"/>
          <a:srcRect l="59340" t="2536" r="24445" b="78613"/>
          <a:stretch>
            <a:fillRect/>
          </a:stretch>
        </p:blipFill>
        <p:spPr bwMode="auto">
          <a:xfrm>
            <a:off x="357188" y="3286125"/>
            <a:ext cx="14700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1512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/>
          <a:srcRect l="81082" t="3804" r="2702" b="78613"/>
          <a:stretch>
            <a:fillRect/>
          </a:stretch>
        </p:blipFill>
        <p:spPr bwMode="auto">
          <a:xfrm>
            <a:off x="357188" y="5143500"/>
            <a:ext cx="1484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/>
          <a:srcRect l="70691" t="20288" r="696" b="3345"/>
          <a:stretch>
            <a:fillRect/>
          </a:stretch>
        </p:blipFill>
        <p:spPr bwMode="auto">
          <a:xfrm>
            <a:off x="5857875" y="1000125"/>
            <a:ext cx="293846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 rot="5400000">
            <a:off x="-608806" y="3821907"/>
            <a:ext cx="5502275" cy="1587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m-KH" dirty="0"/>
              <a:t>អនុសាសន៍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3"/>
          <p:cNvGrpSpPr>
            <a:grpSpLocks/>
          </p:cNvGrpSpPr>
          <p:nvPr/>
        </p:nvGrpSpPr>
        <p:grpSpPr bwMode="auto">
          <a:xfrm>
            <a:off x="5940425" y="2398713"/>
            <a:ext cx="2817813" cy="4383087"/>
            <a:chOff x="3696" y="1420"/>
            <a:chExt cx="1680" cy="2612"/>
          </a:xfrm>
        </p:grpSpPr>
        <p:pic>
          <p:nvPicPr>
            <p:cNvPr id="14344" name="Picture 15" descr="DSCN018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92" y="1420"/>
              <a:ext cx="151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14345" name="Picture 17" descr="DSCN43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92" y="2755"/>
              <a:ext cx="151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4108" name="Text Box 18"/>
            <p:cNvSpPr txBox="1">
              <a:spLocks noChangeArrowheads="1"/>
            </p:cNvSpPr>
            <p:nvPr/>
          </p:nvSpPr>
          <p:spPr bwMode="auto">
            <a:xfrm>
              <a:off x="3696" y="3897"/>
              <a:ext cx="16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fr-FR" sz="800">
                  <a:latin typeface="Calibri" charset="0"/>
                  <a:ea typeface="Arial" charset="0"/>
                  <a:cs typeface="Arial" charset="0"/>
                </a:rPr>
                <a:t>Travail du bois ( maison dans la province de Kandal)</a:t>
              </a:r>
            </a:p>
          </p:txBody>
        </p:sp>
        <p:sp>
          <p:nvSpPr>
            <p:cNvPr id="4109" name="Text Box 22"/>
            <p:cNvSpPr txBox="1">
              <a:spLocks noChangeArrowheads="1"/>
            </p:cNvSpPr>
            <p:nvPr/>
          </p:nvSpPr>
          <p:spPr bwMode="auto">
            <a:xfrm>
              <a:off x="3696" y="2553"/>
              <a:ext cx="16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fr-FR" sz="800">
                  <a:latin typeface="Calibri" charset="0"/>
                  <a:ea typeface="Arial" charset="0"/>
                  <a:cs typeface="Arial" charset="0"/>
                </a:rPr>
                <a:t>Maison à Stoung</a:t>
              </a:r>
            </a:p>
          </p:txBody>
        </p:sp>
      </p:grp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593725" y="960438"/>
            <a:ext cx="8458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1200" dirty="0"/>
              <a:t>ស្លាយលេខ ២៖ បេសសកម្មបេតិកភណ្ឌត្រូវបានបង្កើតឡើងនៅឆ្នាំ ២០០៥ នៅក្នុងក្របខណ្ឌនៃគម្រោងមួយដែលចេញពីកិច្ចសហប្រតិបត្តិការណ៍ រវាងព្រះរាជាណាចក្រកម្ពុជា និងស្ថានទូតបារាំងប្រចាំកម្ពុជា (គម្រោង </a:t>
            </a:r>
            <a:r>
              <a:rPr lang="en-US" sz="1200" dirty="0"/>
              <a:t>FSP)</a:t>
            </a:r>
          </a:p>
          <a:p>
            <a:r>
              <a:rPr lang="km-KH" sz="1200" dirty="0"/>
              <a:t>បច្ចុប្បន្ននេះ បេសសកម្មបេតិកភណ្ឌត្រូវបានដាក់បញ្ចូលស្ថិតនៅក្រោមមជ្ឈមណ្ឌលបេតិកភណ្ឌ ដែលជាស្ថាប័នសាធារណៈ ក្រោមឱវាទរបស់ក្រសួងវប្បធម៌ និងវិចិត្រសិល្បៈនៃព្រះរាជាណាចក្រកម្ពុជា ដែលក្រៅអំពីបេសសកម្មបេតិកភណ្ឌ មានសាលាបេតិកភណ្ឌផងដែរ។</a:t>
            </a:r>
            <a:endParaRPr lang="en-US" sz="1200" dirty="0"/>
          </a:p>
          <a:p>
            <a:r>
              <a:rPr lang="km-KH" sz="1200" dirty="0"/>
              <a:t>បេសសកម្មបេតិកភណ្ឌ គឺមានក្រុមការងារមួយដែលមានស្ថាបត្យករ និងបុរាណវិទូខ្មែរចំនួន ៦រូប ដែលចេញពីសាលាបេតិកភណ្ឌ (ចំនួនបុគ្គលិកពីឆ្នាំ ២០០៥ ដល់ឆ្នាំ ២០១២)</a:t>
            </a:r>
            <a:endParaRPr lang="fr-FR" sz="1200" b="1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4341" name="Text Box 13"/>
          <p:cNvSpPr txBox="1">
            <a:spLocks noChangeArrowheads="1"/>
          </p:cNvSpPr>
          <p:nvPr/>
        </p:nvSpPr>
        <p:spPr bwMode="auto">
          <a:xfrm>
            <a:off x="487363" y="3946525"/>
            <a:ext cx="2057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km-KH" dirty="0"/>
              <a:t>គោលបំណង៖ </a:t>
            </a:r>
            <a:endParaRPr lang="fr-FR" sz="2000" b="1" u="heavy" dirty="0">
              <a:latin typeface="Calibri" pitchFamily="34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71500" y="4284663"/>
            <a:ext cx="1214438" cy="1587"/>
          </a:xfrm>
          <a:prstGeom prst="line">
            <a:avLst/>
          </a:prstGeom>
          <a:ln w="31750">
            <a:solidFill>
              <a:srgbClr val="BD6035">
                <a:alpha val="9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m-KH" sz="2000" dirty="0"/>
              <a:t>បេសសកម្មបេតិកភណ្ឌ</a:t>
            </a:r>
            <a:endParaRPr lang="en-US" sz="2000" dirty="0"/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0" y="609600"/>
            <a:ext cx="9144000" cy="1588"/>
          </a:xfrm>
          <a:prstGeom prst="line">
            <a:avLst/>
          </a:prstGeom>
          <a:noFill/>
          <a:ln w="368300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dist="12700" dir="3180065" rotWithShape="0">
              <a:srgbClr val="808080">
                <a:alpha val="31000"/>
              </a:srgbClr>
            </a:outerShdw>
          </a:effectLst>
        </p:spPr>
      </p:cxnSp>
      <p:sp>
        <p:nvSpPr>
          <p:cNvPr id="4104" name="Text Box 24"/>
          <p:cNvSpPr txBox="1">
            <a:spLocks noChangeArrowheads="1"/>
          </p:cNvSpPr>
          <p:nvPr/>
        </p:nvSpPr>
        <p:spPr bwMode="auto">
          <a:xfrm>
            <a:off x="523875" y="4500563"/>
            <a:ext cx="45481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ធ្វើឲ្យមហាជនស្គាល់បេតិកភណ្ឌជាតិ និងធានាឲ្យមានការអភិរក្ស៖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បេតិកភណ្ឌក្រុង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បេតិកភណ្ឌសាសនា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បេតិកភណ្ឌសំណង់របស់អ្នកស្រុក</a:t>
            </a:r>
            <a:endParaRPr lang="en-US" dirty="0"/>
          </a:p>
        </p:txBody>
      </p: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ចំណាត់ការស្ថាបត្យកម្មទៅលើដំបូល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4502150" y="5205413"/>
            <a:ext cx="866775" cy="1163637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9462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 cstate="print"/>
          <a:srcRect l="40541" t="2536" r="43243" b="78613"/>
          <a:stretch>
            <a:fillRect/>
          </a:stretch>
        </p:blipFill>
        <p:spPr bwMode="auto">
          <a:xfrm>
            <a:off x="357188" y="1428750"/>
            <a:ext cx="150018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19463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 cstate="print"/>
          <a:srcRect l="59340" t="2536" r="24445" b="78613"/>
          <a:stretch>
            <a:fillRect/>
          </a:stretch>
        </p:blipFill>
        <p:spPr bwMode="auto">
          <a:xfrm>
            <a:off x="357188" y="3286125"/>
            <a:ext cx="14700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2535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/>
          <a:srcRect l="81082" t="3804" r="2702" b="78613"/>
          <a:stretch>
            <a:fillRect/>
          </a:stretch>
        </p:blipFill>
        <p:spPr bwMode="auto">
          <a:xfrm>
            <a:off x="357188" y="5143500"/>
            <a:ext cx="1484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5400000">
            <a:off x="-608806" y="3821907"/>
            <a:ext cx="5502275" cy="1587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7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3"/>
          <a:srcRect l="39639" t="21658" r="32433" b="4407"/>
          <a:stretch>
            <a:fillRect/>
          </a:stretch>
        </p:blipFill>
        <p:spPr bwMode="auto">
          <a:xfrm>
            <a:off x="2500313" y="1071563"/>
            <a:ext cx="2928937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3"/>
          <a:srcRect l="68349" t="21175" r="900" b="2536"/>
          <a:stretch>
            <a:fillRect/>
          </a:stretch>
        </p:blipFill>
        <p:spPr bwMode="auto">
          <a:xfrm>
            <a:off x="5643563" y="1047750"/>
            <a:ext cx="3214687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m-KH" sz="2000" dirty="0"/>
              <a:t>អនុសាសន៍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ចំណាត់ការស្ថាបត្យកម្មទៅលើជញ្ជាំងខាងមុខផ្ទះ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4502150" y="5205413"/>
            <a:ext cx="866775" cy="1163637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3557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/>
          <a:srcRect l="41441" t="21387" r="30630" b="3745"/>
          <a:stretch>
            <a:fillRect/>
          </a:stretch>
        </p:blipFill>
        <p:spPr bwMode="auto">
          <a:xfrm>
            <a:off x="2571750" y="1000125"/>
            <a:ext cx="292576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2"/>
          <a:srcRect l="70151" t="21387" r="1801" b="2536"/>
          <a:stretch>
            <a:fillRect/>
          </a:stretch>
        </p:blipFill>
        <p:spPr bwMode="auto">
          <a:xfrm>
            <a:off x="5857875" y="1000125"/>
            <a:ext cx="292893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3" cstate="print"/>
          <a:srcRect l="40541" t="2536" r="43243" b="78613"/>
          <a:stretch>
            <a:fillRect/>
          </a:stretch>
        </p:blipFill>
        <p:spPr bwMode="auto">
          <a:xfrm>
            <a:off x="357188" y="1428736"/>
            <a:ext cx="150018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0489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3" cstate="print"/>
          <a:srcRect l="59340" t="2536" r="24445" b="78613"/>
          <a:stretch>
            <a:fillRect/>
          </a:stretch>
        </p:blipFill>
        <p:spPr bwMode="auto">
          <a:xfrm>
            <a:off x="357188" y="3286111"/>
            <a:ext cx="14700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3561" name="Picture 2" descr="C:\Users\Worldwide\Desktop\CIC decembre 2011\01_Recommandation E.jpg"/>
          <p:cNvPicPr>
            <a:picLocks noChangeAspect="1" noChangeArrowheads="1"/>
          </p:cNvPicPr>
          <p:nvPr/>
        </p:nvPicPr>
        <p:blipFill>
          <a:blip r:embed="rId3"/>
          <a:srcRect l="81082" t="3804" r="2702" b="78613"/>
          <a:stretch>
            <a:fillRect/>
          </a:stretch>
        </p:blipFill>
        <p:spPr bwMode="auto">
          <a:xfrm>
            <a:off x="357188" y="5143500"/>
            <a:ext cx="1484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rot="5400000">
            <a:off x="-608806" y="3821907"/>
            <a:ext cx="5502275" cy="1587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m-KH" sz="2000" dirty="0"/>
              <a:t>អនុសាសន៍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ចំណាត់ការស្ថាបត្យកម្មសម្រាប់ការគ្រប់គ្រងស្លាកផ្សាយពាណិជ្ជកម្ម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4502150" y="5205413"/>
            <a:ext cx="866775" cy="1163637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34822" name="Picture 2" descr="20110602_REC_NA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00125"/>
            <a:ext cx="1892300" cy="265747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4823" name="Picture 3" descr="20110602_REC_NA_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3971925"/>
            <a:ext cx="1817687" cy="265747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4824" name="Picture 4" descr="20110602_REC_NA_0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8050" y="1000125"/>
            <a:ext cx="1862138" cy="265747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4825" name="Picture 5" descr="20110602_REC_NA_0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2500" y="3971925"/>
            <a:ext cx="1778000" cy="265747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4827" name="Picture 10" descr="20110531_Recommendation_0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25" y="987425"/>
            <a:ext cx="2262188" cy="2136775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4828" name="Picture 11" descr="20110531_Recommendation_0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62475" y="989013"/>
            <a:ext cx="1938338" cy="2135187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4829" name="Picture 13" descr="20110531_Recommendation_Mixed_0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3" y="3427413"/>
            <a:ext cx="3929062" cy="3201987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 rot="5400000">
            <a:off x="1462882" y="3820319"/>
            <a:ext cx="5645150" cy="1587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km-KH" dirty="0"/>
              <a:t>ការគ្រប់គ្រងស្លាកផ្សាយពាណិជ្ជកម្ម</a:t>
            </a:r>
            <a:endParaRPr lang="fr-FR" sz="2000" b="1" spc="300" dirty="0">
              <a:solidFill>
                <a:srgbClr val="BD6035"/>
              </a:solidFill>
              <a:latin typeface="ISOCTEUR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ប្លង់គ្រប់គ្រងចរាចរណ៍អ្នកថ្មើរជើង និងយានយន្ត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4502150" y="5205413"/>
            <a:ext cx="866775" cy="1163637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25605" name="Picture 2" descr="D:\MAINTENANT\Plan\Plan_d'aménagement_zône_d'étude\20110807_Plan des circulations_VL+v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928688"/>
            <a:ext cx="3857625" cy="57864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Picture 3" descr="D:\MAINTENANT\Plan\Plan_d'aménagement_zône_d'étude\20110807_plan des circulation_Véhicules lég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308100"/>
            <a:ext cx="3857625" cy="50466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km-KH" dirty="0"/>
              <a:t>ប្លង់គ្រប់គ្រងចរាចរណ៍</a:t>
            </a:r>
            <a:endParaRPr lang="fr-FR" sz="2000" b="1" spc="300" dirty="0">
              <a:solidFill>
                <a:srgbClr val="BD6035"/>
              </a:solidFill>
              <a:latin typeface="ISOCTEUR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ប្លង់រៀបចំដីឡូ នៅសង្កាត់ផ្សារចាស់ ឧទាហរណ៍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4502150" y="4978400"/>
            <a:ext cx="866775" cy="1165225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9" name="Picture 8" descr="Proposer pas de galerie.jpg"/>
          <p:cNvPicPr/>
          <p:nvPr/>
        </p:nvPicPr>
        <p:blipFill>
          <a:blip r:embed="rId2"/>
          <a:srcRect l="10935" t="14524" r="10242" b="37103"/>
          <a:stretch>
            <a:fillRect/>
          </a:stretch>
        </p:blipFill>
        <p:spPr>
          <a:xfrm>
            <a:off x="357188" y="1428750"/>
            <a:ext cx="3786187" cy="30448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Picture 9" descr="Proposer pas de galerie.jpg"/>
          <p:cNvPicPr/>
          <p:nvPr/>
        </p:nvPicPr>
        <p:blipFill>
          <a:blip r:embed="rId3"/>
          <a:srcRect l="10477" t="64561" r="10049" b="22106"/>
          <a:stretch>
            <a:fillRect/>
          </a:stretch>
        </p:blipFill>
        <p:spPr>
          <a:xfrm>
            <a:off x="357188" y="5035550"/>
            <a:ext cx="3857625" cy="8509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6631" name="TextBox 15"/>
          <p:cNvSpPr txBox="1">
            <a:spLocks noChangeArrowheads="1"/>
          </p:cNvSpPr>
          <p:nvPr/>
        </p:nvSpPr>
        <p:spPr bwMode="auto">
          <a:xfrm>
            <a:off x="285750" y="4476750"/>
            <a:ext cx="42862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km-KH" sz="800" dirty="0"/>
              <a:t>ប្លង់សង់ផ្ទះឲ្យបម្រួមតូចនៅក្នុងដីឡូត៍មួយ រួមទាំងមានរបៀងនៅសងខាង</a:t>
            </a:r>
            <a:endParaRPr lang="en-US" sz="800" i="1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6632" name="TextBox 16"/>
          <p:cNvSpPr txBox="1">
            <a:spLocks noChangeArrowheads="1"/>
          </p:cNvSpPr>
          <p:nvPr/>
        </p:nvSpPr>
        <p:spPr bwMode="auto">
          <a:xfrm>
            <a:off x="285750" y="5897563"/>
            <a:ext cx="42862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ប្លង់មុខកាត់ឃើញផ្សារ និងផ្លូវជុំវិញ</a:t>
            </a:r>
            <a:endParaRPr lang="en-US" sz="800" dirty="0"/>
          </a:p>
        </p:txBody>
      </p:sp>
      <p:pic>
        <p:nvPicPr>
          <p:cNvPr id="26633" name="Picture 10" descr="Plantation.jpg"/>
          <p:cNvPicPr>
            <a:picLocks noChangeAspect="1" noChangeArrowheads="1"/>
          </p:cNvPicPr>
          <p:nvPr/>
        </p:nvPicPr>
        <p:blipFill>
          <a:blip r:embed="rId4"/>
          <a:srcRect r="64038" b="-542"/>
          <a:stretch>
            <a:fillRect/>
          </a:stretch>
        </p:blipFill>
        <p:spPr bwMode="auto">
          <a:xfrm>
            <a:off x="357188" y="6286500"/>
            <a:ext cx="4000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1" descr="Circulation piétonne.jpg"/>
          <p:cNvPicPr>
            <a:picLocks noChangeAspect="1" noChangeArrowheads="1"/>
          </p:cNvPicPr>
          <p:nvPr/>
        </p:nvPicPr>
        <p:blipFill>
          <a:blip r:embed="rId5"/>
          <a:srcRect r="80344"/>
          <a:stretch>
            <a:fillRect/>
          </a:stretch>
        </p:blipFill>
        <p:spPr bwMode="auto">
          <a:xfrm>
            <a:off x="6715125" y="6215063"/>
            <a:ext cx="3524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2" descr="Occupation temporaire.jpg"/>
          <p:cNvPicPr>
            <a:picLocks noChangeAspect="1" noChangeArrowheads="1"/>
          </p:cNvPicPr>
          <p:nvPr/>
        </p:nvPicPr>
        <p:blipFill>
          <a:blip r:embed="rId6"/>
          <a:srcRect r="79901" b="-143"/>
          <a:stretch>
            <a:fillRect/>
          </a:stretch>
        </p:blipFill>
        <p:spPr bwMode="auto">
          <a:xfrm>
            <a:off x="4857750" y="6294438"/>
            <a:ext cx="3524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3" descr="Occupation possible.jpg"/>
          <p:cNvPicPr>
            <a:picLocks noChangeAspect="1" noChangeArrowheads="1"/>
          </p:cNvPicPr>
          <p:nvPr/>
        </p:nvPicPr>
        <p:blipFill>
          <a:blip r:embed="rId7"/>
          <a:srcRect r="79584" b="-81"/>
          <a:stretch>
            <a:fillRect/>
          </a:stretch>
        </p:blipFill>
        <p:spPr bwMode="auto">
          <a:xfrm>
            <a:off x="2928938" y="6286500"/>
            <a:ext cx="35242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4" descr="Galerie.jpg"/>
          <p:cNvPicPr>
            <a:picLocks noChangeAspect="1" noChangeArrowheads="1"/>
          </p:cNvPicPr>
          <p:nvPr/>
        </p:nvPicPr>
        <p:blipFill>
          <a:blip r:embed="rId8"/>
          <a:srcRect r="62135" b="-1563"/>
          <a:stretch>
            <a:fillRect/>
          </a:stretch>
        </p:blipFill>
        <p:spPr bwMode="auto">
          <a:xfrm>
            <a:off x="1643063" y="6286500"/>
            <a:ext cx="352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TextBox 17"/>
          <p:cNvSpPr txBox="1">
            <a:spLocks noChangeArrowheads="1"/>
          </p:cNvSpPr>
          <p:nvPr/>
        </p:nvSpPr>
        <p:spPr bwMode="auto">
          <a:xfrm>
            <a:off x="785813" y="6286500"/>
            <a:ext cx="14287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ដើមឈើ</a:t>
            </a:r>
            <a:endParaRPr lang="en-US" sz="800" dirty="0"/>
          </a:p>
        </p:txBody>
      </p:sp>
      <p:sp>
        <p:nvSpPr>
          <p:cNvPr id="26639" name="TextBox 18"/>
          <p:cNvSpPr txBox="1">
            <a:spLocks noChangeArrowheads="1"/>
          </p:cNvSpPr>
          <p:nvPr/>
        </p:nvSpPr>
        <p:spPr bwMode="auto">
          <a:xfrm>
            <a:off x="2071688" y="6270625"/>
            <a:ext cx="1714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របៀង</a:t>
            </a:r>
            <a:endParaRPr lang="en-US" sz="800" dirty="0"/>
          </a:p>
        </p:txBody>
      </p:sp>
      <p:sp>
        <p:nvSpPr>
          <p:cNvPr id="26640" name="TextBox 19"/>
          <p:cNvSpPr txBox="1">
            <a:spLocks noChangeArrowheads="1"/>
          </p:cNvSpPr>
          <p:nvPr/>
        </p:nvSpPr>
        <p:spPr bwMode="auto">
          <a:xfrm>
            <a:off x="3357563" y="6270625"/>
            <a:ext cx="1714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សំណង់ជាប់រហូត</a:t>
            </a:r>
            <a:endParaRPr lang="en-US" sz="800" dirty="0"/>
          </a:p>
        </p:txBody>
      </p:sp>
      <p:sp>
        <p:nvSpPr>
          <p:cNvPr id="26641" name="TextBox 20"/>
          <p:cNvSpPr txBox="1">
            <a:spLocks noChangeArrowheads="1"/>
          </p:cNvSpPr>
          <p:nvPr/>
        </p:nvSpPr>
        <p:spPr bwMode="auto">
          <a:xfrm>
            <a:off x="5286375" y="6270625"/>
            <a:ext cx="1714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សំណង់បណ្តោះអាសន្ន</a:t>
            </a:r>
            <a:endParaRPr lang="en-US" sz="800" dirty="0"/>
          </a:p>
        </p:txBody>
      </p:sp>
      <p:sp>
        <p:nvSpPr>
          <p:cNvPr id="26642" name="TextBox 21"/>
          <p:cNvSpPr txBox="1">
            <a:spLocks noChangeArrowheads="1"/>
          </p:cNvSpPr>
          <p:nvPr/>
        </p:nvSpPr>
        <p:spPr bwMode="auto">
          <a:xfrm>
            <a:off x="7143750" y="6246813"/>
            <a:ext cx="1714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ចរាចរណ៍អ្នកថ្មើរជើង</a:t>
            </a:r>
            <a:endParaRPr lang="en-US" sz="800" dirty="0"/>
          </a:p>
        </p:txBody>
      </p:sp>
      <p:pic>
        <p:nvPicPr>
          <p:cNvPr id="26643" name="Picture 23" descr="Proposer pas de galerie.jpg"/>
          <p:cNvPicPr>
            <a:picLocks noChangeAspect="1" noChangeArrowheads="1"/>
          </p:cNvPicPr>
          <p:nvPr/>
        </p:nvPicPr>
        <p:blipFill>
          <a:blip r:embed="rId9"/>
          <a:srcRect l="12193" t="49202" r="12776" b="9824"/>
          <a:stretch>
            <a:fillRect/>
          </a:stretch>
        </p:blipFill>
        <p:spPr bwMode="auto">
          <a:xfrm>
            <a:off x="4857750" y="1428750"/>
            <a:ext cx="3787775" cy="3041650"/>
          </a:xfrm>
          <a:prstGeom prst="rect">
            <a:avLst/>
          </a:prstGeom>
          <a:noFill/>
          <a:ln w="9525">
            <a:solidFill>
              <a:srgbClr val="595959"/>
            </a:solidFill>
            <a:miter lim="800000"/>
            <a:headEnd/>
            <a:tailEnd/>
          </a:ln>
        </p:spPr>
      </p:pic>
      <p:pic>
        <p:nvPicPr>
          <p:cNvPr id="25" name="Picture 24" descr="Proposer pas de galerie.jpg"/>
          <p:cNvPicPr/>
          <p:nvPr/>
        </p:nvPicPr>
        <p:blipFill>
          <a:blip r:embed="rId10"/>
          <a:srcRect l="10780" t="54331" r="15138" b="34195"/>
          <a:stretch>
            <a:fillRect/>
          </a:stretch>
        </p:blipFill>
        <p:spPr>
          <a:xfrm>
            <a:off x="4927600" y="5029200"/>
            <a:ext cx="3787775" cy="8445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6645" name="TextBox 25"/>
          <p:cNvSpPr txBox="1">
            <a:spLocks noChangeArrowheads="1"/>
          </p:cNvSpPr>
          <p:nvPr/>
        </p:nvSpPr>
        <p:spPr bwMode="auto">
          <a:xfrm>
            <a:off x="4786313" y="4468813"/>
            <a:ext cx="42862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ប្លង់សង់ផ្ទះនៅលើដីពេញតែម្តង</a:t>
            </a:r>
            <a:endParaRPr lang="en-US" sz="800" dirty="0"/>
          </a:p>
        </p:txBody>
      </p:sp>
      <p:sp>
        <p:nvSpPr>
          <p:cNvPr id="26646" name="TextBox 26"/>
          <p:cNvSpPr txBox="1">
            <a:spLocks noChangeArrowheads="1"/>
          </p:cNvSpPr>
          <p:nvPr/>
        </p:nvSpPr>
        <p:spPr bwMode="auto">
          <a:xfrm>
            <a:off x="4857750" y="5897563"/>
            <a:ext cx="42862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1000" dirty="0"/>
              <a:t>ប្លង់មុខកាត់ឃើញផ្សារ និងផ្លូវជុំវិញ</a:t>
            </a:r>
            <a:endParaRPr lang="en-US" sz="1000" dirty="0"/>
          </a:p>
        </p:txBody>
      </p:sp>
      <p:cxnSp>
        <p:nvCxnSpPr>
          <p:cNvPr id="29" name="Straight Connector 28"/>
          <p:cNvCxnSpPr>
            <a:endCxn id="8" idx="4"/>
          </p:cNvCxnSpPr>
          <p:nvPr/>
        </p:nvCxnSpPr>
        <p:spPr>
          <a:xfrm rot="16200000" flipH="1">
            <a:off x="1897857" y="3531394"/>
            <a:ext cx="5214937" cy="9525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km-KH" dirty="0"/>
              <a:t>ផ្សារចាស់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977900"/>
            <a:ext cx="45005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km-KH" dirty="0"/>
              <a:t>សំណើទី១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500563" y="977900"/>
            <a:ext cx="464343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km-KH" dirty="0"/>
              <a:t>សំណើទី២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8" name="Freeform 7"/>
          <p:cNvSpPr/>
          <p:nvPr/>
        </p:nvSpPr>
        <p:spPr>
          <a:xfrm>
            <a:off x="4502150" y="5205413"/>
            <a:ext cx="866775" cy="1163637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37894" name="Picture 3" descr="Croqui Phsa Chas sans voiture.jpg"/>
          <p:cNvPicPr>
            <a:picLocks noChangeAspect="1"/>
          </p:cNvPicPr>
          <p:nvPr/>
        </p:nvPicPr>
        <p:blipFill>
          <a:blip r:embed="rId2" cstate="print"/>
          <a:srcRect l="10320" r="679"/>
          <a:stretch>
            <a:fillRect/>
          </a:stretch>
        </p:blipFill>
        <p:spPr bwMode="auto">
          <a:xfrm rot="21369763">
            <a:off x="1500166" y="1142984"/>
            <a:ext cx="6349223" cy="4953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softEdge rad="635000"/>
          </a:effectLst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ទិដ្ឋភាព បរិយាកាសនៅសង្កាត់ផ្សារចាស់</a:t>
            </a:r>
            <a:endParaRPr lang="en-US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km-KH" dirty="0"/>
              <a:t>លទ្ធផលនៃការសិក្សា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8" name="Freeform 7"/>
          <p:cNvSpPr/>
          <p:nvPr/>
        </p:nvSpPr>
        <p:spPr>
          <a:xfrm>
            <a:off x="4502150" y="5205413"/>
            <a:ext cx="866775" cy="1163637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grpSp>
        <p:nvGrpSpPr>
          <p:cNvPr id="28676" name="Group 39"/>
          <p:cNvGrpSpPr>
            <a:grpSpLocks/>
          </p:cNvGrpSpPr>
          <p:nvPr/>
        </p:nvGrpSpPr>
        <p:grpSpPr bwMode="auto">
          <a:xfrm>
            <a:off x="285750" y="2528888"/>
            <a:ext cx="9001125" cy="2043112"/>
            <a:chOff x="285720" y="2314510"/>
            <a:chExt cx="9001188" cy="2043184"/>
          </a:xfrm>
        </p:grpSpPr>
        <p:sp>
          <p:nvSpPr>
            <p:cNvPr id="39" name="Oval 38"/>
            <p:cNvSpPr/>
            <p:nvPr/>
          </p:nvSpPr>
          <p:spPr>
            <a:xfrm>
              <a:off x="7358083" y="3000334"/>
              <a:ext cx="1643073" cy="785840"/>
            </a:xfrm>
            <a:prstGeom prst="ellipse">
              <a:avLst/>
            </a:prstGeom>
            <a:noFill/>
            <a:ln w="38100">
              <a:solidFill>
                <a:srgbClr val="BD60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28680" name="Group 37"/>
            <p:cNvGrpSpPr>
              <a:grpSpLocks/>
            </p:cNvGrpSpPr>
            <p:nvPr/>
          </p:nvGrpSpPr>
          <p:grpSpPr bwMode="auto">
            <a:xfrm>
              <a:off x="285720" y="2314510"/>
              <a:ext cx="9001188" cy="2043184"/>
              <a:chOff x="285720" y="957188"/>
              <a:chExt cx="9001188" cy="204318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85720" y="1142932"/>
                <a:ext cx="1928827" cy="1857440"/>
              </a:xfrm>
              <a:prstGeom prst="rect">
                <a:avLst/>
              </a:prstGeom>
              <a:solidFill>
                <a:srgbClr val="BD6035">
                  <a:alpha val="92000"/>
                </a:srgbClr>
              </a:solidFill>
              <a:ln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643175" y="1428692"/>
                <a:ext cx="2214577" cy="135736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13" name="Straight Connector 12"/>
              <p:cNvCxnSpPr>
                <a:stCxn id="7" idx="3"/>
              </p:cNvCxnSpPr>
              <p:nvPr/>
            </p:nvCxnSpPr>
            <p:spPr>
              <a:xfrm>
                <a:off x="2214547" y="2071652"/>
                <a:ext cx="431803" cy="1587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4857752" y="2071652"/>
                <a:ext cx="2428892" cy="1587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428596" y="1357252"/>
                <a:ext cx="1643075" cy="677132"/>
              </a:xfrm>
              <a:prstGeom prst="rect">
                <a:avLst/>
              </a:prstGeom>
              <a:noFill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km-KH" dirty="0"/>
                  <a:t>ក្រុមការងារបច្ចេកទេស </a:t>
                </a:r>
                <a:endParaRPr lang="en-US" sz="2000" b="1" dirty="0">
                  <a:latin typeface="Calibri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85720" y="2428852"/>
                <a:ext cx="1928827" cy="369345"/>
              </a:xfrm>
              <a:prstGeom prst="rect">
                <a:avLst/>
              </a:prstGeom>
              <a:noFill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km-KH" dirty="0"/>
                  <a:t>៤ ទៅ ៦នាក់</a:t>
                </a:r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643175" y="1714452"/>
                <a:ext cx="2214577" cy="369345"/>
              </a:xfrm>
              <a:prstGeom prst="rect">
                <a:avLst/>
              </a:prstGeom>
              <a:noFill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km-KH" dirty="0"/>
                  <a:t>អ្នកជំនាញអាជីព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072331" y="1823994"/>
                <a:ext cx="2214577" cy="369345"/>
              </a:xfrm>
              <a:prstGeom prst="rect">
                <a:avLst/>
              </a:prstGeom>
              <a:noFill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km-KH" dirty="0"/>
                  <a:t>គោលបំណង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929191" y="957188"/>
                <a:ext cx="2214577" cy="369345"/>
              </a:xfrm>
              <a:prstGeom prst="rect">
                <a:avLst/>
              </a:prstGeom>
              <a:noFill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km-KH" dirty="0"/>
                  <a:t>ជំនាញ</a:t>
                </a:r>
                <a:endParaRPr lang="en-US" dirty="0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 rot="5400000">
                <a:off x="4964901" y="1678731"/>
                <a:ext cx="642961" cy="3175"/>
              </a:xfrm>
              <a:prstGeom prst="straightConnector1">
                <a:avLst/>
              </a:prstGeom>
              <a:ln w="22225">
                <a:solidFill>
                  <a:srgbClr val="BD603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5400000">
                <a:off x="5680074" y="1677938"/>
                <a:ext cx="642960" cy="1588"/>
              </a:xfrm>
              <a:prstGeom prst="straightConnector1">
                <a:avLst/>
              </a:prstGeom>
              <a:ln w="22225">
                <a:solidFill>
                  <a:srgbClr val="BD603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5400000">
                <a:off x="6392867" y="1677938"/>
                <a:ext cx="642960" cy="1587"/>
              </a:xfrm>
              <a:prstGeom prst="straightConnector1">
                <a:avLst/>
              </a:prstGeom>
              <a:ln w="22225">
                <a:solidFill>
                  <a:srgbClr val="BD603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km-KH" dirty="0"/>
              <a:t>ផែនការបណ្តុះបណ្តាល</a:t>
            </a:r>
            <a:endParaRPr lang="fr-FR" dirty="0">
              <a:solidFill>
                <a:schemeClr val="bg1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fr-FR" sz="2000" b="1">
                <a:solidFill>
                  <a:srgbClr val="BD6035"/>
                </a:solidFill>
                <a:latin typeface="ISOCTEUR" pitchFamily="49" charset="0"/>
              </a:rPr>
              <a:t>Résultats de l’étude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-1588" y="984250"/>
            <a:ext cx="8891588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នាំមកដោយបេសសកម្មបេតិកភណ្ឌនៃក្រសួងវប្បធម៌ និងវិចិត្រសិល្បៈ ដោយមានជំនួយផ្នែកជំនាញពីលោក </a:t>
            </a:r>
            <a:r>
              <a:rPr lang="en-US" dirty="0"/>
              <a:t>Michel </a:t>
            </a:r>
            <a:r>
              <a:rPr lang="en-US" dirty="0" err="1"/>
              <a:t>Verrot</a:t>
            </a:r>
            <a:r>
              <a:rPr lang="km-KH" dirty="0"/>
              <a:t> ប្រធានស្ថាបត្យករក្រុងរបស់រដ្ឋបារាំង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m-KH" dirty="0"/>
              <a:t>រយៈពេល១ឆ្នាំ នៅក្នុងវិស័យនៃការធ្វើជំរឿននឹងរោគសញ្ញាបេតិកភណ្ឌ ក្នុងនាយកដ្ឋានអភិវឌ្ឍន៍បេតិកភណ្ឌក្រុងរបស់អាជ្ញាធរជាតិអប្សរា</a:t>
            </a:r>
            <a:endParaRPr lang="fr-FR" dirty="0"/>
          </a:p>
        </p:txBody>
      </p:sp>
      <p:pic>
        <p:nvPicPr>
          <p:cNvPr id="12" name="Picture 3" descr="DSC0394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7925" y="3357563"/>
            <a:ext cx="3897313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km-KH" dirty="0"/>
              <a:t>ផែនការបណ្តុះបណ្តាល</a:t>
            </a:r>
            <a:endParaRPr lang="en-US" sz="1600" dirty="0">
              <a:solidFill>
                <a:schemeClr val="bg1"/>
              </a:solidFill>
              <a:latin typeface="Arial Narrow" charset="0"/>
              <a:ea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fr-FR" sz="1600" dirty="0">
              <a:solidFill>
                <a:schemeClr val="bg1"/>
              </a:solidFill>
              <a:latin typeface="Arial Narrow" charset="0"/>
              <a:ea typeface="Arial" charset="0"/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fr-FR" dirty="0">
              <a:solidFill>
                <a:schemeClr val="bg1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km-KH" dirty="0"/>
              <a:t>ការបណ្តុះបណ្តាល</a:t>
            </a:r>
            <a:endParaRPr lang="en-US" dirty="0"/>
          </a:p>
        </p:txBody>
      </p:sp>
      <p:pic>
        <p:nvPicPr>
          <p:cNvPr id="16" name="Picture 18" descr="DSC_0007"/>
          <p:cNvPicPr>
            <a:picLocks noChangeAspect="1" noChangeArrowheads="1"/>
          </p:cNvPicPr>
          <p:nvPr/>
        </p:nvPicPr>
        <p:blipFill>
          <a:blip r:embed="rId3"/>
          <a:srcRect l="7195" r="2971"/>
          <a:stretch>
            <a:fillRect/>
          </a:stretch>
        </p:blipFill>
        <p:spPr bwMode="auto">
          <a:xfrm>
            <a:off x="555625" y="3357563"/>
            <a:ext cx="388937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9704" name="TextBox 21"/>
          <p:cNvSpPr txBox="1">
            <a:spLocks noChangeArrowheads="1"/>
          </p:cNvSpPr>
          <p:nvPr/>
        </p:nvSpPr>
        <p:spPr bwMode="auto">
          <a:xfrm>
            <a:off x="1547664" y="6376988"/>
            <a:ext cx="583264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km-KH" sz="800" dirty="0"/>
              <a:t>កិច្ចប្រជុំជាហូហែនៃក្រុមការងាររបស់បេសសកម្មបេតិកភណ្ឌ និងក្រុមការងាររបស់នាយកដ្ឋានអភិវឌ្ឍន៍បេតិកភណ្ឌក្រុង </a:t>
            </a:r>
            <a:endParaRPr lang="en-US" sz="800" i="1" dirty="0">
              <a:latin typeface="Calibri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8" name="Freeform 7"/>
          <p:cNvSpPr/>
          <p:nvPr/>
        </p:nvSpPr>
        <p:spPr>
          <a:xfrm>
            <a:off x="4502150" y="5205413"/>
            <a:ext cx="866775" cy="1163637"/>
          </a:xfrm>
          <a:custGeom>
            <a:avLst/>
            <a:gdLst>
              <a:gd name="connsiteX0" fmla="*/ 0 w 867507"/>
              <a:gd name="connsiteY0" fmla="*/ 7816 h 1164492"/>
              <a:gd name="connsiteX1" fmla="*/ 867507 w 867507"/>
              <a:gd name="connsiteY1" fmla="*/ 0 h 1164492"/>
              <a:gd name="connsiteX2" fmla="*/ 859692 w 867507"/>
              <a:gd name="connsiteY2" fmla="*/ 1156677 h 1164492"/>
              <a:gd name="connsiteX3" fmla="*/ 593969 w 867507"/>
              <a:gd name="connsiteY3" fmla="*/ 1156677 h 1164492"/>
              <a:gd name="connsiteX4" fmla="*/ 7815 w 867507"/>
              <a:gd name="connsiteY4" fmla="*/ 1164492 h 1164492"/>
              <a:gd name="connsiteX5" fmla="*/ 0 w 867507"/>
              <a:gd name="connsiteY5" fmla="*/ 7816 h 1164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507" h="1164492">
                <a:moveTo>
                  <a:pt x="0" y="7816"/>
                </a:moveTo>
                <a:lnTo>
                  <a:pt x="867507" y="0"/>
                </a:lnTo>
                <a:lnTo>
                  <a:pt x="859692" y="1156677"/>
                </a:lnTo>
                <a:lnTo>
                  <a:pt x="593969" y="1156677"/>
                </a:lnTo>
                <a:lnTo>
                  <a:pt x="7815" y="1164492"/>
                </a:lnTo>
                <a:lnTo>
                  <a:pt x="0" y="78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ផែនការបណ្តុះបណ្តាលការងារនៅនឹងមូលដ្ឋាន</a:t>
            </a:r>
            <a:endParaRPr lang="en-US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km-KH" dirty="0"/>
              <a:t>ការបណ្តុះបណ្តាល</a:t>
            </a:r>
            <a:endParaRPr lang="fr-FR" sz="2000" b="1" spc="300" dirty="0">
              <a:solidFill>
                <a:srgbClr val="BD6035"/>
              </a:solidFill>
              <a:latin typeface="ISOCTEUR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" name="Picture 9" descr="PB1806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43313"/>
            <a:ext cx="37465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11" descr="DSC_0160"/>
          <p:cNvPicPr>
            <a:picLocks noChangeAspect="1" noChangeArrowheads="1"/>
          </p:cNvPicPr>
          <p:nvPr/>
        </p:nvPicPr>
        <p:blipFill>
          <a:blip r:embed="rId3"/>
          <a:srcRect l="4500" r="6000"/>
          <a:stretch>
            <a:fillRect/>
          </a:stretch>
        </p:blipFill>
        <p:spPr bwMode="auto">
          <a:xfrm>
            <a:off x="5003800" y="3657600"/>
            <a:ext cx="3738563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30728" name="TextBox 21"/>
          <p:cNvSpPr txBox="1">
            <a:spLocks noChangeArrowheads="1"/>
          </p:cNvSpPr>
          <p:nvPr/>
        </p:nvSpPr>
        <p:spPr bwMode="auto">
          <a:xfrm>
            <a:off x="4859338" y="6521450"/>
            <a:ext cx="30241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ការបណ្តុះបណ្តាលនៅនឹងមូលដ្ឋាន</a:t>
            </a:r>
            <a:endParaRPr lang="en-US" sz="800" dirty="0"/>
          </a:p>
        </p:txBody>
      </p:sp>
      <p:sp>
        <p:nvSpPr>
          <p:cNvPr id="30729" name="TextBox 21"/>
          <p:cNvSpPr txBox="1">
            <a:spLocks noChangeArrowheads="1"/>
          </p:cNvSpPr>
          <p:nvPr/>
        </p:nvSpPr>
        <p:spPr bwMode="auto">
          <a:xfrm>
            <a:off x="684213" y="6453188"/>
            <a:ext cx="30114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ការងារនៅនឹងមូលដ្ឋាន</a:t>
            </a:r>
            <a:endParaRPr lang="en-US" sz="800" dirty="0"/>
          </a:p>
        </p:txBody>
      </p:sp>
      <p:sp>
        <p:nvSpPr>
          <p:cNvPr id="30730" name="TextBox 21"/>
          <p:cNvSpPr txBox="1">
            <a:spLocks noChangeArrowheads="1"/>
          </p:cNvSpPr>
          <p:nvPr/>
        </p:nvSpPr>
        <p:spPr bwMode="auto">
          <a:xfrm>
            <a:off x="1084263" y="3292475"/>
            <a:ext cx="302418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800" dirty="0"/>
              <a:t>ក្រុមការងាររបស់បេសសកម្មបេតិកភណ្ឌ និងអប្សរា</a:t>
            </a:r>
            <a:endParaRPr lang="en-US" sz="800" dirty="0"/>
          </a:p>
        </p:txBody>
      </p:sp>
      <p:pic>
        <p:nvPicPr>
          <p:cNvPr id="15" name="Picture 7" descr="DSC03850(Madame Vattho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5100" y="901700"/>
            <a:ext cx="38163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11188" y="2852738"/>
            <a:ext cx="8229600" cy="1143000"/>
          </a:xfrm>
        </p:spPr>
        <p:txBody>
          <a:bodyPr/>
          <a:lstStyle/>
          <a:p>
            <a:r>
              <a:rPr lang="km-KH" dirty="0"/>
              <a:t>សូមអរ</a:t>
            </a:r>
            <a:r>
              <a:rPr lang="km-KH" dirty="0" smtClean="0"/>
              <a:t>គុណ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grpSp>
        <p:nvGrpSpPr>
          <p:cNvPr id="5123" name="Group 35"/>
          <p:cNvGrpSpPr>
            <a:grpSpLocks/>
          </p:cNvGrpSpPr>
          <p:nvPr/>
        </p:nvGrpSpPr>
        <p:grpSpPr bwMode="auto">
          <a:xfrm>
            <a:off x="350838" y="928688"/>
            <a:ext cx="8412162" cy="5700712"/>
            <a:chOff x="317" y="782"/>
            <a:chExt cx="5126" cy="3280"/>
          </a:xfrm>
        </p:grpSpPr>
        <p:pic>
          <p:nvPicPr>
            <p:cNvPr id="15366" name="Picture 33"/>
            <p:cNvPicPr>
              <a:picLocks noChangeAspect="1"/>
            </p:cNvPicPr>
            <p:nvPr/>
          </p:nvPicPr>
          <p:blipFill>
            <a:blip r:embed="rId2">
              <a:lum contrast="-18000"/>
            </a:blip>
            <a:srcRect/>
            <a:stretch>
              <a:fillRect/>
            </a:stretch>
          </p:blipFill>
          <p:spPr bwMode="auto">
            <a:xfrm>
              <a:off x="1248" y="782"/>
              <a:ext cx="3215" cy="2069"/>
            </a:xfrm>
            <a:prstGeom prst="rect">
              <a:avLst/>
            </a:prstGeom>
            <a:noFill/>
            <a:ln w="3175">
              <a:solidFill>
                <a:srgbClr val="7F7F7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1536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2928"/>
              <a:ext cx="1603" cy="1134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536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7" y="2928"/>
              <a:ext cx="1603" cy="1134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536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93" y="2928"/>
              <a:ext cx="1603" cy="1134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2286000" y="3244850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latin typeface="Calibri" charset="0"/>
              <a:ea typeface="Arial" charset="0"/>
              <a:cs typeface="Arial" charset="0"/>
            </a:endParaRPr>
          </a:p>
          <a:p>
            <a:pPr eaLnBrk="1" hangingPunct="1"/>
            <a:endParaRPr lang="en-US">
              <a:solidFill>
                <a:srgbClr val="DD7341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101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m-KH" sz="2000" dirty="0"/>
              <a:t>បេសសកម្មបេតិកភណ្ឌ</a:t>
            </a:r>
            <a:endParaRPr lang="en-US" sz="2000" dirty="0"/>
          </a:p>
        </p:txBody>
      </p:sp>
      <p:sp>
        <p:nvSpPr>
          <p:cNvPr id="5126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ការធ្វើបញ្ជីសារពើភណ្ឌ និងអត្តញ្ញាណកម្មបេតិកភណ្ឌ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6147" name="Picture 7" descr="20100323_PLAN_DE_SAUVEGARDE_ENSEMBLE"/>
          <p:cNvPicPr>
            <a:picLocks noChangeAspect="1" noChangeArrowheads="1"/>
          </p:cNvPicPr>
          <p:nvPr/>
        </p:nvPicPr>
        <p:blipFill>
          <a:blip r:embed="rId2"/>
          <a:srcRect l="18822" t="12854" r="11803" b="19424"/>
          <a:stretch>
            <a:fillRect/>
          </a:stretch>
        </p:blipFill>
        <p:spPr bwMode="auto">
          <a:xfrm>
            <a:off x="5000625" y="1071563"/>
            <a:ext cx="38004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20100316_datation_des_batis"/>
          <p:cNvPicPr>
            <a:picLocks noChangeAspect="1" noChangeArrowheads="1"/>
          </p:cNvPicPr>
          <p:nvPr/>
        </p:nvPicPr>
        <p:blipFill>
          <a:blip r:embed="rId3"/>
          <a:srcRect l="2083"/>
          <a:stretch>
            <a:fillRect/>
          </a:stretch>
        </p:blipFill>
        <p:spPr bwMode="auto">
          <a:xfrm>
            <a:off x="642938" y="4000500"/>
            <a:ext cx="33575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1" descr="P-6.jpg"/>
          <p:cNvPicPr>
            <a:picLocks noChangeAspect="1"/>
          </p:cNvPicPr>
          <p:nvPr/>
        </p:nvPicPr>
        <p:blipFill>
          <a:blip r:embed="rId4" cstate="print"/>
          <a:srcRect l="5723" t="2544" r="4620"/>
          <a:stretch>
            <a:fillRect/>
          </a:stretch>
        </p:blipFill>
        <p:spPr bwMode="auto">
          <a:xfrm>
            <a:off x="5214942" y="4071942"/>
            <a:ext cx="3214710" cy="262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2" name="Picture 22" descr="P-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1104658"/>
            <a:ext cx="4286280" cy="2624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ប្លង់អភិរក្ស៖ ភ្នំពេញ សង្កាត់ប្រៃសណីយ៍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42875" y="1071563"/>
            <a:ext cx="4286250" cy="2714625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14938" y="4000500"/>
            <a:ext cx="3214687" cy="27146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00625" y="1071563"/>
            <a:ext cx="3786188" cy="2714625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fr-FR" baseline="-250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2938" y="4000500"/>
            <a:ext cx="3429000" cy="2643188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00250" y="1033463"/>
            <a:ext cx="2286000" cy="64633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dirty="0"/>
              <a:t>ការសិក្សាស្រាវជ្រាវអំពីឯកសារប្រវត្តិសាស្ត្រ</a:t>
            </a:r>
            <a:endParaRPr lang="en-US" sz="1200" b="1" dirty="0">
              <a:latin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125" y="4776788"/>
            <a:ext cx="1714500" cy="92333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ប្លង់ធ្វើការបរិច្ឆេទលើអគារនីមួយៗ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86500" y="4786313"/>
            <a:ext cx="2214563" cy="646331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dirty="0"/>
              <a:t>ឋានៈលេខាប្រវត្តិសាស្ត្រនៃសង្កាត់នីមួយៗ</a:t>
            </a:r>
            <a:endParaRPr lang="en-US" sz="1200" b="1" dirty="0">
              <a:latin typeface="Calibri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rot="10800000">
            <a:off x="5000625" y="1071563"/>
            <a:ext cx="1214438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643313" y="2428875"/>
            <a:ext cx="2716212" cy="15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>
            <a:off x="5000625" y="3786188"/>
            <a:ext cx="3429000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Diagram 23"/>
          <p:cNvGraphicFramePr/>
          <p:nvPr/>
        </p:nvGraphicFramePr>
        <p:xfrm>
          <a:off x="171448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m-KH" sz="2000" dirty="0"/>
              <a:t>បេសសកម្មបេតិកភណ្ឌ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714500" y="1000125"/>
            <a:ext cx="714375" cy="52387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2800">
                <a:latin typeface="Calibri" charset="0"/>
              </a:rPr>
              <a:t>1|</a:t>
            </a:r>
            <a:endParaRPr lang="en-US" sz="2800">
              <a:latin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938" y="4714875"/>
            <a:ext cx="714375" cy="52387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2800">
                <a:latin typeface="Calibri" charset="0"/>
              </a:rPr>
              <a:t>2|</a:t>
            </a:r>
            <a:endParaRPr lang="en-US" sz="2800">
              <a:latin typeface="Calibri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0750" y="4714875"/>
            <a:ext cx="714375" cy="52387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2800">
                <a:latin typeface="Calibri" charset="0"/>
              </a:rPr>
              <a:t>3|</a:t>
            </a:r>
            <a:endParaRPr lang="en-US" sz="2800">
              <a:latin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5000" y="1143000"/>
            <a:ext cx="1643063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ប្លង់អភិរក្ស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357813" y="1000125"/>
            <a:ext cx="714375" cy="52387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2800">
                <a:latin typeface="Calibri" charset="0"/>
              </a:rPr>
              <a:t>4|</a:t>
            </a:r>
            <a:endParaRPr lang="en-US" sz="28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7171" name="TextBox 10"/>
          <p:cNvSpPr txBox="1">
            <a:spLocks noChangeArrowheads="1"/>
          </p:cNvSpPr>
          <p:nvPr/>
        </p:nvSpPr>
        <p:spPr bwMode="auto">
          <a:xfrm>
            <a:off x="66675" y="428625"/>
            <a:ext cx="7175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km-KH" dirty="0"/>
              <a:t>ប្រឹក្សាជូនម្ចាស់ផ្ទះជាឯកជន៖ ជំនាញ ការសិក្សា និងការតាមដានការដ្ឋាន</a:t>
            </a:r>
            <a:endParaRPr lang="en-US" dirty="0"/>
          </a:p>
        </p:txBody>
      </p:sp>
      <p:sp>
        <p:nvSpPr>
          <p:cNvPr id="7172" name="TextBox 13"/>
          <p:cNvSpPr txBox="1">
            <a:spLocks noChangeArrowheads="1"/>
          </p:cNvSpPr>
          <p:nvPr/>
        </p:nvSpPr>
        <p:spPr bwMode="auto">
          <a:xfrm>
            <a:off x="0" y="5072063"/>
            <a:ext cx="4419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ការវិភាគ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ការសិក្សាប្រវត្តិសាស្ត្រ និងបុរាណវិទ្យានៃអគារ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ការវិភាគអំពីបញ្ហា និងមូលហេតុរបស់វា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អន្តរាគមន៍ទៅលើអគារ</a:t>
            </a:r>
            <a:endParaRPr lang="en-US" dirty="0"/>
          </a:p>
        </p:txBody>
      </p:sp>
      <p:pic>
        <p:nvPicPr>
          <p:cNvPr id="2" name="Picture 9"/>
          <p:cNvPicPr>
            <a:picLocks noChangeAspect="1"/>
          </p:cNvPicPr>
          <p:nvPr/>
        </p:nvPicPr>
        <p:blipFill>
          <a:blip r:embed="rId2" cstate="print"/>
          <a:srcRect l="13306" t="11385" b="12180"/>
          <a:stretch>
            <a:fillRect/>
          </a:stretch>
        </p:blipFill>
        <p:spPr bwMode="auto">
          <a:xfrm>
            <a:off x="3000375" y="1143000"/>
            <a:ext cx="24257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9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0375" y="2214563"/>
            <a:ext cx="3246438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150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000125"/>
            <a:ext cx="24860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5572125" y="1044575"/>
            <a:ext cx="3643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1200" dirty="0"/>
              <a:t>អន្តរាគមន៍ទៅលើផ្ទះមួយដែលមានម្ចាស់ច្រើន</a:t>
            </a:r>
            <a:endParaRPr lang="en-US" sz="1200" dirty="0"/>
          </a:p>
          <a:p>
            <a:r>
              <a:rPr lang="km-KH" sz="1200" dirty="0"/>
              <a:t>កាលបរិច្ឆេទនៃសំណង់៖ ឆ្នាំ ១៩១៨</a:t>
            </a:r>
            <a:endParaRPr lang="en-US" sz="1200" dirty="0"/>
          </a:p>
          <a:p>
            <a:r>
              <a:rPr lang="km-KH" sz="1200" dirty="0"/>
              <a:t>ប្រភេទស្ថាបត្យកម្ម៖ អគារដែលមានផ្ទះនៅជាប់ៗគ្នា</a:t>
            </a:r>
            <a:endParaRPr lang="en-US" sz="1200" dirty="0"/>
          </a:p>
        </p:txBody>
      </p:sp>
      <p:pic>
        <p:nvPicPr>
          <p:cNvPr id="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133725"/>
            <a:ext cx="25003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153" name="Picture 9" descr="DSC_10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63" y="5040313"/>
            <a:ext cx="2417762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154" name="Picture 13" descr="DSC_00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5032375"/>
            <a:ext cx="25146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m-KH" sz="2000" dirty="0"/>
              <a:t>បេសសកម្មបេតិកភណ្ឌ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3000375" y="1143000"/>
            <a:ext cx="2428875" cy="3500438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grpSp>
        <p:nvGrpSpPr>
          <p:cNvPr id="8195" name="Group 11"/>
          <p:cNvGrpSpPr>
            <a:grpSpLocks/>
          </p:cNvGrpSpPr>
          <p:nvPr/>
        </p:nvGrpSpPr>
        <p:grpSpPr bwMode="auto">
          <a:xfrm>
            <a:off x="357188" y="1071563"/>
            <a:ext cx="8128000" cy="5429250"/>
            <a:chOff x="225" y="678"/>
            <a:chExt cx="5120" cy="3420"/>
          </a:xfrm>
        </p:grpSpPr>
        <p:pic>
          <p:nvPicPr>
            <p:cNvPr id="7174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47" y="896"/>
              <a:ext cx="1657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7175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00" y="2658"/>
              <a:ext cx="1657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7176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73" y="2642"/>
              <a:ext cx="1655" cy="1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7177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90" y="903"/>
              <a:ext cx="1655" cy="1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8209" name="Picture 10" descr="projet_Page_06"/>
            <p:cNvPicPr>
              <a:picLocks noChangeAspect="1" noChangeArrowheads="1"/>
            </p:cNvPicPr>
            <p:nvPr/>
          </p:nvPicPr>
          <p:blipFill>
            <a:blip r:embed="rId6"/>
            <a:srcRect l="3113" t="4407" r="13637"/>
            <a:stretch>
              <a:fillRect/>
            </a:stretch>
          </p:blipFill>
          <p:spPr bwMode="auto">
            <a:xfrm>
              <a:off x="270" y="1938"/>
              <a:ext cx="1203" cy="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0" name="Picture 11" descr="projet_Page_0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5" y="678"/>
              <a:ext cx="1248" cy="1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13" descr="projet_Page_06"/>
            <p:cNvPicPr>
              <a:picLocks noChangeAspect="1" noChangeArrowheads="1"/>
            </p:cNvPicPr>
            <p:nvPr/>
          </p:nvPicPr>
          <p:blipFill>
            <a:blip r:embed="rId6"/>
            <a:srcRect l="2905" t="3036" r="13637"/>
            <a:stretch>
              <a:fillRect/>
            </a:stretch>
          </p:blipFill>
          <p:spPr bwMode="auto">
            <a:xfrm>
              <a:off x="315" y="3108"/>
              <a:ext cx="1206" cy="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ស្លាយលេខ ៦៖ អន្តរាគមន៍ដោយផ្ទាល់៖ មជ្ឈមណ្ឌលសោតទស្សបុប្ផាណា ការជួសជុល​ និងការរៀបចំឡើងវិញ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8625" y="2643188"/>
            <a:ext cx="1928813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1000" dirty="0"/>
              <a:t>ប្លង់នៅជាន់ក្រោម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428625" y="4468813"/>
            <a:ext cx="1928813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1000" dirty="0"/>
              <a:t>ប្លង់នៅជាន់ទី១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357938"/>
            <a:ext cx="2357438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km-KH" sz="1000" dirty="0"/>
              <a:t>ប្លង់នៅជាន់ទី២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3286125" y="3397250"/>
            <a:ext cx="2357438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km-KH" sz="1000" dirty="0"/>
              <a:t>អគារមើលពីខាងមុខមុននឹងជួសជុល</a:t>
            </a:r>
            <a:endParaRPr lang="en-US" sz="1000" i="1" dirty="0">
              <a:latin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5063" y="3397250"/>
            <a:ext cx="2357437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1000" dirty="0"/>
              <a:t>អគារមើលពីខាងមុខក្រោយការជួសជុល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3214688" y="6183313"/>
            <a:ext cx="2357437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sz="1000" dirty="0"/>
              <a:t>សាលខាងក្នុងនឹងជណ្តើរមុនការជួសជុល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6215063" y="6183313"/>
            <a:ext cx="2357437" cy="24606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fr-FR" sz="1000" i="1" dirty="0">
                <a:latin typeface="Calibri" charset="0"/>
              </a:rPr>
              <a:t>Hall et Escalier après restauration</a:t>
            </a:r>
            <a:endParaRPr lang="en-US" sz="1000" i="1" dirty="0">
              <a:latin typeface="Calibri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m-KH" sz="2000" dirty="0"/>
              <a:t>បេសសកម្មបេតិកភណ្ឌ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pic>
        <p:nvPicPr>
          <p:cNvPr id="8195" name="Picture 3" descr="D:\MISSION DU PATRIMOINE\PHASE V_Rapport 1&amp;2\Rapport Phase V\MARCHE_état actuel.jpg"/>
          <p:cNvPicPr>
            <a:picLocks noChangeAspect="1" noChangeArrowheads="1"/>
          </p:cNvPicPr>
          <p:nvPr/>
        </p:nvPicPr>
        <p:blipFill>
          <a:blip r:embed="rId2" cstate="print"/>
          <a:srcRect l="2022" t="2702" r="2950" b="5405"/>
          <a:stretch>
            <a:fillRect/>
          </a:stretch>
        </p:blipFill>
        <p:spPr bwMode="auto">
          <a:xfrm>
            <a:off x="285696" y="3559700"/>
            <a:ext cx="3786238" cy="273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220" name="TextBox 9"/>
          <p:cNvSpPr txBox="1">
            <a:spLocks noChangeArrowheads="1"/>
          </p:cNvSpPr>
          <p:nvPr/>
        </p:nvSpPr>
        <p:spPr bwMode="auto">
          <a:xfrm>
            <a:off x="357188" y="2786063"/>
            <a:ext cx="2928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ពីការសិក្សានៅសង្កាត់ផ្សារចាស់... </a:t>
            </a:r>
            <a:endParaRPr lang="en-US" dirty="0"/>
          </a:p>
        </p:txBody>
      </p:sp>
      <p:sp>
        <p:nvSpPr>
          <p:cNvPr id="9221" name="TextBox 10"/>
          <p:cNvSpPr txBox="1">
            <a:spLocks noChangeArrowheads="1"/>
          </p:cNvSpPr>
          <p:nvPr/>
        </p:nvSpPr>
        <p:spPr bwMode="auto">
          <a:xfrm>
            <a:off x="5857875" y="2786063"/>
            <a:ext cx="2928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km-KH" dirty="0"/>
              <a:t>...ទៅការបង្កើតប្លង់អភិរក្ស</a:t>
            </a:r>
            <a:endParaRPr lang="en-US" sz="1200" b="1" i="1" dirty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8200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m-KH" dirty="0"/>
              <a:t>គម្រោងផ្សារចាស់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4857750" y="6500813"/>
            <a:ext cx="4000500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4" name="Group 20"/>
          <p:cNvGrpSpPr>
            <a:grpSpLocks/>
          </p:cNvGrpSpPr>
          <p:nvPr/>
        </p:nvGrpSpPr>
        <p:grpSpPr bwMode="auto">
          <a:xfrm>
            <a:off x="4852988" y="3284538"/>
            <a:ext cx="4148137" cy="3216275"/>
            <a:chOff x="4785520" y="3571876"/>
            <a:chExt cx="3872714" cy="3001190"/>
          </a:xfrm>
        </p:grpSpPr>
        <p:pic>
          <p:nvPicPr>
            <p:cNvPr id="9227" name="Picture 5" descr="Plan de sauvegarde ensemble1"/>
            <p:cNvPicPr>
              <a:picLocks noChangeAspect="1" noChangeArrowheads="1"/>
            </p:cNvPicPr>
            <p:nvPr/>
          </p:nvPicPr>
          <p:blipFill>
            <a:blip r:embed="rId3"/>
            <a:srcRect l="10542" t="3700" r="6133" b="13034"/>
            <a:stretch>
              <a:fillRect/>
            </a:stretch>
          </p:blipFill>
          <p:spPr bwMode="auto">
            <a:xfrm>
              <a:off x="4786314" y="3571876"/>
              <a:ext cx="3871920" cy="3000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Connector 21"/>
            <p:cNvCxnSpPr/>
            <p:nvPr/>
          </p:nvCxnSpPr>
          <p:spPr>
            <a:xfrm rot="5400000">
              <a:off x="3285666" y="5071730"/>
              <a:ext cx="3001190" cy="148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87002" y="3571876"/>
              <a:ext cx="1284977" cy="14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25" name="TextBox 14"/>
          <p:cNvSpPr txBox="1">
            <a:spLocks noChangeArrowheads="1"/>
          </p:cNvSpPr>
          <p:nvPr/>
        </p:nvSpPr>
        <p:spPr bwMode="auto">
          <a:xfrm>
            <a:off x="0" y="428625"/>
            <a:ext cx="500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km-KH" dirty="0"/>
              <a:t>តួនាទីរបស់បេសសកម្មបេតិកភណ្ឌ</a:t>
            </a:r>
            <a:endParaRPr lang="en-US" dirty="0"/>
          </a:p>
        </p:txBody>
      </p:sp>
      <p:sp>
        <p:nvSpPr>
          <p:cNvPr id="9226" name="TextBox 6"/>
          <p:cNvSpPr txBox="1">
            <a:spLocks noChangeArrowheads="1"/>
          </p:cNvSpPr>
          <p:nvPr/>
        </p:nvSpPr>
        <p:spPr bwMode="auto">
          <a:xfrm>
            <a:off x="263525" y="920750"/>
            <a:ext cx="85010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ការធ្វើប្លង់អភិរក្ស និងលើកតម្លៃ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ការបណ្តុះបណ្តាលក្រុមសិក្ខាកាមលេពីនាយកដ្ឋានអភិរក្សបេតិកភណ្ឌក្រុងរបស់អាជ្ញាធរជាតិអប្សរា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km-KH" dirty="0"/>
              <a:t>រយៈពេលគម្រោង៖ ១ឆ្នាំ ពន្យារពេល ៣ខែ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2500313" y="0"/>
            <a:ext cx="6551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km-KH" dirty="0"/>
              <a:t>លទ្ធផលនៃការសិក្សា</a:t>
            </a:r>
            <a:endParaRPr lang="en-US" dirty="0"/>
          </a:p>
        </p:txBody>
      </p:sp>
      <p:sp>
        <p:nvSpPr>
          <p:cNvPr id="10243" name="TextBox 15"/>
          <p:cNvSpPr txBox="1">
            <a:spLocks noChangeArrowheads="1"/>
          </p:cNvSpPr>
          <p:nvPr/>
        </p:nvSpPr>
        <p:spPr bwMode="auto">
          <a:xfrm>
            <a:off x="0" y="17018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km-KH" dirty="0"/>
              <a:t>ចំណេះដឹង</a:t>
            </a:r>
            <a:endParaRPr lang="en-US" dirty="0"/>
          </a:p>
        </p:txBody>
      </p:sp>
      <p:sp>
        <p:nvSpPr>
          <p:cNvPr id="10244" name="TextBox 9"/>
          <p:cNvSpPr txBox="1">
            <a:spLocks noChangeArrowheads="1"/>
          </p:cNvSpPr>
          <p:nvPr/>
        </p:nvSpPr>
        <p:spPr bwMode="auto">
          <a:xfrm>
            <a:off x="0" y="2130425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dirty="0"/>
              <a:t>បង្ហាញឲ្យឃើញច្បាស់អំពីឋានៈលេខាប្រវត្តិសាស្ត្រនៃសង្កាត់</a:t>
            </a:r>
            <a:endParaRPr lang="en-US" dirty="0">
              <a:latin typeface="Arial Narrow" charset="0"/>
              <a:ea typeface="Arial" charset="0"/>
              <a:cs typeface="Arial" charset="0"/>
            </a:endParaRPr>
          </a:p>
        </p:txBody>
      </p:sp>
      <p:sp>
        <p:nvSpPr>
          <p:cNvPr id="10245" name="TextBox 11"/>
          <p:cNvSpPr txBox="1">
            <a:spLocks noChangeArrowheads="1"/>
          </p:cNvSpPr>
          <p:nvPr/>
        </p:nvSpPr>
        <p:spPr bwMode="auto">
          <a:xfrm>
            <a:off x="0" y="305911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km-KH" dirty="0"/>
              <a:t>ប្លង់អភិរក្ស និងលើកតម្លៃ</a:t>
            </a:r>
            <a:endParaRPr lang="en-US" sz="2000" b="1" dirty="0">
              <a:latin typeface="Arial " charset="0"/>
              <a:ea typeface="Arial" charset="0"/>
              <a:cs typeface="Arial" charset="0"/>
            </a:endParaRPr>
          </a:p>
        </p:txBody>
      </p:sp>
      <p:sp>
        <p:nvSpPr>
          <p:cNvPr id="10246" name="TextBox 12"/>
          <p:cNvSpPr txBox="1">
            <a:spLocks noChangeArrowheads="1"/>
          </p:cNvSpPr>
          <p:nvPr/>
        </p:nvSpPr>
        <p:spPr bwMode="auto">
          <a:xfrm>
            <a:off x="0" y="34877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km-KH" dirty="0"/>
              <a:t>ឧបករណ៍គ្រប់គ្រប់សម្រាប់ជាការប្រើប្រាស់របស់អ្នកធ្វើសេចក្តីសម្រេចសាធារណៈ</a:t>
            </a:r>
            <a:endParaRPr lang="en-US" dirty="0"/>
          </a:p>
        </p:txBody>
      </p:sp>
      <p:sp>
        <p:nvSpPr>
          <p:cNvPr id="10247" name="TextBox 13"/>
          <p:cNvSpPr txBox="1">
            <a:spLocks noChangeArrowheads="1"/>
          </p:cNvSpPr>
          <p:nvPr/>
        </p:nvSpPr>
        <p:spPr bwMode="auto">
          <a:xfrm>
            <a:off x="0" y="4487863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km-KH" dirty="0"/>
              <a:t>ផែនការបណ្តុះបណ្តាល</a:t>
            </a:r>
            <a:endParaRPr lang="en-US" dirty="0"/>
          </a:p>
        </p:txBody>
      </p:sp>
      <p:sp>
        <p:nvSpPr>
          <p:cNvPr id="10248" name="TextBox 16"/>
          <p:cNvSpPr txBox="1">
            <a:spLocks noChangeArrowheads="1"/>
          </p:cNvSpPr>
          <p:nvPr/>
        </p:nvSpPr>
        <p:spPr bwMode="auto">
          <a:xfrm>
            <a:off x="0" y="49164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km-KH" dirty="0"/>
              <a:t>កម្មវិធីផ្ទេរសមត្ថភាពពីខ្មែរទៅខ្មែរដូចគ្នា</a:t>
            </a:r>
            <a:endParaRPr lang="en-US" dirty="0"/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0" y="620713"/>
            <a:ext cx="9144000" cy="1587"/>
          </a:xfrm>
          <a:prstGeom prst="line">
            <a:avLst/>
          </a:prstGeom>
          <a:noFill/>
          <a:ln w="368300">
            <a:solidFill>
              <a:srgbClr val="7F7F7F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428625"/>
            <a:ext cx="8262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km-KH" dirty="0"/>
              <a:t>ចំណេះដឹង៖ ប្លង់ទស្សនាទាននៃគម្រោងក្រុងមួយ ជាប្រភេទផ្ទះជាប់ៗគ្នា</a:t>
            </a:r>
            <a:endParaRPr lang="fr-FR" dirty="0">
              <a:solidFill>
                <a:schemeClr val="bg1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1268" name="Picture 2" descr="D:\MISSION DU PATRIMOINE\PHASE V_Rapport 1&amp;2\Rapport Phase V\Plan 1944_Projet S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50913"/>
            <a:ext cx="86439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14"/>
          <p:cNvSpPr>
            <a:spLocks noChangeArrowheads="1"/>
          </p:cNvSpPr>
          <p:nvPr/>
        </p:nvSpPr>
        <p:spPr bwMode="auto">
          <a:xfrm>
            <a:off x="671513" y="1073150"/>
            <a:ext cx="2357437" cy="2500313"/>
          </a:xfrm>
          <a:prstGeom prst="rect">
            <a:avLst/>
          </a:prstGeom>
          <a:noFill/>
          <a:ln w="38100">
            <a:solidFill>
              <a:srgbClr val="BD6035"/>
            </a:solidFill>
            <a:miter lim="800000"/>
            <a:headEnd/>
            <a:tailEnd/>
          </a:ln>
          <a:effectLst>
            <a:outerShdw blurRad="63500" dist="12700" dir="1320148" algn="tl" rotWithShape="0">
              <a:srgbClr val="000000">
                <a:alpha val="39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8750" y="3687763"/>
            <a:ext cx="5143500" cy="26161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1" hangingPunct="1"/>
            <a:r>
              <a:rPr lang="km-KH" sz="1100" dirty="0"/>
              <a:t>ប្លង់សិក្សាគម្រោងសម្រាប់សង្កាត់អាណានិគមនៅក្រុងសៀមរាប ឆ្នាំ ១៩២០ </a:t>
            </a:r>
            <a:endParaRPr lang="en-US" sz="1100" i="1" dirty="0">
              <a:latin typeface="Calibri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676400" y="0"/>
            <a:ext cx="7432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m-KH" dirty="0"/>
              <a:t>ការរៀបចំប្រមូលឯកសារ</a:t>
            </a:r>
            <a:endParaRPr lang="en-US" dirty="0"/>
          </a:p>
        </p:txBody>
      </p:sp>
      <p:pic>
        <p:nvPicPr>
          <p:cNvPr id="11272" name="Picture 23" descr="Compartiment 1930s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113" y="3941763"/>
            <a:ext cx="3116262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3" name="Picture 24" descr="DAFANCAOM01_30FI126N041_P_Au marché de Siem Réap (marchands de poissons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2563" y="4002088"/>
            <a:ext cx="3025775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74" name="Text Box 75"/>
          <p:cNvSpPr txBox="1">
            <a:spLocks noChangeArrowheads="1"/>
          </p:cNvSpPr>
          <p:nvPr/>
        </p:nvSpPr>
        <p:spPr bwMode="auto">
          <a:xfrm>
            <a:off x="4972050" y="6467475"/>
            <a:ext cx="3200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" tIns="18288" rIns="0" bIns="0">
            <a:prstTxWarp prst="textNoShape">
              <a:avLst/>
            </a:prstTxWarp>
          </a:bodyPr>
          <a:lstStyle/>
          <a:p>
            <a:r>
              <a:rPr lang="km-KH" sz="1100" dirty="0"/>
              <a:t>ផ្សារ ក្នុងអំឡុងឆ្នាំ ១៩៣៥ (ផ្សារចាស់)</a:t>
            </a:r>
            <a:endParaRPr lang="en-US" sz="1100" dirty="0"/>
          </a:p>
        </p:txBody>
      </p:sp>
      <p:sp>
        <p:nvSpPr>
          <p:cNvPr id="11275" name="Text Box 76"/>
          <p:cNvSpPr txBox="1">
            <a:spLocks noChangeArrowheads="1"/>
          </p:cNvSpPr>
          <p:nvPr/>
        </p:nvSpPr>
        <p:spPr bwMode="auto">
          <a:xfrm>
            <a:off x="1187450" y="6616700"/>
            <a:ext cx="367823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" tIns="18288" rIns="0" bIns="0">
            <a:prstTxWarp prst="textNoShape">
              <a:avLst/>
            </a:prstTxWarp>
          </a:bodyPr>
          <a:lstStyle/>
          <a:p>
            <a:pPr eaLnBrk="1" hangingPunct="1"/>
            <a:r>
              <a:rPr lang="km-KH" sz="1100" dirty="0"/>
              <a:t>ផ្សារ (អ្នកលក់ត្រី) រូបថតក្នុងអំឡុងឆ្នាំ ១៩៣៥</a:t>
            </a:r>
            <a:endParaRPr lang="fr-FR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2406</TotalTime>
  <Words>1294</Words>
  <Application>Microsoft Office PowerPoint</Application>
  <PresentationFormat>On-screen Show (4:3)</PresentationFormat>
  <Paragraphs>151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ＭＳ Ｐゴシック</vt:lpstr>
      <vt:lpstr>Arial</vt:lpstr>
      <vt:lpstr>Arial </vt:lpstr>
      <vt:lpstr>Arial Narrow</vt:lpstr>
      <vt:lpstr>Calibri</vt:lpstr>
      <vt:lpstr>ISOCTEUR</vt:lpstr>
      <vt:lpstr>Perpetua Titling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សូមអរគុណ!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CIC</dc:title>
  <dc:creator>Worldwide</dc:creator>
  <cp:lastModifiedBy>LIM Bun Hok</cp:lastModifiedBy>
  <cp:revision>214</cp:revision>
  <dcterms:created xsi:type="dcterms:W3CDTF">2017-11-14T15:32:06Z</dcterms:created>
  <dcterms:modified xsi:type="dcterms:W3CDTF">2018-03-02T08:16:01Z</dcterms:modified>
</cp:coreProperties>
</file>