
<file path=[Content_Types].xml><?xml version="1.0" encoding="utf-8"?>
<Types xmlns="http://schemas.openxmlformats.org/package/2006/content-types">
  <Override PartName="/ppt/diagrams/drawing1.xml" ContentType="application/vnd.ms-office.drawingml.diagramDrawing+xml"/>
  <Default Extension="rels" ContentType="application/vnd.openxmlformats-package.relationships+xml"/>
  <Override PartName="/ppt/slides/slide14.xml" ContentType="application/vnd.openxmlformats-officedocument.presentationml.slide+xml"/>
  <Override PartName="/ppt/slides/slide62.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diagrams/colors1.xml" ContentType="application/vnd.openxmlformats-officedocument.drawingml.diagramColors+xml"/>
  <Override PartName="/ppt/notesSlides/notesSlide1.xml" ContentType="application/vnd.openxmlformats-officedocument.presentationml.notesSlide+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diagrams/layout1.xml" ContentType="application/vnd.openxmlformats-officedocument.drawingml.diagramLayout+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61.xml" ContentType="application/vnd.openxmlformats-officedocument.presentationml.slide+xml"/>
  <Override PartName="/ppt/slides/slide44.xml" ContentType="application/vnd.openxmlformats-officedocument.presentationml.slide+xml"/>
  <Override PartName="/ppt/slides/slide27.xml" ContentType="application/vnd.openxmlformats-officedocument.presentationml.slide+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58.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diagrams/data1.xml" ContentType="application/vnd.openxmlformats-officedocument.drawingml.diagramData+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diagrams/quickStyle1.xml" ContentType="application/vnd.openxmlformats-officedocument.drawingml.diagramStyle+xml"/>
  <Override PartName="/ppt/notesSlides/notesSlide4.xml" ContentType="application/vnd.openxmlformats-officedocument.presentationml.notesSlide+xml"/>
  <Override PartName="/ppt/slides/slide41.xml" ContentType="application/vnd.openxmlformats-officedocument.presentationml.slide+xml"/>
  <Override PartName="/ppt/slides/slide57.xml" ContentType="application/vnd.openxmlformats-officedocument.presentationml.slide+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s/slide56.xml" ContentType="application/vnd.openxmlformats-officedocument.presentationml.slid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64"/>
  </p:notesMasterIdLst>
  <p:sldIdLst>
    <p:sldId id="257" r:id="rId2"/>
    <p:sldId id="353" r:id="rId3"/>
    <p:sldId id="323" r:id="rId4"/>
    <p:sldId id="324" r:id="rId5"/>
    <p:sldId id="325" r:id="rId6"/>
    <p:sldId id="326" r:id="rId7"/>
    <p:sldId id="327" r:id="rId8"/>
    <p:sldId id="328" r:id="rId9"/>
    <p:sldId id="329" r:id="rId10"/>
    <p:sldId id="330" r:id="rId11"/>
    <p:sldId id="331" r:id="rId12"/>
    <p:sldId id="332" r:id="rId13"/>
    <p:sldId id="333" r:id="rId14"/>
    <p:sldId id="291" r:id="rId15"/>
    <p:sldId id="311" r:id="rId16"/>
    <p:sldId id="301" r:id="rId17"/>
    <p:sldId id="354" r:id="rId18"/>
    <p:sldId id="355" r:id="rId19"/>
    <p:sldId id="356" r:id="rId20"/>
    <p:sldId id="357" r:id="rId21"/>
    <p:sldId id="260" r:id="rId22"/>
    <p:sldId id="350" r:id="rId23"/>
    <p:sldId id="261" r:id="rId24"/>
    <p:sldId id="292" r:id="rId25"/>
    <p:sldId id="358" r:id="rId26"/>
    <p:sldId id="264" r:id="rId27"/>
    <p:sldId id="265" r:id="rId28"/>
    <p:sldId id="293" r:id="rId29"/>
    <p:sldId id="294" r:id="rId30"/>
    <p:sldId id="266" r:id="rId31"/>
    <p:sldId id="267" r:id="rId32"/>
    <p:sldId id="268" r:id="rId33"/>
    <p:sldId id="295" r:id="rId34"/>
    <p:sldId id="269" r:id="rId35"/>
    <p:sldId id="296" r:id="rId36"/>
    <p:sldId id="305" r:id="rId37"/>
    <p:sldId id="306" r:id="rId38"/>
    <p:sldId id="297" r:id="rId39"/>
    <p:sldId id="272" r:id="rId40"/>
    <p:sldId id="273" r:id="rId41"/>
    <p:sldId id="274" r:id="rId42"/>
    <p:sldId id="275" r:id="rId43"/>
    <p:sldId id="361" r:id="rId44"/>
    <p:sldId id="277" r:id="rId45"/>
    <p:sldId id="359" r:id="rId46"/>
    <p:sldId id="349" r:id="rId47"/>
    <p:sldId id="278" r:id="rId48"/>
    <p:sldId id="279" r:id="rId49"/>
    <p:sldId id="352" r:id="rId50"/>
    <p:sldId id="280" r:id="rId51"/>
    <p:sldId id="298" r:id="rId52"/>
    <p:sldId id="282" r:id="rId53"/>
    <p:sldId id="317" r:id="rId54"/>
    <p:sldId id="318" r:id="rId55"/>
    <p:sldId id="339" r:id="rId56"/>
    <p:sldId id="313" r:id="rId57"/>
    <p:sldId id="334" r:id="rId58"/>
    <p:sldId id="319" r:id="rId59"/>
    <p:sldId id="285" r:id="rId60"/>
    <p:sldId id="340" r:id="rId61"/>
    <p:sldId id="360" r:id="rId62"/>
    <p:sldId id="288"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990000"/>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3250" autoAdjust="0"/>
  </p:normalViewPr>
  <p:slideViewPr>
    <p:cSldViewPr snapToGrid="0" snapToObjects="1">
      <p:cViewPr>
        <p:scale>
          <a:sx n="64" d="100"/>
          <a:sy n="64" d="100"/>
        </p:scale>
        <p:origin x="-1520" y="-61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A69589-DEC8-7A4D-966D-743DBC80C966}"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46FDECBF-2C2B-FF47-96C1-649093B386A5}" type="asst">
      <dgm:prSet phldrT="[Text]" custT="1"/>
      <dgm:spPr/>
      <dgm:t>
        <a:bodyPr/>
        <a:lstStyle/>
        <a:p>
          <a:r>
            <a:rPr lang="en-US" sz="3000" dirty="0" smtClean="0"/>
            <a:t>ADJOINT</a:t>
          </a:r>
          <a:endParaRPr lang="en-US" sz="3000" dirty="0"/>
        </a:p>
      </dgm:t>
    </dgm:pt>
    <dgm:pt modelId="{EDD2AEC2-DD88-CB4C-8582-4A9B1219D232}" type="parTrans" cxnId="{850BE710-1860-E145-8290-EAC997B0DB0C}">
      <dgm:prSet/>
      <dgm:spPr/>
      <dgm:t>
        <a:bodyPr/>
        <a:lstStyle/>
        <a:p>
          <a:endParaRPr lang="en-US"/>
        </a:p>
      </dgm:t>
    </dgm:pt>
    <dgm:pt modelId="{825E75AB-6F0F-CF46-BEAB-E0B6AAC2DB09}" type="sibTrans" cxnId="{850BE710-1860-E145-8290-EAC997B0DB0C}">
      <dgm:prSet/>
      <dgm:spPr/>
      <dgm:t>
        <a:bodyPr/>
        <a:lstStyle/>
        <a:p>
          <a:endParaRPr lang="en-US"/>
        </a:p>
      </dgm:t>
    </dgm:pt>
    <dgm:pt modelId="{05BB840E-EC00-F744-9F49-5F3AAE664D6E}">
      <dgm:prSet phldrT="[Text]" custT="1"/>
      <dgm:spPr/>
      <dgm:t>
        <a:bodyPr/>
        <a:lstStyle/>
        <a:p>
          <a:r>
            <a:rPr lang="en-US" sz="1500" dirty="0" err="1" smtClean="0"/>
            <a:t>Membre</a:t>
          </a:r>
          <a:endParaRPr lang="en-US" sz="1500" dirty="0"/>
        </a:p>
      </dgm:t>
    </dgm:pt>
    <dgm:pt modelId="{A4EB79D6-3D09-534F-9BB8-61BC26DF7204}" type="parTrans" cxnId="{56A78D28-780D-414E-85F7-1F3B7AF8D56F}">
      <dgm:prSet/>
      <dgm:spPr/>
      <dgm:t>
        <a:bodyPr/>
        <a:lstStyle/>
        <a:p>
          <a:endParaRPr lang="en-US"/>
        </a:p>
      </dgm:t>
    </dgm:pt>
    <dgm:pt modelId="{24383172-1DC9-434E-8CA7-B208B94E61E5}" type="sibTrans" cxnId="{56A78D28-780D-414E-85F7-1F3B7AF8D56F}">
      <dgm:prSet/>
      <dgm:spPr/>
      <dgm:t>
        <a:bodyPr/>
        <a:lstStyle/>
        <a:p>
          <a:endParaRPr lang="en-US"/>
        </a:p>
      </dgm:t>
    </dgm:pt>
    <dgm:pt modelId="{572EC8F7-E8DD-3244-9FD0-41412C2CC987}">
      <dgm:prSet phldrT="[Text]" custT="1"/>
      <dgm:spPr/>
      <dgm:t>
        <a:bodyPr/>
        <a:lstStyle/>
        <a:p>
          <a:r>
            <a:rPr lang="en-US" sz="1500" dirty="0" err="1" smtClean="0"/>
            <a:t>Membre</a:t>
          </a:r>
          <a:endParaRPr lang="en-US" sz="1500" dirty="0"/>
        </a:p>
      </dgm:t>
    </dgm:pt>
    <dgm:pt modelId="{FF945030-10FA-5A49-B848-83FB55AB0874}" type="parTrans" cxnId="{547DAE2A-AD2D-9E4D-B52E-132FF4D1BE04}">
      <dgm:prSet/>
      <dgm:spPr/>
      <dgm:t>
        <a:bodyPr/>
        <a:lstStyle/>
        <a:p>
          <a:endParaRPr lang="en-US"/>
        </a:p>
      </dgm:t>
    </dgm:pt>
    <dgm:pt modelId="{169F56B0-6538-DA40-894F-3B4F2674951B}" type="sibTrans" cxnId="{547DAE2A-AD2D-9E4D-B52E-132FF4D1BE04}">
      <dgm:prSet/>
      <dgm:spPr/>
      <dgm:t>
        <a:bodyPr/>
        <a:lstStyle/>
        <a:p>
          <a:endParaRPr lang="en-US"/>
        </a:p>
      </dgm:t>
    </dgm:pt>
    <dgm:pt modelId="{7E866831-B224-1E45-8808-412FE4DDCBB6}">
      <dgm:prSet phldrT="[Text]" custT="1"/>
      <dgm:spPr/>
      <dgm:t>
        <a:bodyPr/>
        <a:lstStyle/>
        <a:p>
          <a:r>
            <a:rPr lang="en-US" sz="3500" dirty="0" smtClean="0"/>
            <a:t>CHEF</a:t>
          </a:r>
          <a:endParaRPr lang="en-US" sz="3500" dirty="0"/>
        </a:p>
      </dgm:t>
    </dgm:pt>
    <dgm:pt modelId="{239FF89E-2E02-C542-8E3F-8F95BB68F020}" type="parTrans" cxnId="{3BB83458-C085-CA42-A72D-051511F88228}">
      <dgm:prSet/>
      <dgm:spPr/>
      <dgm:t>
        <a:bodyPr/>
        <a:lstStyle/>
        <a:p>
          <a:endParaRPr lang="en-US"/>
        </a:p>
      </dgm:t>
    </dgm:pt>
    <dgm:pt modelId="{1FD7EEA4-F89A-0A4A-B9E3-371558832556}" type="sibTrans" cxnId="{3BB83458-C085-CA42-A72D-051511F88228}">
      <dgm:prSet/>
      <dgm:spPr/>
      <dgm:t>
        <a:bodyPr/>
        <a:lstStyle/>
        <a:p>
          <a:endParaRPr lang="en-US"/>
        </a:p>
      </dgm:t>
    </dgm:pt>
    <dgm:pt modelId="{1B8A74AA-0B33-2445-9442-728CF2FA8DFD}">
      <dgm:prSet phldrT="[Text]" custT="1"/>
      <dgm:spPr/>
      <dgm:t>
        <a:bodyPr/>
        <a:lstStyle/>
        <a:p>
          <a:r>
            <a:rPr lang="en-US" sz="1500" dirty="0" err="1" smtClean="0"/>
            <a:t>Membre</a:t>
          </a:r>
          <a:endParaRPr lang="en-US" sz="1500" dirty="0"/>
        </a:p>
      </dgm:t>
    </dgm:pt>
    <dgm:pt modelId="{392C89AB-5B6F-5C4B-96D9-96C1810F3990}" type="sibTrans" cxnId="{2FC9142B-BCBD-5D40-A4B3-5F8A9064A38E}">
      <dgm:prSet/>
      <dgm:spPr/>
      <dgm:t>
        <a:bodyPr/>
        <a:lstStyle/>
        <a:p>
          <a:endParaRPr lang="en-US"/>
        </a:p>
      </dgm:t>
    </dgm:pt>
    <dgm:pt modelId="{D0CBDF26-42BC-564A-B0A6-4139A75E73A9}" type="parTrans" cxnId="{2FC9142B-BCBD-5D40-A4B3-5F8A9064A38E}">
      <dgm:prSet/>
      <dgm:spPr/>
      <dgm:t>
        <a:bodyPr/>
        <a:lstStyle/>
        <a:p>
          <a:endParaRPr lang="en-US"/>
        </a:p>
      </dgm:t>
    </dgm:pt>
    <dgm:pt modelId="{07EBF1A3-D15D-CE46-8E3D-4A8D6DE59C7A}">
      <dgm:prSet phldrT="[Text]" custT="1"/>
      <dgm:spPr/>
      <dgm:t>
        <a:bodyPr/>
        <a:lstStyle/>
        <a:p>
          <a:r>
            <a:rPr lang="en-US" sz="1500" dirty="0" err="1" smtClean="0"/>
            <a:t>Membre</a:t>
          </a:r>
          <a:endParaRPr lang="en-US" sz="1500" dirty="0"/>
        </a:p>
      </dgm:t>
    </dgm:pt>
    <dgm:pt modelId="{3CFC0161-7ABB-094C-80F3-F484B1BA069F}" type="parTrans" cxnId="{5490CDB4-CFD3-DB4B-995F-18BEB3899115}">
      <dgm:prSet/>
      <dgm:spPr/>
      <dgm:t>
        <a:bodyPr/>
        <a:lstStyle/>
        <a:p>
          <a:endParaRPr lang="en-US"/>
        </a:p>
      </dgm:t>
    </dgm:pt>
    <dgm:pt modelId="{B1650547-3330-8D4E-8B62-FEBB930EEC3D}" type="sibTrans" cxnId="{5490CDB4-CFD3-DB4B-995F-18BEB3899115}">
      <dgm:prSet/>
      <dgm:spPr/>
      <dgm:t>
        <a:bodyPr/>
        <a:lstStyle/>
        <a:p>
          <a:endParaRPr lang="en-US"/>
        </a:p>
      </dgm:t>
    </dgm:pt>
    <dgm:pt modelId="{1A03E81D-FE75-E649-BF74-5C761F83F254}">
      <dgm:prSet phldrT="[Text]" custT="1"/>
      <dgm:spPr/>
      <dgm:t>
        <a:bodyPr/>
        <a:lstStyle/>
        <a:p>
          <a:r>
            <a:rPr lang="en-US" sz="1500" dirty="0" err="1" smtClean="0"/>
            <a:t>Membre</a:t>
          </a:r>
          <a:endParaRPr lang="en-US" sz="1500" dirty="0"/>
        </a:p>
      </dgm:t>
    </dgm:pt>
    <dgm:pt modelId="{3BB8AEB8-CEAE-CA40-ACDB-43519E1C2399}" type="parTrans" cxnId="{A4AD2A04-0BAC-634B-9BED-13792ABAA875}">
      <dgm:prSet/>
      <dgm:spPr/>
      <dgm:t>
        <a:bodyPr/>
        <a:lstStyle/>
        <a:p>
          <a:endParaRPr lang="en-US"/>
        </a:p>
      </dgm:t>
    </dgm:pt>
    <dgm:pt modelId="{10D26875-3204-1B4B-83D7-A9CE069A923C}" type="sibTrans" cxnId="{A4AD2A04-0BAC-634B-9BED-13792ABAA875}">
      <dgm:prSet/>
      <dgm:spPr/>
      <dgm:t>
        <a:bodyPr/>
        <a:lstStyle/>
        <a:p>
          <a:endParaRPr lang="en-US"/>
        </a:p>
      </dgm:t>
    </dgm:pt>
    <dgm:pt modelId="{892D5D9F-768D-0147-92A7-547E41C4B488}">
      <dgm:prSet phldrT="[Text]" custT="1"/>
      <dgm:spPr/>
      <dgm:t>
        <a:bodyPr/>
        <a:lstStyle/>
        <a:p>
          <a:r>
            <a:rPr lang="en-US" sz="1500" dirty="0" err="1" smtClean="0"/>
            <a:t>Membre</a:t>
          </a:r>
          <a:endParaRPr lang="en-US" sz="1500" dirty="0"/>
        </a:p>
      </dgm:t>
    </dgm:pt>
    <dgm:pt modelId="{554506DA-9EBB-FD4D-B4EB-FFA18C40D284}" type="parTrans" cxnId="{D9F183CC-9E2B-EF49-AC21-539B1ADE5099}">
      <dgm:prSet/>
      <dgm:spPr/>
      <dgm:t>
        <a:bodyPr/>
        <a:lstStyle/>
        <a:p>
          <a:endParaRPr lang="en-US"/>
        </a:p>
      </dgm:t>
    </dgm:pt>
    <dgm:pt modelId="{E567A8C0-21BA-E74F-8F80-439F74CD510F}" type="sibTrans" cxnId="{D9F183CC-9E2B-EF49-AC21-539B1ADE5099}">
      <dgm:prSet/>
      <dgm:spPr/>
      <dgm:t>
        <a:bodyPr/>
        <a:lstStyle/>
        <a:p>
          <a:endParaRPr lang="en-US"/>
        </a:p>
      </dgm:t>
    </dgm:pt>
    <dgm:pt modelId="{B7B8B8ED-3E33-9E4E-BDC6-6D093317B405}">
      <dgm:prSet phldrT="[Text]" custT="1"/>
      <dgm:spPr/>
      <dgm:t>
        <a:bodyPr/>
        <a:lstStyle/>
        <a:p>
          <a:r>
            <a:rPr lang="en-US" sz="1500" dirty="0" err="1" smtClean="0"/>
            <a:t>Membre</a:t>
          </a:r>
          <a:endParaRPr lang="en-US" sz="1500" dirty="0"/>
        </a:p>
      </dgm:t>
    </dgm:pt>
    <dgm:pt modelId="{2E74011C-75F5-6E4F-8E82-40CBE2C10921}" type="parTrans" cxnId="{1DF5954D-DCB0-2E43-8633-E25DC37BB858}">
      <dgm:prSet/>
      <dgm:spPr/>
      <dgm:t>
        <a:bodyPr/>
        <a:lstStyle/>
        <a:p>
          <a:endParaRPr lang="en-US"/>
        </a:p>
      </dgm:t>
    </dgm:pt>
    <dgm:pt modelId="{D0D461FA-14E7-CF42-BAEF-6B40E64AE26D}" type="sibTrans" cxnId="{1DF5954D-DCB0-2E43-8633-E25DC37BB858}">
      <dgm:prSet/>
      <dgm:spPr/>
      <dgm:t>
        <a:bodyPr/>
        <a:lstStyle/>
        <a:p>
          <a:endParaRPr lang="en-US"/>
        </a:p>
      </dgm:t>
    </dgm:pt>
    <dgm:pt modelId="{EC4D348E-1F39-4246-BAC2-AB60C644A90E}">
      <dgm:prSet phldrT="[Text]" custT="1"/>
      <dgm:spPr/>
      <dgm:t>
        <a:bodyPr/>
        <a:lstStyle/>
        <a:p>
          <a:r>
            <a:rPr lang="en-US" sz="1500" dirty="0" err="1" smtClean="0"/>
            <a:t>Membre</a:t>
          </a:r>
          <a:endParaRPr lang="en-US" sz="1500" dirty="0"/>
        </a:p>
      </dgm:t>
    </dgm:pt>
    <dgm:pt modelId="{8BC0C8B6-2D32-4747-AAAB-74CFA1F489B6}" type="parTrans" cxnId="{F4B64E19-FC01-D94A-A9A7-3A97EC80BDB7}">
      <dgm:prSet/>
      <dgm:spPr/>
      <dgm:t>
        <a:bodyPr/>
        <a:lstStyle/>
        <a:p>
          <a:endParaRPr lang="en-US"/>
        </a:p>
      </dgm:t>
    </dgm:pt>
    <dgm:pt modelId="{B715C612-C4EC-154A-AB94-2E5809686408}" type="sibTrans" cxnId="{F4B64E19-FC01-D94A-A9A7-3A97EC80BDB7}">
      <dgm:prSet/>
      <dgm:spPr/>
      <dgm:t>
        <a:bodyPr/>
        <a:lstStyle/>
        <a:p>
          <a:endParaRPr lang="en-US"/>
        </a:p>
      </dgm:t>
    </dgm:pt>
    <dgm:pt modelId="{D8AB1A49-9D12-AE43-ADD1-62EADA90F4E7}" type="pres">
      <dgm:prSet presAssocID="{8FA69589-DEC8-7A4D-966D-743DBC80C966}" presName="hierChild1" presStyleCnt="0">
        <dgm:presLayoutVars>
          <dgm:orgChart val="1"/>
          <dgm:chPref val="1"/>
          <dgm:dir/>
          <dgm:animOne val="branch"/>
          <dgm:animLvl val="lvl"/>
          <dgm:resizeHandles/>
        </dgm:presLayoutVars>
      </dgm:prSet>
      <dgm:spPr/>
      <dgm:t>
        <a:bodyPr/>
        <a:lstStyle/>
        <a:p>
          <a:endParaRPr lang="en-US"/>
        </a:p>
      </dgm:t>
    </dgm:pt>
    <dgm:pt modelId="{3DBBE5A0-8BB9-B847-9CC5-7C43A1B54B54}" type="pres">
      <dgm:prSet presAssocID="{7E866831-B224-1E45-8808-412FE4DDCBB6}" presName="hierRoot1" presStyleCnt="0">
        <dgm:presLayoutVars>
          <dgm:hierBranch val="init"/>
        </dgm:presLayoutVars>
      </dgm:prSet>
      <dgm:spPr/>
    </dgm:pt>
    <dgm:pt modelId="{BE941123-448E-FA42-9EF1-5BDCAD6F9C8E}" type="pres">
      <dgm:prSet presAssocID="{7E866831-B224-1E45-8808-412FE4DDCBB6}" presName="rootComposite1" presStyleCnt="0"/>
      <dgm:spPr/>
    </dgm:pt>
    <dgm:pt modelId="{2814992D-B05C-CD43-AF45-61B729DA2916}" type="pres">
      <dgm:prSet presAssocID="{7E866831-B224-1E45-8808-412FE4DDCBB6}" presName="rootText1" presStyleLbl="node0" presStyleIdx="0" presStyleCnt="1" custScaleX="236474" custScaleY="217233" custLinFactY="-100000" custLinFactNeighborX="-9021" custLinFactNeighborY="-185099">
        <dgm:presLayoutVars>
          <dgm:chPref val="3"/>
        </dgm:presLayoutVars>
      </dgm:prSet>
      <dgm:spPr/>
      <dgm:t>
        <a:bodyPr/>
        <a:lstStyle/>
        <a:p>
          <a:endParaRPr lang="en-US"/>
        </a:p>
      </dgm:t>
    </dgm:pt>
    <dgm:pt modelId="{C3A87852-33D2-164A-909B-9C3F66980B50}" type="pres">
      <dgm:prSet presAssocID="{7E866831-B224-1E45-8808-412FE4DDCBB6}" presName="rootConnector1" presStyleLbl="node1" presStyleIdx="0" presStyleCnt="0"/>
      <dgm:spPr/>
      <dgm:t>
        <a:bodyPr/>
        <a:lstStyle/>
        <a:p>
          <a:endParaRPr lang="en-US"/>
        </a:p>
      </dgm:t>
    </dgm:pt>
    <dgm:pt modelId="{F8E62E73-593C-DD4F-AB55-6EB17BF39B22}" type="pres">
      <dgm:prSet presAssocID="{7E866831-B224-1E45-8808-412FE4DDCBB6}" presName="hierChild2" presStyleCnt="0"/>
      <dgm:spPr/>
    </dgm:pt>
    <dgm:pt modelId="{C125130C-9386-FF41-BC7B-B87132DE5378}" type="pres">
      <dgm:prSet presAssocID="{A4EB79D6-3D09-534F-9BB8-61BC26DF7204}" presName="Name37" presStyleLbl="parChTrans1D2" presStyleIdx="0" presStyleCnt="9"/>
      <dgm:spPr/>
      <dgm:t>
        <a:bodyPr/>
        <a:lstStyle/>
        <a:p>
          <a:endParaRPr lang="en-US"/>
        </a:p>
      </dgm:t>
    </dgm:pt>
    <dgm:pt modelId="{6F88588D-1120-2D41-A664-01BD4BABC51E}" type="pres">
      <dgm:prSet presAssocID="{05BB840E-EC00-F744-9F49-5F3AAE664D6E}" presName="hierRoot2" presStyleCnt="0">
        <dgm:presLayoutVars>
          <dgm:hierBranch val="init"/>
        </dgm:presLayoutVars>
      </dgm:prSet>
      <dgm:spPr/>
    </dgm:pt>
    <dgm:pt modelId="{47569866-F849-FF45-8E9E-C4023E41195A}" type="pres">
      <dgm:prSet presAssocID="{05BB840E-EC00-F744-9F49-5F3AAE664D6E}" presName="rootComposite" presStyleCnt="0"/>
      <dgm:spPr/>
    </dgm:pt>
    <dgm:pt modelId="{DF749707-7B8E-554C-9E2F-E4BEFDF9DA19}" type="pres">
      <dgm:prSet presAssocID="{05BB840E-EC00-F744-9F49-5F3AAE664D6E}" presName="rootText" presStyleLbl="node2" presStyleIdx="0" presStyleCnt="8" custScaleX="129691" custScaleY="188983">
        <dgm:presLayoutVars>
          <dgm:chPref val="3"/>
        </dgm:presLayoutVars>
      </dgm:prSet>
      <dgm:spPr/>
      <dgm:t>
        <a:bodyPr/>
        <a:lstStyle/>
        <a:p>
          <a:endParaRPr lang="en-US"/>
        </a:p>
      </dgm:t>
    </dgm:pt>
    <dgm:pt modelId="{5D95C862-0C69-4E4D-AB1F-E3C89F81A533}" type="pres">
      <dgm:prSet presAssocID="{05BB840E-EC00-F744-9F49-5F3AAE664D6E}" presName="rootConnector" presStyleLbl="node2" presStyleIdx="0" presStyleCnt="8"/>
      <dgm:spPr/>
      <dgm:t>
        <a:bodyPr/>
        <a:lstStyle/>
        <a:p>
          <a:endParaRPr lang="en-US"/>
        </a:p>
      </dgm:t>
    </dgm:pt>
    <dgm:pt modelId="{955A1CCE-94C1-5E41-94AC-160A25EED62B}" type="pres">
      <dgm:prSet presAssocID="{05BB840E-EC00-F744-9F49-5F3AAE664D6E}" presName="hierChild4" presStyleCnt="0"/>
      <dgm:spPr/>
    </dgm:pt>
    <dgm:pt modelId="{C88067DB-E0F1-6F49-A4D1-2EF080886BE0}" type="pres">
      <dgm:prSet presAssocID="{05BB840E-EC00-F744-9F49-5F3AAE664D6E}" presName="hierChild5" presStyleCnt="0"/>
      <dgm:spPr/>
    </dgm:pt>
    <dgm:pt modelId="{DD2D4132-D06F-BD46-BE6B-072123120DE7}" type="pres">
      <dgm:prSet presAssocID="{D0CBDF26-42BC-564A-B0A6-4139A75E73A9}" presName="Name37" presStyleLbl="parChTrans1D2" presStyleIdx="1" presStyleCnt="9"/>
      <dgm:spPr/>
      <dgm:t>
        <a:bodyPr/>
        <a:lstStyle/>
        <a:p>
          <a:endParaRPr lang="en-US"/>
        </a:p>
      </dgm:t>
    </dgm:pt>
    <dgm:pt modelId="{3AF00DFA-00CB-BF4F-8818-9B884B3D0FE3}" type="pres">
      <dgm:prSet presAssocID="{1B8A74AA-0B33-2445-9442-728CF2FA8DFD}" presName="hierRoot2" presStyleCnt="0">
        <dgm:presLayoutVars>
          <dgm:hierBranch val="init"/>
        </dgm:presLayoutVars>
      </dgm:prSet>
      <dgm:spPr/>
    </dgm:pt>
    <dgm:pt modelId="{7B0469A5-F393-B14D-A3B0-44D028370B98}" type="pres">
      <dgm:prSet presAssocID="{1B8A74AA-0B33-2445-9442-728CF2FA8DFD}" presName="rootComposite" presStyleCnt="0"/>
      <dgm:spPr/>
    </dgm:pt>
    <dgm:pt modelId="{ECB23593-04EA-1946-97C9-CA9F4FB2EE94}" type="pres">
      <dgm:prSet presAssocID="{1B8A74AA-0B33-2445-9442-728CF2FA8DFD}" presName="rootText" presStyleLbl="node2" presStyleIdx="1" presStyleCnt="8" custScaleX="129691" custScaleY="188983">
        <dgm:presLayoutVars>
          <dgm:chPref val="3"/>
        </dgm:presLayoutVars>
      </dgm:prSet>
      <dgm:spPr/>
      <dgm:t>
        <a:bodyPr/>
        <a:lstStyle/>
        <a:p>
          <a:endParaRPr lang="en-US"/>
        </a:p>
      </dgm:t>
    </dgm:pt>
    <dgm:pt modelId="{15AE05A9-3677-0E43-A335-68AC75DBC574}" type="pres">
      <dgm:prSet presAssocID="{1B8A74AA-0B33-2445-9442-728CF2FA8DFD}" presName="rootConnector" presStyleLbl="node2" presStyleIdx="1" presStyleCnt="8"/>
      <dgm:spPr/>
      <dgm:t>
        <a:bodyPr/>
        <a:lstStyle/>
        <a:p>
          <a:endParaRPr lang="en-US"/>
        </a:p>
      </dgm:t>
    </dgm:pt>
    <dgm:pt modelId="{782F14CA-1F45-B94C-9376-B9E5218BB2BA}" type="pres">
      <dgm:prSet presAssocID="{1B8A74AA-0B33-2445-9442-728CF2FA8DFD}" presName="hierChild4" presStyleCnt="0"/>
      <dgm:spPr/>
    </dgm:pt>
    <dgm:pt modelId="{AF3F73C0-C97C-934E-95FB-BFF9E07172CD}" type="pres">
      <dgm:prSet presAssocID="{1B8A74AA-0B33-2445-9442-728CF2FA8DFD}" presName="hierChild5" presStyleCnt="0"/>
      <dgm:spPr/>
    </dgm:pt>
    <dgm:pt modelId="{1A9A5499-82DA-4741-952A-FE8F3D32AFBA}" type="pres">
      <dgm:prSet presAssocID="{FF945030-10FA-5A49-B848-83FB55AB0874}" presName="Name37" presStyleLbl="parChTrans1D2" presStyleIdx="2" presStyleCnt="9"/>
      <dgm:spPr/>
      <dgm:t>
        <a:bodyPr/>
        <a:lstStyle/>
        <a:p>
          <a:endParaRPr lang="en-US"/>
        </a:p>
      </dgm:t>
    </dgm:pt>
    <dgm:pt modelId="{5B36B3DF-DC2D-5C4D-8BF8-E1C1B2821476}" type="pres">
      <dgm:prSet presAssocID="{572EC8F7-E8DD-3244-9FD0-41412C2CC987}" presName="hierRoot2" presStyleCnt="0">
        <dgm:presLayoutVars>
          <dgm:hierBranch val="init"/>
        </dgm:presLayoutVars>
      </dgm:prSet>
      <dgm:spPr/>
    </dgm:pt>
    <dgm:pt modelId="{E670FE2A-245C-B448-8039-72D76DDD48E8}" type="pres">
      <dgm:prSet presAssocID="{572EC8F7-E8DD-3244-9FD0-41412C2CC987}" presName="rootComposite" presStyleCnt="0"/>
      <dgm:spPr/>
    </dgm:pt>
    <dgm:pt modelId="{2CDBF484-C580-4249-AE93-7309AF6AD8CB}" type="pres">
      <dgm:prSet presAssocID="{572EC8F7-E8DD-3244-9FD0-41412C2CC987}" presName="rootText" presStyleLbl="node2" presStyleIdx="2" presStyleCnt="8" custScaleX="129691" custScaleY="188983">
        <dgm:presLayoutVars>
          <dgm:chPref val="3"/>
        </dgm:presLayoutVars>
      </dgm:prSet>
      <dgm:spPr/>
      <dgm:t>
        <a:bodyPr/>
        <a:lstStyle/>
        <a:p>
          <a:endParaRPr lang="en-US"/>
        </a:p>
      </dgm:t>
    </dgm:pt>
    <dgm:pt modelId="{FE942C79-BF4E-9549-AA81-8E8F20BC8383}" type="pres">
      <dgm:prSet presAssocID="{572EC8F7-E8DD-3244-9FD0-41412C2CC987}" presName="rootConnector" presStyleLbl="node2" presStyleIdx="2" presStyleCnt="8"/>
      <dgm:spPr/>
      <dgm:t>
        <a:bodyPr/>
        <a:lstStyle/>
        <a:p>
          <a:endParaRPr lang="en-US"/>
        </a:p>
      </dgm:t>
    </dgm:pt>
    <dgm:pt modelId="{CDD2ACA7-6B1E-5540-92AE-3F13F19E364E}" type="pres">
      <dgm:prSet presAssocID="{572EC8F7-E8DD-3244-9FD0-41412C2CC987}" presName="hierChild4" presStyleCnt="0"/>
      <dgm:spPr/>
    </dgm:pt>
    <dgm:pt modelId="{F0BD863B-E137-E04F-95F3-ECB21FDB285C}" type="pres">
      <dgm:prSet presAssocID="{572EC8F7-E8DD-3244-9FD0-41412C2CC987}" presName="hierChild5" presStyleCnt="0"/>
      <dgm:spPr/>
    </dgm:pt>
    <dgm:pt modelId="{B047FE1B-7318-AE43-BE5B-F35C9ACC122F}" type="pres">
      <dgm:prSet presAssocID="{3CFC0161-7ABB-094C-80F3-F484B1BA069F}" presName="Name37" presStyleLbl="parChTrans1D2" presStyleIdx="3" presStyleCnt="9"/>
      <dgm:spPr/>
      <dgm:t>
        <a:bodyPr/>
        <a:lstStyle/>
        <a:p>
          <a:endParaRPr lang="en-US"/>
        </a:p>
      </dgm:t>
    </dgm:pt>
    <dgm:pt modelId="{FB49A444-230E-164A-ADDA-AFB2255CF654}" type="pres">
      <dgm:prSet presAssocID="{07EBF1A3-D15D-CE46-8E3D-4A8D6DE59C7A}" presName="hierRoot2" presStyleCnt="0">
        <dgm:presLayoutVars>
          <dgm:hierBranch val="init"/>
        </dgm:presLayoutVars>
      </dgm:prSet>
      <dgm:spPr/>
    </dgm:pt>
    <dgm:pt modelId="{3356778F-BD81-C049-B77F-673B6F69AB58}" type="pres">
      <dgm:prSet presAssocID="{07EBF1A3-D15D-CE46-8E3D-4A8D6DE59C7A}" presName="rootComposite" presStyleCnt="0"/>
      <dgm:spPr/>
    </dgm:pt>
    <dgm:pt modelId="{A9CBD206-4A07-644A-9024-F46BD51B2FCC}" type="pres">
      <dgm:prSet presAssocID="{07EBF1A3-D15D-CE46-8E3D-4A8D6DE59C7A}" presName="rootText" presStyleLbl="node2" presStyleIdx="3" presStyleCnt="8" custScaleX="129691" custScaleY="188983">
        <dgm:presLayoutVars>
          <dgm:chPref val="3"/>
        </dgm:presLayoutVars>
      </dgm:prSet>
      <dgm:spPr/>
      <dgm:t>
        <a:bodyPr/>
        <a:lstStyle/>
        <a:p>
          <a:endParaRPr lang="en-US"/>
        </a:p>
      </dgm:t>
    </dgm:pt>
    <dgm:pt modelId="{A5BB9420-9D32-0F4C-970C-C123F6834525}" type="pres">
      <dgm:prSet presAssocID="{07EBF1A3-D15D-CE46-8E3D-4A8D6DE59C7A}" presName="rootConnector" presStyleLbl="node2" presStyleIdx="3" presStyleCnt="8"/>
      <dgm:spPr/>
      <dgm:t>
        <a:bodyPr/>
        <a:lstStyle/>
        <a:p>
          <a:endParaRPr lang="en-US"/>
        </a:p>
      </dgm:t>
    </dgm:pt>
    <dgm:pt modelId="{8CBB3558-AA44-194C-A42E-2B723727E266}" type="pres">
      <dgm:prSet presAssocID="{07EBF1A3-D15D-CE46-8E3D-4A8D6DE59C7A}" presName="hierChild4" presStyleCnt="0"/>
      <dgm:spPr/>
    </dgm:pt>
    <dgm:pt modelId="{AA8A5FB6-C436-1640-A216-98AED7E55EEC}" type="pres">
      <dgm:prSet presAssocID="{07EBF1A3-D15D-CE46-8E3D-4A8D6DE59C7A}" presName="hierChild5" presStyleCnt="0"/>
      <dgm:spPr/>
    </dgm:pt>
    <dgm:pt modelId="{BE2CF93A-5822-684A-B15E-A28C90868E6B}" type="pres">
      <dgm:prSet presAssocID="{554506DA-9EBB-FD4D-B4EB-FFA18C40D284}" presName="Name37" presStyleLbl="parChTrans1D2" presStyleIdx="4" presStyleCnt="9"/>
      <dgm:spPr/>
      <dgm:t>
        <a:bodyPr/>
        <a:lstStyle/>
        <a:p>
          <a:endParaRPr lang="en-US"/>
        </a:p>
      </dgm:t>
    </dgm:pt>
    <dgm:pt modelId="{8355C814-604F-4B42-B788-4837BE80B04F}" type="pres">
      <dgm:prSet presAssocID="{892D5D9F-768D-0147-92A7-547E41C4B488}" presName="hierRoot2" presStyleCnt="0">
        <dgm:presLayoutVars>
          <dgm:hierBranch val="init"/>
        </dgm:presLayoutVars>
      </dgm:prSet>
      <dgm:spPr/>
    </dgm:pt>
    <dgm:pt modelId="{15113B2E-EFB0-8A45-8592-EF0976720D41}" type="pres">
      <dgm:prSet presAssocID="{892D5D9F-768D-0147-92A7-547E41C4B488}" presName="rootComposite" presStyleCnt="0"/>
      <dgm:spPr/>
    </dgm:pt>
    <dgm:pt modelId="{7C7FC0B1-E2CA-1B4D-B6D1-E22270199F2B}" type="pres">
      <dgm:prSet presAssocID="{892D5D9F-768D-0147-92A7-547E41C4B488}" presName="rootText" presStyleLbl="node2" presStyleIdx="4" presStyleCnt="8" custScaleX="129691" custScaleY="188983">
        <dgm:presLayoutVars>
          <dgm:chPref val="3"/>
        </dgm:presLayoutVars>
      </dgm:prSet>
      <dgm:spPr/>
      <dgm:t>
        <a:bodyPr/>
        <a:lstStyle/>
        <a:p>
          <a:endParaRPr lang="en-US"/>
        </a:p>
      </dgm:t>
    </dgm:pt>
    <dgm:pt modelId="{ECFA719F-324E-D541-A848-9FC308848CC7}" type="pres">
      <dgm:prSet presAssocID="{892D5D9F-768D-0147-92A7-547E41C4B488}" presName="rootConnector" presStyleLbl="node2" presStyleIdx="4" presStyleCnt="8"/>
      <dgm:spPr/>
      <dgm:t>
        <a:bodyPr/>
        <a:lstStyle/>
        <a:p>
          <a:endParaRPr lang="en-US"/>
        </a:p>
      </dgm:t>
    </dgm:pt>
    <dgm:pt modelId="{B124472B-F622-6D44-B04F-E4024C4F496C}" type="pres">
      <dgm:prSet presAssocID="{892D5D9F-768D-0147-92A7-547E41C4B488}" presName="hierChild4" presStyleCnt="0"/>
      <dgm:spPr/>
    </dgm:pt>
    <dgm:pt modelId="{D522CC45-A9C0-6447-9E20-BB3135EA725F}" type="pres">
      <dgm:prSet presAssocID="{892D5D9F-768D-0147-92A7-547E41C4B488}" presName="hierChild5" presStyleCnt="0"/>
      <dgm:spPr/>
    </dgm:pt>
    <dgm:pt modelId="{3489721E-AAC9-6944-BB82-D7A4CE7A36D5}" type="pres">
      <dgm:prSet presAssocID="{2E74011C-75F5-6E4F-8E82-40CBE2C10921}" presName="Name37" presStyleLbl="parChTrans1D2" presStyleIdx="5" presStyleCnt="9"/>
      <dgm:spPr/>
      <dgm:t>
        <a:bodyPr/>
        <a:lstStyle/>
        <a:p>
          <a:endParaRPr lang="en-US"/>
        </a:p>
      </dgm:t>
    </dgm:pt>
    <dgm:pt modelId="{E740C17C-D613-0345-BB82-DB95353E6936}" type="pres">
      <dgm:prSet presAssocID="{B7B8B8ED-3E33-9E4E-BDC6-6D093317B405}" presName="hierRoot2" presStyleCnt="0">
        <dgm:presLayoutVars>
          <dgm:hierBranch val="init"/>
        </dgm:presLayoutVars>
      </dgm:prSet>
      <dgm:spPr/>
    </dgm:pt>
    <dgm:pt modelId="{EB8C4910-A989-1A45-8DDD-37936F0DE663}" type="pres">
      <dgm:prSet presAssocID="{B7B8B8ED-3E33-9E4E-BDC6-6D093317B405}" presName="rootComposite" presStyleCnt="0"/>
      <dgm:spPr/>
    </dgm:pt>
    <dgm:pt modelId="{D29FB0E6-3940-0549-93CC-942D01B6FD6F}" type="pres">
      <dgm:prSet presAssocID="{B7B8B8ED-3E33-9E4E-BDC6-6D093317B405}" presName="rootText" presStyleLbl="node2" presStyleIdx="5" presStyleCnt="8" custScaleX="129691" custScaleY="188983">
        <dgm:presLayoutVars>
          <dgm:chPref val="3"/>
        </dgm:presLayoutVars>
      </dgm:prSet>
      <dgm:spPr/>
      <dgm:t>
        <a:bodyPr/>
        <a:lstStyle/>
        <a:p>
          <a:endParaRPr lang="en-US"/>
        </a:p>
      </dgm:t>
    </dgm:pt>
    <dgm:pt modelId="{32FFD464-F174-1F49-920D-3163DF3129EA}" type="pres">
      <dgm:prSet presAssocID="{B7B8B8ED-3E33-9E4E-BDC6-6D093317B405}" presName="rootConnector" presStyleLbl="node2" presStyleIdx="5" presStyleCnt="8"/>
      <dgm:spPr/>
      <dgm:t>
        <a:bodyPr/>
        <a:lstStyle/>
        <a:p>
          <a:endParaRPr lang="en-US"/>
        </a:p>
      </dgm:t>
    </dgm:pt>
    <dgm:pt modelId="{D98264CE-D1BC-344D-9C74-96750A4D30D2}" type="pres">
      <dgm:prSet presAssocID="{B7B8B8ED-3E33-9E4E-BDC6-6D093317B405}" presName="hierChild4" presStyleCnt="0"/>
      <dgm:spPr/>
    </dgm:pt>
    <dgm:pt modelId="{011DA0BE-6374-5E4E-BA20-73D5FA59D042}" type="pres">
      <dgm:prSet presAssocID="{B7B8B8ED-3E33-9E4E-BDC6-6D093317B405}" presName="hierChild5" presStyleCnt="0"/>
      <dgm:spPr/>
    </dgm:pt>
    <dgm:pt modelId="{980C0870-2E1C-D647-8330-2361866F6775}" type="pres">
      <dgm:prSet presAssocID="{8BC0C8B6-2D32-4747-AAAB-74CFA1F489B6}" presName="Name37" presStyleLbl="parChTrans1D2" presStyleIdx="6" presStyleCnt="9"/>
      <dgm:spPr/>
      <dgm:t>
        <a:bodyPr/>
        <a:lstStyle/>
        <a:p>
          <a:endParaRPr lang="en-US"/>
        </a:p>
      </dgm:t>
    </dgm:pt>
    <dgm:pt modelId="{CB72CE73-F7F0-1B4C-B2A1-69795CAD8A78}" type="pres">
      <dgm:prSet presAssocID="{EC4D348E-1F39-4246-BAC2-AB60C644A90E}" presName="hierRoot2" presStyleCnt="0">
        <dgm:presLayoutVars>
          <dgm:hierBranch val="init"/>
        </dgm:presLayoutVars>
      </dgm:prSet>
      <dgm:spPr/>
    </dgm:pt>
    <dgm:pt modelId="{07443CCF-E959-2842-A41A-8376BDFDC0AA}" type="pres">
      <dgm:prSet presAssocID="{EC4D348E-1F39-4246-BAC2-AB60C644A90E}" presName="rootComposite" presStyleCnt="0"/>
      <dgm:spPr/>
    </dgm:pt>
    <dgm:pt modelId="{DC18B35C-3F1A-2743-9291-615AECB3D381}" type="pres">
      <dgm:prSet presAssocID="{EC4D348E-1F39-4246-BAC2-AB60C644A90E}" presName="rootText" presStyleLbl="node2" presStyleIdx="6" presStyleCnt="8" custScaleX="129691" custScaleY="188983">
        <dgm:presLayoutVars>
          <dgm:chPref val="3"/>
        </dgm:presLayoutVars>
      </dgm:prSet>
      <dgm:spPr/>
      <dgm:t>
        <a:bodyPr/>
        <a:lstStyle/>
        <a:p>
          <a:endParaRPr lang="en-US"/>
        </a:p>
      </dgm:t>
    </dgm:pt>
    <dgm:pt modelId="{CCB2BA31-7F3F-D847-ACA3-C3C64B21EB2E}" type="pres">
      <dgm:prSet presAssocID="{EC4D348E-1F39-4246-BAC2-AB60C644A90E}" presName="rootConnector" presStyleLbl="node2" presStyleIdx="6" presStyleCnt="8"/>
      <dgm:spPr/>
      <dgm:t>
        <a:bodyPr/>
        <a:lstStyle/>
        <a:p>
          <a:endParaRPr lang="en-US"/>
        </a:p>
      </dgm:t>
    </dgm:pt>
    <dgm:pt modelId="{C81D09B7-6565-9B43-98A4-42DABDCB458C}" type="pres">
      <dgm:prSet presAssocID="{EC4D348E-1F39-4246-BAC2-AB60C644A90E}" presName="hierChild4" presStyleCnt="0"/>
      <dgm:spPr/>
    </dgm:pt>
    <dgm:pt modelId="{AE4C5A6F-3683-C046-AF4E-9DFD7A8B0FE7}" type="pres">
      <dgm:prSet presAssocID="{EC4D348E-1F39-4246-BAC2-AB60C644A90E}" presName="hierChild5" presStyleCnt="0"/>
      <dgm:spPr/>
    </dgm:pt>
    <dgm:pt modelId="{AA834F3F-CBBA-7C47-AA3A-C4D088D4144D}" type="pres">
      <dgm:prSet presAssocID="{3BB8AEB8-CEAE-CA40-ACDB-43519E1C2399}" presName="Name37" presStyleLbl="parChTrans1D2" presStyleIdx="7" presStyleCnt="9"/>
      <dgm:spPr/>
      <dgm:t>
        <a:bodyPr/>
        <a:lstStyle/>
        <a:p>
          <a:endParaRPr lang="en-US"/>
        </a:p>
      </dgm:t>
    </dgm:pt>
    <dgm:pt modelId="{9E9CFA54-FF6C-9941-8451-8D3F09D2E474}" type="pres">
      <dgm:prSet presAssocID="{1A03E81D-FE75-E649-BF74-5C761F83F254}" presName="hierRoot2" presStyleCnt="0">
        <dgm:presLayoutVars>
          <dgm:hierBranch val="init"/>
        </dgm:presLayoutVars>
      </dgm:prSet>
      <dgm:spPr/>
    </dgm:pt>
    <dgm:pt modelId="{508A1C02-C136-5F44-93E9-580BB9F2456D}" type="pres">
      <dgm:prSet presAssocID="{1A03E81D-FE75-E649-BF74-5C761F83F254}" presName="rootComposite" presStyleCnt="0"/>
      <dgm:spPr/>
    </dgm:pt>
    <dgm:pt modelId="{523FDBF9-BA81-C049-8E9D-528C4C5AB182}" type="pres">
      <dgm:prSet presAssocID="{1A03E81D-FE75-E649-BF74-5C761F83F254}" presName="rootText" presStyleLbl="node2" presStyleIdx="7" presStyleCnt="8" custScaleX="129691" custScaleY="188983">
        <dgm:presLayoutVars>
          <dgm:chPref val="3"/>
        </dgm:presLayoutVars>
      </dgm:prSet>
      <dgm:spPr/>
      <dgm:t>
        <a:bodyPr/>
        <a:lstStyle/>
        <a:p>
          <a:endParaRPr lang="en-US"/>
        </a:p>
      </dgm:t>
    </dgm:pt>
    <dgm:pt modelId="{126B1D34-2136-4245-8124-57C3B6AC79EC}" type="pres">
      <dgm:prSet presAssocID="{1A03E81D-FE75-E649-BF74-5C761F83F254}" presName="rootConnector" presStyleLbl="node2" presStyleIdx="7" presStyleCnt="8"/>
      <dgm:spPr/>
      <dgm:t>
        <a:bodyPr/>
        <a:lstStyle/>
        <a:p>
          <a:endParaRPr lang="en-US"/>
        </a:p>
      </dgm:t>
    </dgm:pt>
    <dgm:pt modelId="{9883DA6A-EB17-8F42-B030-ED45381EE649}" type="pres">
      <dgm:prSet presAssocID="{1A03E81D-FE75-E649-BF74-5C761F83F254}" presName="hierChild4" presStyleCnt="0"/>
      <dgm:spPr/>
    </dgm:pt>
    <dgm:pt modelId="{736F3795-BD98-1A4D-BBB7-549B01214B8A}" type="pres">
      <dgm:prSet presAssocID="{1A03E81D-FE75-E649-BF74-5C761F83F254}" presName="hierChild5" presStyleCnt="0"/>
      <dgm:spPr/>
    </dgm:pt>
    <dgm:pt modelId="{29ABE8B7-D6FD-2144-A5E2-EC94DA92050B}" type="pres">
      <dgm:prSet presAssocID="{7E866831-B224-1E45-8808-412FE4DDCBB6}" presName="hierChild3" presStyleCnt="0"/>
      <dgm:spPr/>
    </dgm:pt>
    <dgm:pt modelId="{B6213E8E-81E7-6641-9545-B8744FFF89BD}" type="pres">
      <dgm:prSet presAssocID="{EDD2AEC2-DD88-CB4C-8582-4A9B1219D232}" presName="Name111" presStyleLbl="parChTrans1D2" presStyleIdx="8" presStyleCnt="9"/>
      <dgm:spPr/>
      <dgm:t>
        <a:bodyPr/>
        <a:lstStyle/>
        <a:p>
          <a:endParaRPr lang="en-US"/>
        </a:p>
      </dgm:t>
    </dgm:pt>
    <dgm:pt modelId="{ADE2D7BD-76FC-4C41-979B-168FA17DA397}" type="pres">
      <dgm:prSet presAssocID="{46FDECBF-2C2B-FF47-96C1-649093B386A5}" presName="hierRoot3" presStyleCnt="0">
        <dgm:presLayoutVars>
          <dgm:hierBranch val="init"/>
        </dgm:presLayoutVars>
      </dgm:prSet>
      <dgm:spPr/>
    </dgm:pt>
    <dgm:pt modelId="{466AD8F2-F88D-C142-9476-14D7C00AD466}" type="pres">
      <dgm:prSet presAssocID="{46FDECBF-2C2B-FF47-96C1-649093B386A5}" presName="rootComposite3" presStyleCnt="0"/>
      <dgm:spPr/>
    </dgm:pt>
    <dgm:pt modelId="{29136254-2E39-1243-81CE-932698DE4C5D}" type="pres">
      <dgm:prSet presAssocID="{46FDECBF-2C2B-FF47-96C1-649093B386A5}" presName="rootText3" presStyleLbl="asst1" presStyleIdx="0" presStyleCnt="1" custScaleX="194519" custScaleY="189701" custLinFactX="100000" custLinFactY="-100000" custLinFactNeighborX="185279" custLinFactNeighborY="-122101">
        <dgm:presLayoutVars>
          <dgm:chPref val="3"/>
        </dgm:presLayoutVars>
      </dgm:prSet>
      <dgm:spPr/>
      <dgm:t>
        <a:bodyPr/>
        <a:lstStyle/>
        <a:p>
          <a:endParaRPr lang="en-US"/>
        </a:p>
      </dgm:t>
    </dgm:pt>
    <dgm:pt modelId="{B57293A7-524F-5046-9A3C-823766406BB2}" type="pres">
      <dgm:prSet presAssocID="{46FDECBF-2C2B-FF47-96C1-649093B386A5}" presName="rootConnector3" presStyleLbl="asst1" presStyleIdx="0" presStyleCnt="1"/>
      <dgm:spPr/>
      <dgm:t>
        <a:bodyPr/>
        <a:lstStyle/>
        <a:p>
          <a:endParaRPr lang="en-US"/>
        </a:p>
      </dgm:t>
    </dgm:pt>
    <dgm:pt modelId="{C3599E7A-84A4-404C-819F-5C257D954FE1}" type="pres">
      <dgm:prSet presAssocID="{46FDECBF-2C2B-FF47-96C1-649093B386A5}" presName="hierChild6" presStyleCnt="0"/>
      <dgm:spPr/>
    </dgm:pt>
    <dgm:pt modelId="{2FC70030-3101-294E-BAF6-FA6F82A399FE}" type="pres">
      <dgm:prSet presAssocID="{46FDECBF-2C2B-FF47-96C1-649093B386A5}" presName="hierChild7" presStyleCnt="0"/>
      <dgm:spPr/>
    </dgm:pt>
  </dgm:ptLst>
  <dgm:cxnLst>
    <dgm:cxn modelId="{42B15E65-2B21-7843-AC81-B6126C3BD81C}" type="presOf" srcId="{1A03E81D-FE75-E649-BF74-5C761F83F254}" destId="{523FDBF9-BA81-C049-8E9D-528C4C5AB182}" srcOrd="0" destOrd="0" presId="urn:microsoft.com/office/officeart/2005/8/layout/orgChart1"/>
    <dgm:cxn modelId="{3BB83458-C085-CA42-A72D-051511F88228}" srcId="{8FA69589-DEC8-7A4D-966D-743DBC80C966}" destId="{7E866831-B224-1E45-8808-412FE4DDCBB6}" srcOrd="0" destOrd="0" parTransId="{239FF89E-2E02-C542-8E3F-8F95BB68F020}" sibTransId="{1FD7EEA4-F89A-0A4A-B9E3-371558832556}"/>
    <dgm:cxn modelId="{786090A0-71ED-1549-8B19-61EC40E9E100}" type="presOf" srcId="{892D5D9F-768D-0147-92A7-547E41C4B488}" destId="{ECFA719F-324E-D541-A848-9FC308848CC7}" srcOrd="1" destOrd="0" presId="urn:microsoft.com/office/officeart/2005/8/layout/orgChart1"/>
    <dgm:cxn modelId="{8E2456D6-B22E-5146-A183-3075D8E800BE}" type="presOf" srcId="{B7B8B8ED-3E33-9E4E-BDC6-6D093317B405}" destId="{32FFD464-F174-1F49-920D-3163DF3129EA}" srcOrd="1" destOrd="0" presId="urn:microsoft.com/office/officeart/2005/8/layout/orgChart1"/>
    <dgm:cxn modelId="{4E45798F-334F-AC4A-B252-1531F407DE2D}" type="presOf" srcId="{2E74011C-75F5-6E4F-8E82-40CBE2C10921}" destId="{3489721E-AAC9-6944-BB82-D7A4CE7A36D5}" srcOrd="0" destOrd="0" presId="urn:microsoft.com/office/officeart/2005/8/layout/orgChart1"/>
    <dgm:cxn modelId="{E64961EC-417A-594E-B8AB-6162CD79C2FC}" type="presOf" srcId="{572EC8F7-E8DD-3244-9FD0-41412C2CC987}" destId="{FE942C79-BF4E-9549-AA81-8E8F20BC8383}" srcOrd="1" destOrd="0" presId="urn:microsoft.com/office/officeart/2005/8/layout/orgChart1"/>
    <dgm:cxn modelId="{026D87BF-CDCC-D243-A360-D81EB71B12A3}" type="presOf" srcId="{46FDECBF-2C2B-FF47-96C1-649093B386A5}" destId="{B57293A7-524F-5046-9A3C-823766406BB2}" srcOrd="1" destOrd="0" presId="urn:microsoft.com/office/officeart/2005/8/layout/orgChart1"/>
    <dgm:cxn modelId="{1E2A390D-B6A9-E34F-94EC-2A848C31492F}" type="presOf" srcId="{3CFC0161-7ABB-094C-80F3-F484B1BA069F}" destId="{B047FE1B-7318-AE43-BE5B-F35C9ACC122F}" srcOrd="0" destOrd="0" presId="urn:microsoft.com/office/officeart/2005/8/layout/orgChart1"/>
    <dgm:cxn modelId="{56A78D28-780D-414E-85F7-1F3B7AF8D56F}" srcId="{7E866831-B224-1E45-8808-412FE4DDCBB6}" destId="{05BB840E-EC00-F744-9F49-5F3AAE664D6E}" srcOrd="1" destOrd="0" parTransId="{A4EB79D6-3D09-534F-9BB8-61BC26DF7204}" sibTransId="{24383172-1DC9-434E-8CA7-B208B94E61E5}"/>
    <dgm:cxn modelId="{382C977F-969E-4549-86D8-C5DDCFE755F5}" type="presOf" srcId="{05BB840E-EC00-F744-9F49-5F3AAE664D6E}" destId="{5D95C862-0C69-4E4D-AB1F-E3C89F81A533}" srcOrd="1" destOrd="0" presId="urn:microsoft.com/office/officeart/2005/8/layout/orgChart1"/>
    <dgm:cxn modelId="{547DAE2A-AD2D-9E4D-B52E-132FF4D1BE04}" srcId="{7E866831-B224-1E45-8808-412FE4DDCBB6}" destId="{572EC8F7-E8DD-3244-9FD0-41412C2CC987}" srcOrd="3" destOrd="0" parTransId="{FF945030-10FA-5A49-B848-83FB55AB0874}" sibTransId="{169F56B0-6538-DA40-894F-3B4F2674951B}"/>
    <dgm:cxn modelId="{B9BE2C05-81C6-674D-A2B0-44613E1192CF}" type="presOf" srcId="{1B8A74AA-0B33-2445-9442-728CF2FA8DFD}" destId="{ECB23593-04EA-1946-97C9-CA9F4FB2EE94}" srcOrd="0" destOrd="0" presId="urn:microsoft.com/office/officeart/2005/8/layout/orgChart1"/>
    <dgm:cxn modelId="{E8A7CE24-70F5-6A42-8D13-4F7F7099B609}" type="presOf" srcId="{7E866831-B224-1E45-8808-412FE4DDCBB6}" destId="{C3A87852-33D2-164A-909B-9C3F66980B50}" srcOrd="1" destOrd="0" presId="urn:microsoft.com/office/officeart/2005/8/layout/orgChart1"/>
    <dgm:cxn modelId="{953CDC54-60E6-2643-9990-7C3A81295B64}" type="presOf" srcId="{7E866831-B224-1E45-8808-412FE4DDCBB6}" destId="{2814992D-B05C-CD43-AF45-61B729DA2916}" srcOrd="0" destOrd="0" presId="urn:microsoft.com/office/officeart/2005/8/layout/orgChart1"/>
    <dgm:cxn modelId="{6A5A6AA2-B4D5-604E-AF3B-2DC01D8ED3F4}" type="presOf" srcId="{46FDECBF-2C2B-FF47-96C1-649093B386A5}" destId="{29136254-2E39-1243-81CE-932698DE4C5D}" srcOrd="0" destOrd="0" presId="urn:microsoft.com/office/officeart/2005/8/layout/orgChart1"/>
    <dgm:cxn modelId="{5490CDB4-CFD3-DB4B-995F-18BEB3899115}" srcId="{7E866831-B224-1E45-8808-412FE4DDCBB6}" destId="{07EBF1A3-D15D-CE46-8E3D-4A8D6DE59C7A}" srcOrd="4" destOrd="0" parTransId="{3CFC0161-7ABB-094C-80F3-F484B1BA069F}" sibTransId="{B1650547-3330-8D4E-8B62-FEBB930EEC3D}"/>
    <dgm:cxn modelId="{A4AD2A04-0BAC-634B-9BED-13792ABAA875}" srcId="{7E866831-B224-1E45-8808-412FE4DDCBB6}" destId="{1A03E81D-FE75-E649-BF74-5C761F83F254}" srcOrd="8" destOrd="0" parTransId="{3BB8AEB8-CEAE-CA40-ACDB-43519E1C2399}" sibTransId="{10D26875-3204-1B4B-83D7-A9CE069A923C}"/>
    <dgm:cxn modelId="{850BE710-1860-E145-8290-EAC997B0DB0C}" srcId="{7E866831-B224-1E45-8808-412FE4DDCBB6}" destId="{46FDECBF-2C2B-FF47-96C1-649093B386A5}" srcOrd="0" destOrd="0" parTransId="{EDD2AEC2-DD88-CB4C-8582-4A9B1219D232}" sibTransId="{825E75AB-6F0F-CF46-BEAB-E0B6AAC2DB09}"/>
    <dgm:cxn modelId="{1DF5954D-DCB0-2E43-8633-E25DC37BB858}" srcId="{7E866831-B224-1E45-8808-412FE4DDCBB6}" destId="{B7B8B8ED-3E33-9E4E-BDC6-6D093317B405}" srcOrd="6" destOrd="0" parTransId="{2E74011C-75F5-6E4F-8E82-40CBE2C10921}" sibTransId="{D0D461FA-14E7-CF42-BAEF-6B40E64AE26D}"/>
    <dgm:cxn modelId="{A2F2EA7F-38A5-5E46-875F-5775C823E95E}" type="presOf" srcId="{EC4D348E-1F39-4246-BAC2-AB60C644A90E}" destId="{CCB2BA31-7F3F-D847-ACA3-C3C64B21EB2E}" srcOrd="1" destOrd="0" presId="urn:microsoft.com/office/officeart/2005/8/layout/orgChart1"/>
    <dgm:cxn modelId="{F4B64E19-FC01-D94A-A9A7-3A97EC80BDB7}" srcId="{7E866831-B224-1E45-8808-412FE4DDCBB6}" destId="{EC4D348E-1F39-4246-BAC2-AB60C644A90E}" srcOrd="7" destOrd="0" parTransId="{8BC0C8B6-2D32-4747-AAAB-74CFA1F489B6}" sibTransId="{B715C612-C4EC-154A-AB94-2E5809686408}"/>
    <dgm:cxn modelId="{EE3E3E52-4CCF-7A4B-9875-DD96DC4EDC3E}" type="presOf" srcId="{554506DA-9EBB-FD4D-B4EB-FFA18C40D284}" destId="{BE2CF93A-5822-684A-B15E-A28C90868E6B}" srcOrd="0" destOrd="0" presId="urn:microsoft.com/office/officeart/2005/8/layout/orgChart1"/>
    <dgm:cxn modelId="{1AD8A8BD-6B38-B644-A854-633D1DDE9F91}" type="presOf" srcId="{572EC8F7-E8DD-3244-9FD0-41412C2CC987}" destId="{2CDBF484-C580-4249-AE93-7309AF6AD8CB}" srcOrd="0" destOrd="0" presId="urn:microsoft.com/office/officeart/2005/8/layout/orgChart1"/>
    <dgm:cxn modelId="{31059780-5918-7249-9A6D-F14DDB1E2D12}" type="presOf" srcId="{8FA69589-DEC8-7A4D-966D-743DBC80C966}" destId="{D8AB1A49-9D12-AE43-ADD1-62EADA90F4E7}" srcOrd="0" destOrd="0" presId="urn:microsoft.com/office/officeart/2005/8/layout/orgChart1"/>
    <dgm:cxn modelId="{B548A4B1-F5C4-8B45-BAA3-13968C0270EC}" type="presOf" srcId="{D0CBDF26-42BC-564A-B0A6-4139A75E73A9}" destId="{DD2D4132-D06F-BD46-BE6B-072123120DE7}" srcOrd="0" destOrd="0" presId="urn:microsoft.com/office/officeart/2005/8/layout/orgChart1"/>
    <dgm:cxn modelId="{620CA4C2-1280-4B42-81FB-D1BCEC29153F}" type="presOf" srcId="{B7B8B8ED-3E33-9E4E-BDC6-6D093317B405}" destId="{D29FB0E6-3940-0549-93CC-942D01B6FD6F}" srcOrd="0" destOrd="0" presId="urn:microsoft.com/office/officeart/2005/8/layout/orgChart1"/>
    <dgm:cxn modelId="{E0C8F3BC-E6B6-6449-8AE9-748B1F25CA2A}" type="presOf" srcId="{EC4D348E-1F39-4246-BAC2-AB60C644A90E}" destId="{DC18B35C-3F1A-2743-9291-615AECB3D381}" srcOrd="0" destOrd="0" presId="urn:microsoft.com/office/officeart/2005/8/layout/orgChart1"/>
    <dgm:cxn modelId="{5CE358B6-ED8B-B44B-B4A5-F97476CF5ECD}" type="presOf" srcId="{892D5D9F-768D-0147-92A7-547E41C4B488}" destId="{7C7FC0B1-E2CA-1B4D-B6D1-E22270199F2B}" srcOrd="0" destOrd="0" presId="urn:microsoft.com/office/officeart/2005/8/layout/orgChart1"/>
    <dgm:cxn modelId="{EC494FAD-36D2-B84B-AB87-4294E8647C91}" type="presOf" srcId="{8BC0C8B6-2D32-4747-AAAB-74CFA1F489B6}" destId="{980C0870-2E1C-D647-8330-2361866F6775}" srcOrd="0" destOrd="0" presId="urn:microsoft.com/office/officeart/2005/8/layout/orgChart1"/>
    <dgm:cxn modelId="{8FB45268-B0F2-5B47-916F-221678920657}" type="presOf" srcId="{07EBF1A3-D15D-CE46-8E3D-4A8D6DE59C7A}" destId="{A5BB9420-9D32-0F4C-970C-C123F6834525}" srcOrd="1" destOrd="0" presId="urn:microsoft.com/office/officeart/2005/8/layout/orgChart1"/>
    <dgm:cxn modelId="{B37CD79C-EB88-D84C-AB53-664948A014E5}" type="presOf" srcId="{EDD2AEC2-DD88-CB4C-8582-4A9B1219D232}" destId="{B6213E8E-81E7-6641-9545-B8744FFF89BD}" srcOrd="0" destOrd="0" presId="urn:microsoft.com/office/officeart/2005/8/layout/orgChart1"/>
    <dgm:cxn modelId="{E8F95AF6-CB89-5642-8F3E-F5CB53E1ED23}" type="presOf" srcId="{3BB8AEB8-CEAE-CA40-ACDB-43519E1C2399}" destId="{AA834F3F-CBBA-7C47-AA3A-C4D088D4144D}" srcOrd="0" destOrd="0" presId="urn:microsoft.com/office/officeart/2005/8/layout/orgChart1"/>
    <dgm:cxn modelId="{210D422D-2054-714D-BA46-C63A8929BC51}" type="presOf" srcId="{1B8A74AA-0B33-2445-9442-728CF2FA8DFD}" destId="{15AE05A9-3677-0E43-A335-68AC75DBC574}" srcOrd="1" destOrd="0" presId="urn:microsoft.com/office/officeart/2005/8/layout/orgChart1"/>
    <dgm:cxn modelId="{604C6FD7-3DE5-C046-B0AA-CD93AE0A3D01}" type="presOf" srcId="{A4EB79D6-3D09-534F-9BB8-61BC26DF7204}" destId="{C125130C-9386-FF41-BC7B-B87132DE5378}" srcOrd="0" destOrd="0" presId="urn:microsoft.com/office/officeart/2005/8/layout/orgChart1"/>
    <dgm:cxn modelId="{D9F183CC-9E2B-EF49-AC21-539B1ADE5099}" srcId="{7E866831-B224-1E45-8808-412FE4DDCBB6}" destId="{892D5D9F-768D-0147-92A7-547E41C4B488}" srcOrd="5" destOrd="0" parTransId="{554506DA-9EBB-FD4D-B4EB-FFA18C40D284}" sibTransId="{E567A8C0-21BA-E74F-8F80-439F74CD510F}"/>
    <dgm:cxn modelId="{138BA168-3EDD-FD42-BF5B-F3596B18C269}" type="presOf" srcId="{05BB840E-EC00-F744-9F49-5F3AAE664D6E}" destId="{DF749707-7B8E-554C-9E2F-E4BEFDF9DA19}" srcOrd="0" destOrd="0" presId="urn:microsoft.com/office/officeart/2005/8/layout/orgChart1"/>
    <dgm:cxn modelId="{2FC9142B-BCBD-5D40-A4B3-5F8A9064A38E}" srcId="{7E866831-B224-1E45-8808-412FE4DDCBB6}" destId="{1B8A74AA-0B33-2445-9442-728CF2FA8DFD}" srcOrd="2" destOrd="0" parTransId="{D0CBDF26-42BC-564A-B0A6-4139A75E73A9}" sibTransId="{392C89AB-5B6F-5C4B-96D9-96C1810F3990}"/>
    <dgm:cxn modelId="{06F75BAC-9830-D44E-AF22-D06CEDD966F6}" type="presOf" srcId="{FF945030-10FA-5A49-B848-83FB55AB0874}" destId="{1A9A5499-82DA-4741-952A-FE8F3D32AFBA}" srcOrd="0" destOrd="0" presId="urn:microsoft.com/office/officeart/2005/8/layout/orgChart1"/>
    <dgm:cxn modelId="{5C86A9A4-04F9-DE40-83BF-91113EE9A5F3}" type="presOf" srcId="{1A03E81D-FE75-E649-BF74-5C761F83F254}" destId="{126B1D34-2136-4245-8124-57C3B6AC79EC}" srcOrd="1" destOrd="0" presId="urn:microsoft.com/office/officeart/2005/8/layout/orgChart1"/>
    <dgm:cxn modelId="{54D66B21-6283-BC43-B5BE-17D306A90525}" type="presOf" srcId="{07EBF1A3-D15D-CE46-8E3D-4A8D6DE59C7A}" destId="{A9CBD206-4A07-644A-9024-F46BD51B2FCC}" srcOrd="0" destOrd="0" presId="urn:microsoft.com/office/officeart/2005/8/layout/orgChart1"/>
    <dgm:cxn modelId="{6BB6FEC8-517A-7E49-8F61-AC640C983918}" type="presParOf" srcId="{D8AB1A49-9D12-AE43-ADD1-62EADA90F4E7}" destId="{3DBBE5A0-8BB9-B847-9CC5-7C43A1B54B54}" srcOrd="0" destOrd="0" presId="urn:microsoft.com/office/officeart/2005/8/layout/orgChart1"/>
    <dgm:cxn modelId="{A271E822-0C0D-EF44-8FC1-3F63CEBC1EC4}" type="presParOf" srcId="{3DBBE5A0-8BB9-B847-9CC5-7C43A1B54B54}" destId="{BE941123-448E-FA42-9EF1-5BDCAD6F9C8E}" srcOrd="0" destOrd="0" presId="urn:microsoft.com/office/officeart/2005/8/layout/orgChart1"/>
    <dgm:cxn modelId="{ABC0923D-69D4-9D46-BADF-7D38A8C603D1}" type="presParOf" srcId="{BE941123-448E-FA42-9EF1-5BDCAD6F9C8E}" destId="{2814992D-B05C-CD43-AF45-61B729DA2916}" srcOrd="0" destOrd="0" presId="urn:microsoft.com/office/officeart/2005/8/layout/orgChart1"/>
    <dgm:cxn modelId="{BFC7FFAD-3FC8-FD45-81EF-CB903497CFA0}" type="presParOf" srcId="{BE941123-448E-FA42-9EF1-5BDCAD6F9C8E}" destId="{C3A87852-33D2-164A-909B-9C3F66980B50}" srcOrd="1" destOrd="0" presId="urn:microsoft.com/office/officeart/2005/8/layout/orgChart1"/>
    <dgm:cxn modelId="{BC566E0B-FB34-DF44-8ABD-D9F36C92AC53}" type="presParOf" srcId="{3DBBE5A0-8BB9-B847-9CC5-7C43A1B54B54}" destId="{F8E62E73-593C-DD4F-AB55-6EB17BF39B22}" srcOrd="1" destOrd="0" presId="urn:microsoft.com/office/officeart/2005/8/layout/orgChart1"/>
    <dgm:cxn modelId="{AE874A62-A6F1-BD4E-B359-8B045EEE7BA7}" type="presParOf" srcId="{F8E62E73-593C-DD4F-AB55-6EB17BF39B22}" destId="{C125130C-9386-FF41-BC7B-B87132DE5378}" srcOrd="0" destOrd="0" presId="urn:microsoft.com/office/officeart/2005/8/layout/orgChart1"/>
    <dgm:cxn modelId="{87E7B832-CA7C-D147-9351-9A8BD18ED92A}" type="presParOf" srcId="{F8E62E73-593C-DD4F-AB55-6EB17BF39B22}" destId="{6F88588D-1120-2D41-A664-01BD4BABC51E}" srcOrd="1" destOrd="0" presId="urn:microsoft.com/office/officeart/2005/8/layout/orgChart1"/>
    <dgm:cxn modelId="{20A25EB8-464D-0640-822D-FF0CC8C4BB5A}" type="presParOf" srcId="{6F88588D-1120-2D41-A664-01BD4BABC51E}" destId="{47569866-F849-FF45-8E9E-C4023E41195A}" srcOrd="0" destOrd="0" presId="urn:microsoft.com/office/officeart/2005/8/layout/orgChart1"/>
    <dgm:cxn modelId="{CC6E0DEA-D1A1-1B4A-83B3-3252057F87B6}" type="presParOf" srcId="{47569866-F849-FF45-8E9E-C4023E41195A}" destId="{DF749707-7B8E-554C-9E2F-E4BEFDF9DA19}" srcOrd="0" destOrd="0" presId="urn:microsoft.com/office/officeart/2005/8/layout/orgChart1"/>
    <dgm:cxn modelId="{B87DA3BA-322A-9D42-9E3B-421EDD6FC246}" type="presParOf" srcId="{47569866-F849-FF45-8E9E-C4023E41195A}" destId="{5D95C862-0C69-4E4D-AB1F-E3C89F81A533}" srcOrd="1" destOrd="0" presId="urn:microsoft.com/office/officeart/2005/8/layout/orgChart1"/>
    <dgm:cxn modelId="{416D544E-E2AC-8F4D-A473-DC72A171E4C5}" type="presParOf" srcId="{6F88588D-1120-2D41-A664-01BD4BABC51E}" destId="{955A1CCE-94C1-5E41-94AC-160A25EED62B}" srcOrd="1" destOrd="0" presId="urn:microsoft.com/office/officeart/2005/8/layout/orgChart1"/>
    <dgm:cxn modelId="{77DC9BB0-57C6-0347-BC1E-BDC69CF3BD3A}" type="presParOf" srcId="{6F88588D-1120-2D41-A664-01BD4BABC51E}" destId="{C88067DB-E0F1-6F49-A4D1-2EF080886BE0}" srcOrd="2" destOrd="0" presId="urn:microsoft.com/office/officeart/2005/8/layout/orgChart1"/>
    <dgm:cxn modelId="{7C2AB063-1C84-9D48-9154-E63211A1FF89}" type="presParOf" srcId="{F8E62E73-593C-DD4F-AB55-6EB17BF39B22}" destId="{DD2D4132-D06F-BD46-BE6B-072123120DE7}" srcOrd="2" destOrd="0" presId="urn:microsoft.com/office/officeart/2005/8/layout/orgChart1"/>
    <dgm:cxn modelId="{E6FDE02C-1CCB-B74D-AC40-22644341EBFC}" type="presParOf" srcId="{F8E62E73-593C-DD4F-AB55-6EB17BF39B22}" destId="{3AF00DFA-00CB-BF4F-8818-9B884B3D0FE3}" srcOrd="3" destOrd="0" presId="urn:microsoft.com/office/officeart/2005/8/layout/orgChart1"/>
    <dgm:cxn modelId="{ACD57F59-E97A-1C4E-99E8-C943D2D67EF9}" type="presParOf" srcId="{3AF00DFA-00CB-BF4F-8818-9B884B3D0FE3}" destId="{7B0469A5-F393-B14D-A3B0-44D028370B98}" srcOrd="0" destOrd="0" presId="urn:microsoft.com/office/officeart/2005/8/layout/orgChart1"/>
    <dgm:cxn modelId="{B8B08A0F-3B9E-0841-9FAC-B6A8BFEABF46}" type="presParOf" srcId="{7B0469A5-F393-B14D-A3B0-44D028370B98}" destId="{ECB23593-04EA-1946-97C9-CA9F4FB2EE94}" srcOrd="0" destOrd="0" presId="urn:microsoft.com/office/officeart/2005/8/layout/orgChart1"/>
    <dgm:cxn modelId="{3B99F73F-DCF4-1942-AA7D-7B088A603AE4}" type="presParOf" srcId="{7B0469A5-F393-B14D-A3B0-44D028370B98}" destId="{15AE05A9-3677-0E43-A335-68AC75DBC574}" srcOrd="1" destOrd="0" presId="urn:microsoft.com/office/officeart/2005/8/layout/orgChart1"/>
    <dgm:cxn modelId="{4990E7D4-1184-2240-A6E5-FA6BEC07BC29}" type="presParOf" srcId="{3AF00DFA-00CB-BF4F-8818-9B884B3D0FE3}" destId="{782F14CA-1F45-B94C-9376-B9E5218BB2BA}" srcOrd="1" destOrd="0" presId="urn:microsoft.com/office/officeart/2005/8/layout/orgChart1"/>
    <dgm:cxn modelId="{5F9C2D7E-E10F-9B45-932B-C5FBFA190B79}" type="presParOf" srcId="{3AF00DFA-00CB-BF4F-8818-9B884B3D0FE3}" destId="{AF3F73C0-C97C-934E-95FB-BFF9E07172CD}" srcOrd="2" destOrd="0" presId="urn:microsoft.com/office/officeart/2005/8/layout/orgChart1"/>
    <dgm:cxn modelId="{58F5807B-998D-234D-80F9-4D13883C293B}" type="presParOf" srcId="{F8E62E73-593C-DD4F-AB55-6EB17BF39B22}" destId="{1A9A5499-82DA-4741-952A-FE8F3D32AFBA}" srcOrd="4" destOrd="0" presId="urn:microsoft.com/office/officeart/2005/8/layout/orgChart1"/>
    <dgm:cxn modelId="{CFD2DD99-A369-A446-9A5F-B45ACAD5CF94}" type="presParOf" srcId="{F8E62E73-593C-DD4F-AB55-6EB17BF39B22}" destId="{5B36B3DF-DC2D-5C4D-8BF8-E1C1B2821476}" srcOrd="5" destOrd="0" presId="urn:microsoft.com/office/officeart/2005/8/layout/orgChart1"/>
    <dgm:cxn modelId="{45A8B174-FC5E-3943-88CD-348679859F0B}" type="presParOf" srcId="{5B36B3DF-DC2D-5C4D-8BF8-E1C1B2821476}" destId="{E670FE2A-245C-B448-8039-72D76DDD48E8}" srcOrd="0" destOrd="0" presId="urn:microsoft.com/office/officeart/2005/8/layout/orgChart1"/>
    <dgm:cxn modelId="{265A680B-5E0D-2A42-BE66-CE8C4B2F823F}" type="presParOf" srcId="{E670FE2A-245C-B448-8039-72D76DDD48E8}" destId="{2CDBF484-C580-4249-AE93-7309AF6AD8CB}" srcOrd="0" destOrd="0" presId="urn:microsoft.com/office/officeart/2005/8/layout/orgChart1"/>
    <dgm:cxn modelId="{124BA9E5-5673-8C41-BF48-11D1093ADB93}" type="presParOf" srcId="{E670FE2A-245C-B448-8039-72D76DDD48E8}" destId="{FE942C79-BF4E-9549-AA81-8E8F20BC8383}" srcOrd="1" destOrd="0" presId="urn:microsoft.com/office/officeart/2005/8/layout/orgChart1"/>
    <dgm:cxn modelId="{0BA6F44F-DFCF-3044-95DB-E74E480ABD6B}" type="presParOf" srcId="{5B36B3DF-DC2D-5C4D-8BF8-E1C1B2821476}" destId="{CDD2ACA7-6B1E-5540-92AE-3F13F19E364E}" srcOrd="1" destOrd="0" presId="urn:microsoft.com/office/officeart/2005/8/layout/orgChart1"/>
    <dgm:cxn modelId="{6CF8310C-E173-1F45-BE22-21A2FDDA76D0}" type="presParOf" srcId="{5B36B3DF-DC2D-5C4D-8BF8-E1C1B2821476}" destId="{F0BD863B-E137-E04F-95F3-ECB21FDB285C}" srcOrd="2" destOrd="0" presId="urn:microsoft.com/office/officeart/2005/8/layout/orgChart1"/>
    <dgm:cxn modelId="{C26E852C-ABDC-2F41-8AC8-0F94C8190FB9}" type="presParOf" srcId="{F8E62E73-593C-DD4F-AB55-6EB17BF39B22}" destId="{B047FE1B-7318-AE43-BE5B-F35C9ACC122F}" srcOrd="6" destOrd="0" presId="urn:microsoft.com/office/officeart/2005/8/layout/orgChart1"/>
    <dgm:cxn modelId="{101A927C-E149-5940-B1B0-F4D7ECE515FB}" type="presParOf" srcId="{F8E62E73-593C-DD4F-AB55-6EB17BF39B22}" destId="{FB49A444-230E-164A-ADDA-AFB2255CF654}" srcOrd="7" destOrd="0" presId="urn:microsoft.com/office/officeart/2005/8/layout/orgChart1"/>
    <dgm:cxn modelId="{77FB0C6E-70F4-6B49-886D-26FFBC919652}" type="presParOf" srcId="{FB49A444-230E-164A-ADDA-AFB2255CF654}" destId="{3356778F-BD81-C049-B77F-673B6F69AB58}" srcOrd="0" destOrd="0" presId="urn:microsoft.com/office/officeart/2005/8/layout/orgChart1"/>
    <dgm:cxn modelId="{08446822-5CE3-8C4A-8ED2-EB3674C5BE92}" type="presParOf" srcId="{3356778F-BD81-C049-B77F-673B6F69AB58}" destId="{A9CBD206-4A07-644A-9024-F46BD51B2FCC}" srcOrd="0" destOrd="0" presId="urn:microsoft.com/office/officeart/2005/8/layout/orgChart1"/>
    <dgm:cxn modelId="{F719EF89-4F4C-C142-BB80-E207C4EE3E87}" type="presParOf" srcId="{3356778F-BD81-C049-B77F-673B6F69AB58}" destId="{A5BB9420-9D32-0F4C-970C-C123F6834525}" srcOrd="1" destOrd="0" presId="urn:microsoft.com/office/officeart/2005/8/layout/orgChart1"/>
    <dgm:cxn modelId="{1265ACD8-840C-6A4E-A014-9BAE013C8667}" type="presParOf" srcId="{FB49A444-230E-164A-ADDA-AFB2255CF654}" destId="{8CBB3558-AA44-194C-A42E-2B723727E266}" srcOrd="1" destOrd="0" presId="urn:microsoft.com/office/officeart/2005/8/layout/orgChart1"/>
    <dgm:cxn modelId="{D41DF8F0-A41A-2045-91AD-CF239E483007}" type="presParOf" srcId="{FB49A444-230E-164A-ADDA-AFB2255CF654}" destId="{AA8A5FB6-C436-1640-A216-98AED7E55EEC}" srcOrd="2" destOrd="0" presId="urn:microsoft.com/office/officeart/2005/8/layout/orgChart1"/>
    <dgm:cxn modelId="{EF9E2E08-8461-794A-BA5F-70C693951C55}" type="presParOf" srcId="{F8E62E73-593C-DD4F-AB55-6EB17BF39B22}" destId="{BE2CF93A-5822-684A-B15E-A28C90868E6B}" srcOrd="8" destOrd="0" presId="urn:microsoft.com/office/officeart/2005/8/layout/orgChart1"/>
    <dgm:cxn modelId="{6200EDA3-FB61-3941-81D2-A6D24A6A5CA3}" type="presParOf" srcId="{F8E62E73-593C-DD4F-AB55-6EB17BF39B22}" destId="{8355C814-604F-4B42-B788-4837BE80B04F}" srcOrd="9" destOrd="0" presId="urn:microsoft.com/office/officeart/2005/8/layout/orgChart1"/>
    <dgm:cxn modelId="{D23BDEDD-A4AE-D347-BBBF-39A7D7AF2148}" type="presParOf" srcId="{8355C814-604F-4B42-B788-4837BE80B04F}" destId="{15113B2E-EFB0-8A45-8592-EF0976720D41}" srcOrd="0" destOrd="0" presId="urn:microsoft.com/office/officeart/2005/8/layout/orgChart1"/>
    <dgm:cxn modelId="{F21EB788-333E-174A-9DED-EDBD7A6EB0A6}" type="presParOf" srcId="{15113B2E-EFB0-8A45-8592-EF0976720D41}" destId="{7C7FC0B1-E2CA-1B4D-B6D1-E22270199F2B}" srcOrd="0" destOrd="0" presId="urn:microsoft.com/office/officeart/2005/8/layout/orgChart1"/>
    <dgm:cxn modelId="{CC49AE54-03BB-2041-AFC4-A3B0E84F12C3}" type="presParOf" srcId="{15113B2E-EFB0-8A45-8592-EF0976720D41}" destId="{ECFA719F-324E-D541-A848-9FC308848CC7}" srcOrd="1" destOrd="0" presId="urn:microsoft.com/office/officeart/2005/8/layout/orgChart1"/>
    <dgm:cxn modelId="{BD399E55-2D60-5E49-8E01-D5AA548DF946}" type="presParOf" srcId="{8355C814-604F-4B42-B788-4837BE80B04F}" destId="{B124472B-F622-6D44-B04F-E4024C4F496C}" srcOrd="1" destOrd="0" presId="urn:microsoft.com/office/officeart/2005/8/layout/orgChart1"/>
    <dgm:cxn modelId="{8804741D-FF3B-734F-B96E-B96C845323F0}" type="presParOf" srcId="{8355C814-604F-4B42-B788-4837BE80B04F}" destId="{D522CC45-A9C0-6447-9E20-BB3135EA725F}" srcOrd="2" destOrd="0" presId="urn:microsoft.com/office/officeart/2005/8/layout/orgChart1"/>
    <dgm:cxn modelId="{F788CDB8-DDEF-2F4D-A587-FBBFFBD2AE53}" type="presParOf" srcId="{F8E62E73-593C-DD4F-AB55-6EB17BF39B22}" destId="{3489721E-AAC9-6944-BB82-D7A4CE7A36D5}" srcOrd="10" destOrd="0" presId="urn:microsoft.com/office/officeart/2005/8/layout/orgChart1"/>
    <dgm:cxn modelId="{07AC3431-3ADC-2045-A1D5-D24713EAB72D}" type="presParOf" srcId="{F8E62E73-593C-DD4F-AB55-6EB17BF39B22}" destId="{E740C17C-D613-0345-BB82-DB95353E6936}" srcOrd="11" destOrd="0" presId="urn:microsoft.com/office/officeart/2005/8/layout/orgChart1"/>
    <dgm:cxn modelId="{D42FB337-A754-DC40-9271-39A8B82BD1E9}" type="presParOf" srcId="{E740C17C-D613-0345-BB82-DB95353E6936}" destId="{EB8C4910-A989-1A45-8DDD-37936F0DE663}" srcOrd="0" destOrd="0" presId="urn:microsoft.com/office/officeart/2005/8/layout/orgChart1"/>
    <dgm:cxn modelId="{D006B329-F4ED-F74A-A10F-AB4BC7262749}" type="presParOf" srcId="{EB8C4910-A989-1A45-8DDD-37936F0DE663}" destId="{D29FB0E6-3940-0549-93CC-942D01B6FD6F}" srcOrd="0" destOrd="0" presId="urn:microsoft.com/office/officeart/2005/8/layout/orgChart1"/>
    <dgm:cxn modelId="{2F6A94EB-1AAA-1B45-B7DD-59A1D99CF173}" type="presParOf" srcId="{EB8C4910-A989-1A45-8DDD-37936F0DE663}" destId="{32FFD464-F174-1F49-920D-3163DF3129EA}" srcOrd="1" destOrd="0" presId="urn:microsoft.com/office/officeart/2005/8/layout/orgChart1"/>
    <dgm:cxn modelId="{4A2EDA02-D62E-954A-B94B-FBD7390C41AE}" type="presParOf" srcId="{E740C17C-D613-0345-BB82-DB95353E6936}" destId="{D98264CE-D1BC-344D-9C74-96750A4D30D2}" srcOrd="1" destOrd="0" presId="urn:microsoft.com/office/officeart/2005/8/layout/orgChart1"/>
    <dgm:cxn modelId="{CB237D2C-7985-2840-9100-63BEAA99A997}" type="presParOf" srcId="{E740C17C-D613-0345-BB82-DB95353E6936}" destId="{011DA0BE-6374-5E4E-BA20-73D5FA59D042}" srcOrd="2" destOrd="0" presId="urn:microsoft.com/office/officeart/2005/8/layout/orgChart1"/>
    <dgm:cxn modelId="{F46798F0-FCBE-5740-A9F5-4474F0AC80E3}" type="presParOf" srcId="{F8E62E73-593C-DD4F-AB55-6EB17BF39B22}" destId="{980C0870-2E1C-D647-8330-2361866F6775}" srcOrd="12" destOrd="0" presId="urn:microsoft.com/office/officeart/2005/8/layout/orgChart1"/>
    <dgm:cxn modelId="{76611AC6-BFAA-1A4A-89D9-2F5BBC5405E7}" type="presParOf" srcId="{F8E62E73-593C-DD4F-AB55-6EB17BF39B22}" destId="{CB72CE73-F7F0-1B4C-B2A1-69795CAD8A78}" srcOrd="13" destOrd="0" presId="urn:microsoft.com/office/officeart/2005/8/layout/orgChart1"/>
    <dgm:cxn modelId="{85898D44-4505-9B49-8C82-B51FDDC721D3}" type="presParOf" srcId="{CB72CE73-F7F0-1B4C-B2A1-69795CAD8A78}" destId="{07443CCF-E959-2842-A41A-8376BDFDC0AA}" srcOrd="0" destOrd="0" presId="urn:microsoft.com/office/officeart/2005/8/layout/orgChart1"/>
    <dgm:cxn modelId="{6F4B32D7-68E9-D743-97FE-40D6244172FC}" type="presParOf" srcId="{07443CCF-E959-2842-A41A-8376BDFDC0AA}" destId="{DC18B35C-3F1A-2743-9291-615AECB3D381}" srcOrd="0" destOrd="0" presId="urn:microsoft.com/office/officeart/2005/8/layout/orgChart1"/>
    <dgm:cxn modelId="{45662C85-EFE9-D641-AC2C-98E42346486B}" type="presParOf" srcId="{07443CCF-E959-2842-A41A-8376BDFDC0AA}" destId="{CCB2BA31-7F3F-D847-ACA3-C3C64B21EB2E}" srcOrd="1" destOrd="0" presId="urn:microsoft.com/office/officeart/2005/8/layout/orgChart1"/>
    <dgm:cxn modelId="{CA1C39FE-9A1B-464E-9DC6-104AA431F4D3}" type="presParOf" srcId="{CB72CE73-F7F0-1B4C-B2A1-69795CAD8A78}" destId="{C81D09B7-6565-9B43-98A4-42DABDCB458C}" srcOrd="1" destOrd="0" presId="urn:microsoft.com/office/officeart/2005/8/layout/orgChart1"/>
    <dgm:cxn modelId="{D7476ADD-B15E-724E-A38F-39CA4C2EC0B1}" type="presParOf" srcId="{CB72CE73-F7F0-1B4C-B2A1-69795CAD8A78}" destId="{AE4C5A6F-3683-C046-AF4E-9DFD7A8B0FE7}" srcOrd="2" destOrd="0" presId="urn:microsoft.com/office/officeart/2005/8/layout/orgChart1"/>
    <dgm:cxn modelId="{5534C4EE-925E-214A-B908-E36D82C059A9}" type="presParOf" srcId="{F8E62E73-593C-DD4F-AB55-6EB17BF39B22}" destId="{AA834F3F-CBBA-7C47-AA3A-C4D088D4144D}" srcOrd="14" destOrd="0" presId="urn:microsoft.com/office/officeart/2005/8/layout/orgChart1"/>
    <dgm:cxn modelId="{98DB7A58-E983-D84E-8372-BC2240EE91F9}" type="presParOf" srcId="{F8E62E73-593C-DD4F-AB55-6EB17BF39B22}" destId="{9E9CFA54-FF6C-9941-8451-8D3F09D2E474}" srcOrd="15" destOrd="0" presId="urn:microsoft.com/office/officeart/2005/8/layout/orgChart1"/>
    <dgm:cxn modelId="{AB87743F-804A-0348-BF65-C5805CBE08A0}" type="presParOf" srcId="{9E9CFA54-FF6C-9941-8451-8D3F09D2E474}" destId="{508A1C02-C136-5F44-93E9-580BB9F2456D}" srcOrd="0" destOrd="0" presId="urn:microsoft.com/office/officeart/2005/8/layout/orgChart1"/>
    <dgm:cxn modelId="{3BD4B587-A1A8-CF4A-9DB2-B3BD51049B70}" type="presParOf" srcId="{508A1C02-C136-5F44-93E9-580BB9F2456D}" destId="{523FDBF9-BA81-C049-8E9D-528C4C5AB182}" srcOrd="0" destOrd="0" presId="urn:microsoft.com/office/officeart/2005/8/layout/orgChart1"/>
    <dgm:cxn modelId="{3B8BE641-5655-8243-937E-3B8437FE40FC}" type="presParOf" srcId="{508A1C02-C136-5F44-93E9-580BB9F2456D}" destId="{126B1D34-2136-4245-8124-57C3B6AC79EC}" srcOrd="1" destOrd="0" presId="urn:microsoft.com/office/officeart/2005/8/layout/orgChart1"/>
    <dgm:cxn modelId="{6B1BC8DC-C43B-ED45-ACB6-4C2F6000FD23}" type="presParOf" srcId="{9E9CFA54-FF6C-9941-8451-8D3F09D2E474}" destId="{9883DA6A-EB17-8F42-B030-ED45381EE649}" srcOrd="1" destOrd="0" presId="urn:microsoft.com/office/officeart/2005/8/layout/orgChart1"/>
    <dgm:cxn modelId="{54B41AFA-FA3D-5D45-B04A-DF63CC2EAEB9}" type="presParOf" srcId="{9E9CFA54-FF6C-9941-8451-8D3F09D2E474}" destId="{736F3795-BD98-1A4D-BBB7-549B01214B8A}" srcOrd="2" destOrd="0" presId="urn:microsoft.com/office/officeart/2005/8/layout/orgChart1"/>
    <dgm:cxn modelId="{70017C5C-12B3-B844-9503-705936A2A0BA}" type="presParOf" srcId="{3DBBE5A0-8BB9-B847-9CC5-7C43A1B54B54}" destId="{29ABE8B7-D6FD-2144-A5E2-EC94DA92050B}" srcOrd="2" destOrd="0" presId="urn:microsoft.com/office/officeart/2005/8/layout/orgChart1"/>
    <dgm:cxn modelId="{1A70DE78-F059-CC4B-B2D1-F88BE40670EC}" type="presParOf" srcId="{29ABE8B7-D6FD-2144-A5E2-EC94DA92050B}" destId="{B6213E8E-81E7-6641-9545-B8744FFF89BD}" srcOrd="0" destOrd="0" presId="urn:microsoft.com/office/officeart/2005/8/layout/orgChart1"/>
    <dgm:cxn modelId="{E4DE0CB1-9AE5-C141-9498-A051EF0F5AE2}" type="presParOf" srcId="{29ABE8B7-D6FD-2144-A5E2-EC94DA92050B}" destId="{ADE2D7BD-76FC-4C41-979B-168FA17DA397}" srcOrd="1" destOrd="0" presId="urn:microsoft.com/office/officeart/2005/8/layout/orgChart1"/>
    <dgm:cxn modelId="{F633E5BA-CDF6-6442-A13B-6196824CAAC8}" type="presParOf" srcId="{ADE2D7BD-76FC-4C41-979B-168FA17DA397}" destId="{466AD8F2-F88D-C142-9476-14D7C00AD466}" srcOrd="0" destOrd="0" presId="urn:microsoft.com/office/officeart/2005/8/layout/orgChart1"/>
    <dgm:cxn modelId="{16F42AE7-A20E-8142-9F64-A1CD02188B33}" type="presParOf" srcId="{466AD8F2-F88D-C142-9476-14D7C00AD466}" destId="{29136254-2E39-1243-81CE-932698DE4C5D}" srcOrd="0" destOrd="0" presId="urn:microsoft.com/office/officeart/2005/8/layout/orgChart1"/>
    <dgm:cxn modelId="{BD8F5B58-B28D-2D49-A088-E047ED2301E9}" type="presParOf" srcId="{466AD8F2-F88D-C142-9476-14D7C00AD466}" destId="{B57293A7-524F-5046-9A3C-823766406BB2}" srcOrd="1" destOrd="0" presId="urn:microsoft.com/office/officeart/2005/8/layout/orgChart1"/>
    <dgm:cxn modelId="{F0767F5C-040D-5A49-85D1-575D4CC3A1E2}" type="presParOf" srcId="{ADE2D7BD-76FC-4C41-979B-168FA17DA397}" destId="{C3599E7A-84A4-404C-819F-5C257D954FE1}" srcOrd="1" destOrd="0" presId="urn:microsoft.com/office/officeart/2005/8/layout/orgChart1"/>
    <dgm:cxn modelId="{DCC90A60-E02A-754D-88AE-9CCF2BBB06F6}" type="presParOf" srcId="{ADE2D7BD-76FC-4C41-979B-168FA17DA397}" destId="{2FC70030-3101-294E-BAF6-FA6F82A399FE}" srcOrd="2"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96B6DE-2246-9D42-8072-2F536B9FE38A}" type="datetimeFigureOut">
              <a:rPr lang="en-US" smtClean="0"/>
              <a:pPr/>
              <a:t>22/11/17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B5CF3F-F644-C340-8747-D6017D43784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183072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4E34A-08BF-1B4E-BC84-95087A118A0B}" type="slidenum">
              <a:rPr lang="en-US" smtClean="0"/>
              <a:pPr/>
              <a:t>10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38988370"/>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0B16C-BED7-C64A-96D3-C7D218D2E24F}" type="slidenum">
              <a:rPr lang="en-US" smtClean="0"/>
              <a:pPr/>
              <a:t>44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33198366"/>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0B16C-BED7-C64A-96D3-C7D218D2E24F}" type="slidenum">
              <a:rPr lang="en-US" smtClean="0"/>
              <a:pPr/>
              <a:t>46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33198366"/>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8AB5CF3F-F644-C340-8747-D6017D43784D}" type="slidenum">
              <a:rPr lang="en-US" smtClean="0"/>
              <a:pPr/>
              <a:t>55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05222672"/>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B5CF3F-F644-C340-8747-D6017D43784D}" type="slidenum">
              <a:rPr lang="en-US" smtClean="0"/>
              <a:pPr/>
              <a:t>56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28698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DDFCA9-FF96-594C-8113-221B1000E4D0}" type="datetimeFigureOut">
              <a:rPr lang="en-US" smtClean="0"/>
              <a:pPr/>
              <a:t>22/11/17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4FF28E-35A6-1840-BD53-457155F2B530}"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08367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DDFCA9-FF96-594C-8113-221B1000E4D0}" type="datetimeFigureOut">
              <a:rPr lang="en-US" smtClean="0"/>
              <a:pPr/>
              <a:t>22/11/17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4FF28E-35A6-1840-BD53-457155F2B530}"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9802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DDFCA9-FF96-594C-8113-221B1000E4D0}" type="datetimeFigureOut">
              <a:rPr lang="en-US" smtClean="0"/>
              <a:pPr/>
              <a:t>22/11/17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4FF28E-35A6-1840-BD53-457155F2B530}"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31546309"/>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DDFCA9-FF96-594C-8113-221B1000E4D0}" type="datetimeFigureOut">
              <a:rPr lang="en-US" smtClean="0"/>
              <a:pPr/>
              <a:t>22/11/17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4FF28E-35A6-1840-BD53-457155F2B530}"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57462307"/>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DDFCA9-FF96-594C-8113-221B1000E4D0}" type="datetimeFigureOut">
              <a:rPr lang="en-US" smtClean="0"/>
              <a:pPr/>
              <a:t>22/11/17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4FF28E-35A6-1840-BD53-457155F2B530}"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87002620"/>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DDFCA9-FF96-594C-8113-221B1000E4D0}" type="datetimeFigureOut">
              <a:rPr lang="en-US" smtClean="0"/>
              <a:pPr/>
              <a:t>22/11/17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4FF28E-35A6-1840-BD53-457155F2B530}"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27727005"/>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DDFCA9-FF96-594C-8113-221B1000E4D0}" type="datetimeFigureOut">
              <a:rPr lang="en-US" smtClean="0"/>
              <a:pPr/>
              <a:t>22/11/17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4FF28E-35A6-1840-BD53-457155F2B530}"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51885871"/>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DDFCA9-FF96-594C-8113-221B1000E4D0}" type="datetimeFigureOut">
              <a:rPr lang="en-US" smtClean="0"/>
              <a:pPr/>
              <a:t>22/11/17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4FF28E-35A6-1840-BD53-457155F2B530}"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22659540"/>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DDFCA9-FF96-594C-8113-221B1000E4D0}" type="datetimeFigureOut">
              <a:rPr lang="en-US" smtClean="0"/>
              <a:pPr/>
              <a:t>22/11/17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4FF28E-35A6-1840-BD53-457155F2B530}"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99087689"/>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DDFCA9-FF96-594C-8113-221B1000E4D0}" type="datetimeFigureOut">
              <a:rPr lang="en-US" smtClean="0"/>
              <a:pPr/>
              <a:t>22/11/17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4FF28E-35A6-1840-BD53-457155F2B530}"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98342200"/>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DDFCA9-FF96-594C-8113-221B1000E4D0}" type="datetimeFigureOut">
              <a:rPr lang="en-US" smtClean="0"/>
              <a:pPr/>
              <a:t>22/11/17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4FF28E-35A6-1840-BD53-457155F2B530}"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762894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DDFCA9-FF96-594C-8113-221B1000E4D0}" type="datetimeFigureOut">
              <a:rPr lang="en-US" smtClean="0"/>
              <a:pPr/>
              <a:t>22/11/17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4FF28E-35A6-1840-BD53-457155F2B530}"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088585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jpeg"/><Relationship Id="rId8"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2.xml.rels><?xml version="1.0" encoding="UTF-8" standalone="yes"?>
<Relationships xmlns="http://schemas.openxmlformats.org/package/2006/relationships"><Relationship Id="rId11" Type="http://schemas.openxmlformats.org/officeDocument/2006/relationships/image" Target="../media/image47.png"/><Relationship Id="rId12" Type="http://schemas.openxmlformats.org/officeDocument/2006/relationships/image" Target="../media/image48.png"/><Relationship Id="rId13" Type="http://schemas.openxmlformats.org/officeDocument/2006/relationships/image" Target="../media/image49.pn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jpeg"/><Relationship Id="rId1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jpeg"/><Relationship Id="rId9"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jpe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jpeg"/><Relationship Id="rId8"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jpeg"/><Relationship Id="rId8"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3.png"/><Relationship Id="rId6" Type="http://schemas.openxmlformats.org/officeDocument/2006/relationships/image" Target="../media/image61.png"/><Relationship Id="rId7" Type="http://schemas.openxmlformats.org/officeDocument/2006/relationships/image" Target="../media/image62.jpeg"/><Relationship Id="rId8" Type="http://schemas.openxmlformats.org/officeDocument/2006/relationships/image" Target="../media/image2.png"/><Relationship Id="rId9" Type="http://schemas.openxmlformats.org/officeDocument/2006/relationships/image" Target="../media/image4.jpeg"/><Relationship Id="rId10"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jpeg"/><Relationship Id="rId8"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jpeg"/><Relationship Id="rId8"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jpeg"/><Relationship Id="rId8"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jpeg"/><Relationship Id="rId8"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jpeg"/><Relationship Id="rId8"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jpeg"/><Relationship Id="rId8"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jpeg"/><Relationship Id="rId8"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jpeg"/><Relationship Id="rId8"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jpeg"/><Relationship Id="rId8"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jpeg"/><Relationship Id="rId8"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jpeg"/><Relationship Id="rId8"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jpeg"/><Relationship Id="rId8"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2.png"/><Relationship Id="rId9" Type="http://schemas.openxmlformats.org/officeDocument/2006/relationships/image" Target="../media/image3.png"/><Relationship Id="rId10" Type="http://schemas.openxmlformats.org/officeDocument/2006/relationships/image" Target="../media/image4.jpeg"/><Relationship Id="rId11"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jpeg"/><Relationship Id="rId8"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8.xml.rels><?xml version="1.0" encoding="UTF-8" standalone="yes"?>
<Relationships xmlns="http://schemas.openxmlformats.org/package/2006/relationships"><Relationship Id="rId11" Type="http://schemas.openxmlformats.org/officeDocument/2006/relationships/image" Target="../media/image99.png"/><Relationship Id="rId12" Type="http://schemas.openxmlformats.org/officeDocument/2006/relationships/image" Target="../media/image2.png"/><Relationship Id="rId13" Type="http://schemas.openxmlformats.org/officeDocument/2006/relationships/image" Target="../media/image4.jpeg"/><Relationship Id="rId1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3.png"/><Relationship Id="rId9" Type="http://schemas.openxmlformats.org/officeDocument/2006/relationships/image" Target="../media/image97.png"/><Relationship Id="rId10" Type="http://schemas.openxmlformats.org/officeDocument/2006/relationships/image" Target="../media/image98.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2.png"/><Relationship Id="rId8" Type="http://schemas.openxmlformats.org/officeDocument/2006/relationships/image" Target="../media/image3.png"/><Relationship Id="rId9" Type="http://schemas.openxmlformats.org/officeDocument/2006/relationships/image" Target="../media/image4.jpeg"/><Relationship Id="rId10"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png"/><Relationship Id="rId8"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jpeg"/><Relationship Id="rId5" Type="http://schemas.openxmlformats.org/officeDocument/2006/relationships/image" Target="../media/image103.jpe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jpeg"/><Relationship Id="rId9"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jpeg"/><Relationship Id="rId5" Type="http://schemas.openxmlformats.org/officeDocument/2006/relationships/image" Target="../media/image106.jpeg"/><Relationship Id="rId6" Type="http://schemas.openxmlformats.org/officeDocument/2006/relationships/image" Target="../media/image107.png"/><Relationship Id="rId7" Type="http://schemas.openxmlformats.org/officeDocument/2006/relationships/image" Target="../media/image2.png"/><Relationship Id="rId8" Type="http://schemas.openxmlformats.org/officeDocument/2006/relationships/image" Target="../media/image3.png"/><Relationship Id="rId9" Type="http://schemas.openxmlformats.org/officeDocument/2006/relationships/image" Target="../media/image4.jpeg"/><Relationship Id="rId10"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jpeg"/><Relationship Id="rId5" Type="http://schemas.openxmlformats.org/officeDocument/2006/relationships/image" Target="../media/image110.jpe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jpeg"/><Relationship Id="rId9"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4.jpeg"/><Relationship Id="rId5" Type="http://schemas.openxmlformats.org/officeDocument/2006/relationships/image" Target="../media/image112.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3.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jpeg"/><Relationship Id="rId8" Type="http://schemas.openxmlformats.org/officeDocument/2006/relationships/image" Target="../media/image5.png"/><Relationship Id="rId9" Type="http://schemas.openxmlformats.org/officeDocument/2006/relationships/image" Target="../media/image114.png"/><Relationship Id="rId10" Type="http://schemas.openxmlformats.org/officeDocument/2006/relationships/image" Target="../media/image115.jpeg"/><Relationship Id="rId11" Type="http://schemas.openxmlformats.org/officeDocument/2006/relationships/image" Target="../media/image116.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png"/><Relationship Id="rId7" Type="http://schemas.openxmlformats.org/officeDocument/2006/relationships/image" Target="../media/image2.png"/><Relationship Id="rId8" Type="http://schemas.openxmlformats.org/officeDocument/2006/relationships/image" Target="../media/image3.png"/><Relationship Id="rId9" Type="http://schemas.openxmlformats.org/officeDocument/2006/relationships/image" Target="../media/image4.jpeg"/><Relationship Id="rId10"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7.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23.png"/><Relationship Id="rId7" Type="http://schemas.openxmlformats.org/officeDocument/2006/relationships/image" Target="../media/image2.png"/><Relationship Id="rId8" Type="http://schemas.openxmlformats.org/officeDocument/2006/relationships/image" Target="../media/image3.png"/><Relationship Id="rId9" Type="http://schemas.openxmlformats.org/officeDocument/2006/relationships/image" Target="../media/image4.jpeg"/><Relationship Id="rId10"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124.jpeg"/><Relationship Id="rId4" Type="http://schemas.openxmlformats.org/officeDocument/2006/relationships/image" Target="../media/image125.jpe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jpeg"/><Relationship Id="rId8"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jpeg"/><Relationship Id="rId9"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2.png"/><Relationship Id="rId9" Type="http://schemas.openxmlformats.org/officeDocument/2006/relationships/image" Target="../media/image3.png"/><Relationship Id="rId10" Type="http://schemas.openxmlformats.org/officeDocument/2006/relationships/image" Target="../media/image4.jpeg"/><Relationship Id="rId11"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129.jpeg"/><Relationship Id="rId4" Type="http://schemas.openxmlformats.org/officeDocument/2006/relationships/image" Target="../media/image130.png"/><Relationship Id="rId5" Type="http://schemas.openxmlformats.org/officeDocument/2006/relationships/image" Target="../media/image131.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jpeg"/><Relationship Id="rId9"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1" Type="http://schemas.openxmlformats.org/officeDocument/2006/relationships/slideLayout" Target="../slideLayouts/slideLayout6.xml"/><Relationship Id="rId2" Type="http://schemas.openxmlformats.org/officeDocument/2006/relationships/image" Target="../media/image132.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png"/><Relationship Id="rId8" Type="http://schemas.openxmlformats.org/officeDocument/2006/relationships/image" Target="../media/image3.png"/><Relationship Id="rId9" Type="http://schemas.openxmlformats.org/officeDocument/2006/relationships/image" Target="../media/image4.jpeg"/><Relationship Id="rId10"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8.xml.rels><?xml version="1.0" encoding="UTF-8" standalone="yes"?>
<Relationships xmlns="http://schemas.openxmlformats.org/package/2006/relationships"><Relationship Id="rId11" Type="http://schemas.openxmlformats.org/officeDocument/2006/relationships/image" Target="../media/image3.png"/><Relationship Id="rId12" Type="http://schemas.openxmlformats.org/officeDocument/2006/relationships/image" Target="../media/image4.jpeg"/><Relationship Id="rId13"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2.png"/><Relationship Id="rId4" Type="http://schemas.openxmlformats.org/officeDocument/2006/relationships/image" Target="../media/image23.jpe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png"/><Relationship Id="rId10"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27.png"/><Relationship Id="rId8" Type="http://schemas.openxmlformats.org/officeDocument/2006/relationships/image" Target="../media/image2.png"/><Relationship Id="rId9" Type="http://schemas.openxmlformats.org/officeDocument/2006/relationships/image" Target="../media/image3.png"/><Relationship Id="rId10" Type="http://schemas.openxmlformats.org/officeDocument/2006/relationships/image" Target="../media/image4.jpeg"/><Relationship Id="rId11"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descr="Screen Shot 2014-02-23 at 12.22.31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30214"/>
            <a:ext cx="9144000" cy="5542728"/>
          </a:xfrm>
          <a:prstGeom prst="rect">
            <a:avLst/>
          </a:prstGeom>
        </p:spPr>
      </p:pic>
      <p:sp>
        <p:nvSpPr>
          <p:cNvPr id="11" name="Rectangle 10"/>
          <p:cNvSpPr/>
          <p:nvPr/>
        </p:nvSpPr>
        <p:spPr>
          <a:xfrm>
            <a:off x="294936" y="1758302"/>
            <a:ext cx="8849064" cy="3323987"/>
          </a:xfrm>
          <a:prstGeom prst="rect">
            <a:avLst/>
          </a:prstGeom>
        </p:spPr>
        <p:txBody>
          <a:bodyPr wrap="square">
            <a:spAutoFit/>
          </a:bodyPr>
          <a:lstStyle/>
          <a:p>
            <a:pPr algn="ctr"/>
            <a:r>
              <a:rPr lang="fr-FR" sz="7000" b="1" dirty="0"/>
              <a:t>LE DÉVELOPPEMENT DU TOURISME </a:t>
            </a:r>
            <a:endParaRPr lang="fr-FR" sz="7000" b="1" dirty="0" smtClean="0"/>
          </a:p>
          <a:p>
            <a:pPr algn="ctr"/>
            <a:r>
              <a:rPr lang="fr-FR" sz="7000" b="1" dirty="0" smtClean="0"/>
              <a:t>À </a:t>
            </a:r>
            <a:r>
              <a:rPr lang="fr-FR" sz="7000" b="1" dirty="0"/>
              <a:t>ANGKOR</a:t>
            </a:r>
            <a:r>
              <a:rPr lang="en-GB" sz="7000" dirty="0"/>
              <a:t> </a:t>
            </a:r>
            <a:endParaRPr lang="en-US" sz="7000" b="1" dirty="0" smtClean="0"/>
          </a:p>
        </p:txBody>
      </p:sp>
      <p:sp>
        <p:nvSpPr>
          <p:cNvPr id="21" name="TextBox 20"/>
          <p:cNvSpPr txBox="1"/>
          <p:nvPr/>
        </p:nvSpPr>
        <p:spPr>
          <a:xfrm>
            <a:off x="1" y="6512875"/>
            <a:ext cx="9144000" cy="307777"/>
          </a:xfrm>
          <a:prstGeom prst="rect">
            <a:avLst/>
          </a:prstGeom>
          <a:noFill/>
        </p:spPr>
        <p:txBody>
          <a:bodyPr wrap="square" rtlCol="0">
            <a:spAutoFit/>
          </a:bodyPr>
          <a:lstStyle/>
          <a:p>
            <a:r>
              <a:rPr lang="en-US" sz="1400" dirty="0" smtClean="0"/>
              <a:t> </a:t>
            </a:r>
            <a:r>
              <a:rPr lang="en-US" sz="1400" b="1" dirty="0" smtClean="0"/>
              <a:t>Sok Sangvar</a:t>
            </a:r>
            <a:r>
              <a:rPr lang="en-US" sz="1400" dirty="0" smtClean="0"/>
              <a:t>, </a:t>
            </a:r>
            <a:r>
              <a:rPr lang="en-US" sz="1400" dirty="0" err="1" smtClean="0"/>
              <a:t>Directeur</a:t>
            </a:r>
            <a:r>
              <a:rPr lang="en-US" sz="1400" dirty="0" smtClean="0"/>
              <a:t> General </a:t>
            </a:r>
            <a:r>
              <a:rPr lang="en-US" sz="1400" dirty="0" err="1" smtClean="0"/>
              <a:t>Adjoint</a:t>
            </a:r>
            <a:r>
              <a:rPr lang="en-US" sz="1400" dirty="0" smtClean="0"/>
              <a:t> 										</a:t>
            </a:r>
            <a:r>
              <a:rPr lang="en-US" sz="1400" dirty="0" err="1" smtClean="0"/>
              <a:t>Octobre</a:t>
            </a:r>
            <a:r>
              <a:rPr lang="en-US" sz="1400" dirty="0" smtClean="0"/>
              <a:t> 2017</a:t>
            </a:r>
            <a:endParaRPr lang="en-US" sz="1400" dirty="0"/>
          </a:p>
        </p:txBody>
      </p:sp>
      <p:grpSp>
        <p:nvGrpSpPr>
          <p:cNvPr id="9" name="Group 8"/>
          <p:cNvGrpSpPr/>
          <p:nvPr/>
        </p:nvGrpSpPr>
        <p:grpSpPr>
          <a:xfrm>
            <a:off x="1" y="0"/>
            <a:ext cx="9223850" cy="1621373"/>
            <a:chOff x="1" y="0"/>
            <a:chExt cx="9223850" cy="1621373"/>
          </a:xfrm>
        </p:grpSpPr>
        <p:pic>
          <p:nvPicPr>
            <p:cNvPr id="10" name="Picture 9"/>
            <p:cNvPicPr>
              <a:picLocks noChangeAspect="1"/>
            </p:cNvPicPr>
            <p:nvPr/>
          </p:nvPicPr>
          <p:blipFill>
            <a:blip r:embed="rId3"/>
            <a:stretch>
              <a:fillRect/>
            </a:stretch>
          </p:blipFill>
          <p:spPr>
            <a:xfrm>
              <a:off x="1" y="0"/>
              <a:ext cx="5471743" cy="1315273"/>
            </a:xfrm>
            <a:prstGeom prst="rect">
              <a:avLst/>
            </a:prstGeom>
          </p:spPr>
        </p:pic>
        <p:pic>
          <p:nvPicPr>
            <p:cNvPr id="12"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681414"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6" name="Picture 15" descr="LOGOO.jp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17" name="Picture 16"/>
            <p:cNvPicPr>
              <a:picLocks noChangeAspect="1"/>
            </p:cNvPicPr>
            <p:nvPr/>
          </p:nvPicPr>
          <p:blipFill>
            <a:blip r:embed="rId6"/>
            <a:stretch>
              <a:fillRect/>
            </a:stretch>
          </p:blipFill>
          <p:spPr>
            <a:xfrm>
              <a:off x="763504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533543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Screen Shot 2014-02-23 at 12.22.31 pm.png"/>
          <p:cNvPicPr>
            <a:picLocks noChangeAspect="1"/>
          </p:cNvPicPr>
          <p:nvPr/>
        </p:nvPicPr>
        <p:blipFill>
          <a:blip r:embed="rId3">
            <a:alphaModFix/>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grpSp>
        <p:nvGrpSpPr>
          <p:cNvPr id="6" name="Group 5"/>
          <p:cNvGrpSpPr/>
          <p:nvPr/>
        </p:nvGrpSpPr>
        <p:grpSpPr>
          <a:xfrm>
            <a:off x="0" y="0"/>
            <a:ext cx="9016563" cy="1315272"/>
            <a:chOff x="0" y="0"/>
            <a:chExt cx="9016563" cy="1315272"/>
          </a:xfrm>
        </p:grpSpPr>
        <p:pic>
          <p:nvPicPr>
            <p:cNvPr id="7"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88815" y="284782"/>
              <a:ext cx="627748" cy="733632"/>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8" name="Picture 7"/>
            <p:cNvPicPr>
              <a:picLocks noChangeAspect="1"/>
            </p:cNvPicPr>
            <p:nvPr/>
          </p:nvPicPr>
          <p:blipFill>
            <a:blip r:embed="rId5"/>
            <a:stretch>
              <a:fillRect/>
            </a:stretch>
          </p:blipFill>
          <p:spPr>
            <a:xfrm>
              <a:off x="7358448" y="169318"/>
              <a:ext cx="972641" cy="908334"/>
            </a:xfrm>
            <a:prstGeom prst="rect">
              <a:avLst/>
            </a:prstGeom>
          </p:spPr>
        </p:pic>
        <p:pic>
          <p:nvPicPr>
            <p:cNvPr id="9" name="Picture 8" descr="Screen Shot 2014-02-23 at 12.17.10 p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7455954" cy="1315272"/>
            </a:xfrm>
            <a:prstGeom prst="rect">
              <a:avLst/>
            </a:prstGeom>
          </p:spPr>
        </p:pic>
      </p:grpSp>
      <p:sp>
        <p:nvSpPr>
          <p:cNvPr id="10" name="Content Placeholder 2"/>
          <p:cNvSpPr txBox="1">
            <a:spLocks/>
          </p:cNvSpPr>
          <p:nvPr/>
        </p:nvSpPr>
        <p:spPr>
          <a:xfrm>
            <a:off x="457200" y="2287742"/>
            <a:ext cx="4295179" cy="4570258"/>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itchFamily="34" charset="0"/>
              <a:buChar char="•"/>
            </a:pPr>
            <a:r>
              <a:rPr lang="fr-FR" b="1" dirty="0" smtClean="0"/>
              <a:t>Un </a:t>
            </a:r>
            <a:r>
              <a:rPr lang="fr-FR" b="1" dirty="0"/>
              <a:t>apport très appréciable au développement du </a:t>
            </a:r>
            <a:r>
              <a:rPr lang="fr-FR" b="1" dirty="0" smtClean="0"/>
              <a:t>Cambodge </a:t>
            </a:r>
            <a:r>
              <a:rPr lang="fr-FR" dirty="0" smtClean="0"/>
              <a:t>: </a:t>
            </a:r>
          </a:p>
          <a:p>
            <a:pPr>
              <a:buFont typeface="Wingdings" pitchFamily="2" charset="2"/>
              <a:buChar char=""/>
            </a:pPr>
            <a:r>
              <a:rPr lang="fr-FR" dirty="0" smtClean="0"/>
              <a:t>contribue </a:t>
            </a:r>
            <a:r>
              <a:rPr lang="fr-FR" dirty="0"/>
              <a:t>à </a:t>
            </a:r>
            <a:r>
              <a:rPr lang="fr-FR" b="1" dirty="0"/>
              <a:t>améliorer les services de santé publique et les infrastructures</a:t>
            </a:r>
            <a:r>
              <a:rPr lang="fr-FR" dirty="0"/>
              <a:t>. </a:t>
            </a:r>
            <a:endParaRPr lang="en-US" dirty="0"/>
          </a:p>
          <a:p>
            <a:pPr lvl="0"/>
            <a:r>
              <a:rPr lang="fr-FR" b="1" dirty="0"/>
              <a:t>Angkor </a:t>
            </a:r>
            <a:r>
              <a:rPr lang="fr-FR" b="1" dirty="0" smtClean="0"/>
              <a:t>au </a:t>
            </a:r>
            <a:r>
              <a:rPr lang="fr-FR" b="1" dirty="0"/>
              <a:t>cœur de l'industrie touristique </a:t>
            </a:r>
            <a:r>
              <a:rPr lang="fr-FR" b="1" dirty="0" smtClean="0"/>
              <a:t>cambodgienne</a:t>
            </a:r>
          </a:p>
          <a:p>
            <a:pPr lvl="0">
              <a:buFont typeface="Wingdings" pitchFamily="2" charset="2"/>
              <a:buChar char="à"/>
            </a:pPr>
            <a:r>
              <a:rPr lang="fr-FR" dirty="0" smtClean="0"/>
              <a:t>en </a:t>
            </a:r>
            <a:r>
              <a:rPr lang="fr-FR" dirty="0"/>
              <a:t>2016, environ </a:t>
            </a:r>
            <a:r>
              <a:rPr lang="fr-FR" b="1" dirty="0"/>
              <a:t>12% du PIB </a:t>
            </a:r>
            <a:r>
              <a:rPr lang="fr-FR" dirty="0"/>
              <a:t>du </a:t>
            </a:r>
            <a:r>
              <a:rPr lang="fr-FR" dirty="0" smtClean="0"/>
              <a:t>pays</a:t>
            </a:r>
          </a:p>
          <a:p>
            <a:pPr lvl="0">
              <a:buFont typeface="Wingdings" pitchFamily="2" charset="2"/>
              <a:buChar char="à"/>
            </a:pPr>
            <a:r>
              <a:rPr lang="fr-FR" dirty="0" smtClean="0"/>
              <a:t>environ </a:t>
            </a:r>
            <a:r>
              <a:rPr lang="fr-FR" b="1" dirty="0"/>
              <a:t>500 000 personnes travaillent dans le secteur du </a:t>
            </a:r>
            <a:r>
              <a:rPr lang="fr-FR" b="1" dirty="0" smtClean="0"/>
              <a:t>tourisme</a:t>
            </a:r>
            <a:endParaRPr lang="en-US" b="1" dirty="0"/>
          </a:p>
          <a:p>
            <a:pPr lvl="0">
              <a:buFont typeface="Wingdings" pitchFamily="2" charset="2"/>
              <a:buChar char="à"/>
            </a:pPr>
            <a:r>
              <a:rPr lang="fr-FR" b="1" dirty="0" smtClean="0"/>
              <a:t>aide </a:t>
            </a:r>
            <a:r>
              <a:rPr lang="fr-FR" b="1" dirty="0"/>
              <a:t>à lutter et réduire la pauvreté</a:t>
            </a:r>
            <a:endParaRPr lang="en-US" b="1" dirty="0"/>
          </a:p>
          <a:p>
            <a:pPr marL="0" indent="0">
              <a:buFont typeface="Arial"/>
              <a:buNone/>
            </a:pPr>
            <a:endParaRPr lang="en-US" dirty="0"/>
          </a:p>
        </p:txBody>
      </p:sp>
      <p:sp>
        <p:nvSpPr>
          <p:cNvPr id="12" name="TextBox 11"/>
          <p:cNvSpPr txBox="1"/>
          <p:nvPr/>
        </p:nvSpPr>
        <p:spPr>
          <a:xfrm>
            <a:off x="423782" y="1733744"/>
            <a:ext cx="3994299" cy="553998"/>
          </a:xfrm>
          <a:prstGeom prst="rect">
            <a:avLst/>
          </a:prstGeom>
          <a:noFill/>
        </p:spPr>
        <p:txBody>
          <a:bodyPr wrap="none" rtlCol="0">
            <a:spAutoFit/>
          </a:bodyPr>
          <a:lstStyle/>
          <a:p>
            <a:r>
              <a:rPr lang="en-US" sz="3000" b="1" dirty="0" smtClean="0">
                <a:solidFill>
                  <a:schemeClr val="accent2">
                    <a:lumMod val="50000"/>
                  </a:schemeClr>
                </a:solidFill>
              </a:rPr>
              <a:t>LE POIDS DU TOURISME</a:t>
            </a:r>
            <a:endParaRPr lang="en-US" sz="2500" dirty="0">
              <a:solidFill>
                <a:schemeClr val="accent2">
                  <a:lumMod val="50000"/>
                </a:schemeClr>
              </a:solidFill>
            </a:endParaRPr>
          </a:p>
        </p:txBody>
      </p:sp>
      <p:pic>
        <p:nvPicPr>
          <p:cNvPr id="13" name="Picture 12"/>
          <p:cNvPicPr>
            <a:picLocks noChangeAspect="1"/>
          </p:cNvPicPr>
          <p:nvPr/>
        </p:nvPicPr>
        <p:blipFill>
          <a:blip r:embed="rId7"/>
          <a:stretch>
            <a:fillRect/>
          </a:stretch>
        </p:blipFill>
        <p:spPr>
          <a:xfrm>
            <a:off x="4704370" y="4490217"/>
            <a:ext cx="3857803" cy="208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Screen Shot 2015-01-18 at 4.31.46 pm.png"/>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71744" y="1621373"/>
            <a:ext cx="3492584" cy="314542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908122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Screen Shot 2014-02-23 at 12.22.31 pm.png"/>
          <p:cNvPicPr>
            <a:picLocks noChangeAspect="1"/>
          </p:cNvPicPr>
          <p:nvPr/>
        </p:nvPicPr>
        <p:blipFill>
          <a:blip r:embed="rId2">
            <a:alphaModFix/>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10" name="Content Placeholder 2"/>
          <p:cNvSpPr txBox="1">
            <a:spLocks/>
          </p:cNvSpPr>
          <p:nvPr/>
        </p:nvSpPr>
        <p:spPr>
          <a:xfrm>
            <a:off x="457200" y="2669907"/>
            <a:ext cx="4295179" cy="359692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fr-FR" dirty="0">
                <a:latin typeface="Cambria"/>
                <a:ea typeface="MS Mincho"/>
                <a:cs typeface="DaunPenh"/>
              </a:rPr>
              <a:t>Le tourisme n’est pas un luxe. </a:t>
            </a:r>
            <a:endParaRPr lang="fr-FR" dirty="0" smtClean="0">
              <a:latin typeface="Cambria"/>
              <a:ea typeface="MS Mincho"/>
              <a:cs typeface="DaunPenh"/>
            </a:endParaRPr>
          </a:p>
          <a:p>
            <a:pPr marL="0" indent="0">
              <a:spcAft>
                <a:spcPts val="0"/>
              </a:spcAft>
              <a:buNone/>
            </a:pPr>
            <a:endParaRPr lang="fr-FR" dirty="0" smtClean="0">
              <a:latin typeface="Cambria"/>
              <a:ea typeface="MS Mincho"/>
              <a:cs typeface="DaunPenh"/>
            </a:endParaRPr>
          </a:p>
          <a:p>
            <a:pPr>
              <a:spcAft>
                <a:spcPts val="0"/>
              </a:spcAft>
            </a:pPr>
            <a:r>
              <a:rPr lang="fr-FR" dirty="0" smtClean="0">
                <a:latin typeface="Cambria"/>
                <a:ea typeface="MS Mincho"/>
                <a:cs typeface="DaunPenh"/>
              </a:rPr>
              <a:t>C’est </a:t>
            </a:r>
            <a:r>
              <a:rPr lang="fr-FR" dirty="0">
                <a:latin typeface="Cambria"/>
                <a:ea typeface="MS Mincho"/>
                <a:cs typeface="DaunPenh"/>
              </a:rPr>
              <a:t>un réel besoin.</a:t>
            </a:r>
            <a:endParaRPr lang="en-US" dirty="0">
              <a:latin typeface="Cambria"/>
              <a:ea typeface="MS Mincho"/>
              <a:cs typeface="DaunPenh"/>
            </a:endParaRPr>
          </a:p>
          <a:p>
            <a:pPr>
              <a:spcAft>
                <a:spcPts val="0"/>
              </a:spcAft>
            </a:pPr>
            <a:endParaRPr lang="en-US" dirty="0">
              <a:latin typeface="Cambria"/>
              <a:ea typeface="MS Mincho"/>
              <a:cs typeface="DaunPenh"/>
            </a:endParaRPr>
          </a:p>
          <a:p>
            <a:pPr marL="0" indent="0">
              <a:buFont typeface="Arial"/>
              <a:buNone/>
            </a:pPr>
            <a:endParaRPr lang="en-US" dirty="0"/>
          </a:p>
        </p:txBody>
      </p:sp>
      <p:pic>
        <p:nvPicPr>
          <p:cNvPr id="13" name="Picture 12"/>
          <p:cNvPicPr>
            <a:picLocks noChangeAspect="1"/>
          </p:cNvPicPr>
          <p:nvPr/>
        </p:nvPicPr>
        <p:blipFill>
          <a:blip r:embed="rId3"/>
          <a:stretch>
            <a:fillRect/>
          </a:stretch>
        </p:blipFill>
        <p:spPr>
          <a:xfrm>
            <a:off x="5033769" y="2540155"/>
            <a:ext cx="3993376" cy="1518517"/>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4"/>
          <a:stretch>
            <a:fillRect/>
          </a:stretch>
        </p:blipFill>
        <p:spPr>
          <a:xfrm>
            <a:off x="3575834" y="4881880"/>
            <a:ext cx="5451311" cy="1744420"/>
          </a:xfrm>
          <a:prstGeom prst="rect">
            <a:avLst/>
          </a:prstGeom>
          <a:ln>
            <a:noFill/>
          </a:ln>
          <a:effectLst>
            <a:outerShdw blurRad="292100" dist="139700" dir="2700000" algn="tl" rotWithShape="0">
              <a:srgbClr val="333333">
                <a:alpha val="65000"/>
              </a:srgbClr>
            </a:outerShdw>
          </a:effectLst>
        </p:spPr>
      </p:pic>
      <p:grpSp>
        <p:nvGrpSpPr>
          <p:cNvPr id="15" name="Group 14"/>
          <p:cNvGrpSpPr/>
          <p:nvPr/>
        </p:nvGrpSpPr>
        <p:grpSpPr>
          <a:xfrm>
            <a:off x="1" y="0"/>
            <a:ext cx="9145020" cy="1621373"/>
            <a:chOff x="1" y="0"/>
            <a:chExt cx="9145020" cy="1621373"/>
          </a:xfrm>
        </p:grpSpPr>
        <p:pic>
          <p:nvPicPr>
            <p:cNvPr id="16" name="Picture 15"/>
            <p:cNvPicPr>
              <a:picLocks noChangeAspect="1"/>
            </p:cNvPicPr>
            <p:nvPr/>
          </p:nvPicPr>
          <p:blipFill>
            <a:blip r:embed="rId5"/>
            <a:stretch>
              <a:fillRect/>
            </a:stretch>
          </p:blipFill>
          <p:spPr>
            <a:xfrm>
              <a:off x="1" y="0"/>
              <a:ext cx="5471743" cy="1315273"/>
            </a:xfrm>
            <a:prstGeom prst="rect">
              <a:avLst/>
            </a:prstGeom>
          </p:spPr>
        </p:pic>
        <p:pic>
          <p:nvPicPr>
            <p:cNvPr id="17" name="Picture 2"/>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8" name="Picture 17" descr="LOGOO.jp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19" name="Picture 18"/>
            <p:cNvPicPr>
              <a:picLocks noChangeAspect="1"/>
            </p:cNvPicPr>
            <p:nvPr/>
          </p:nvPicPr>
          <p:blipFill>
            <a:blip r:embed="rId8"/>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204351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2-23 at 12.22.31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3" name="Content Placeholder 2"/>
          <p:cNvSpPr>
            <a:spLocks noGrp="1"/>
          </p:cNvSpPr>
          <p:nvPr>
            <p:ph idx="1"/>
          </p:nvPr>
        </p:nvSpPr>
        <p:spPr/>
        <p:txBody>
          <a:bodyPr>
            <a:normAutofit/>
          </a:bodyPr>
          <a:lstStyle/>
          <a:p>
            <a:pPr marL="0" indent="0">
              <a:buNone/>
            </a:pPr>
            <a:endParaRPr lang="en-US" sz="3100" b="1" dirty="0" smtClean="0"/>
          </a:p>
          <a:p>
            <a:pPr lvl="1"/>
            <a:endParaRPr lang="en-US" sz="3100" b="1" dirty="0"/>
          </a:p>
        </p:txBody>
      </p:sp>
      <p:sp>
        <p:nvSpPr>
          <p:cNvPr id="12" name="TextBox 11"/>
          <p:cNvSpPr txBox="1"/>
          <p:nvPr/>
        </p:nvSpPr>
        <p:spPr>
          <a:xfrm>
            <a:off x="1" y="1504148"/>
            <a:ext cx="7202119" cy="2123658"/>
          </a:xfrm>
          <a:prstGeom prst="rect">
            <a:avLst/>
          </a:prstGeom>
          <a:noFill/>
        </p:spPr>
        <p:txBody>
          <a:bodyPr wrap="square" rtlCol="0">
            <a:spAutoFit/>
          </a:bodyPr>
          <a:lstStyle/>
          <a:p>
            <a:r>
              <a:rPr lang="en-US" sz="3000" b="1" dirty="0" smtClean="0">
                <a:solidFill>
                  <a:schemeClr val="accent2">
                    <a:lumMod val="50000"/>
                  </a:schemeClr>
                </a:solidFill>
              </a:rPr>
              <a:t>ANGKOR : </a:t>
            </a:r>
          </a:p>
          <a:p>
            <a:r>
              <a:rPr lang="en-US" sz="3000" b="1" dirty="0" smtClean="0">
                <a:solidFill>
                  <a:schemeClr val="accent2">
                    <a:lumMod val="50000"/>
                  </a:schemeClr>
                </a:solidFill>
              </a:rPr>
              <a:t>VALEURS CONSIDERABLES</a:t>
            </a:r>
          </a:p>
          <a:p>
            <a:pPr marL="342900" indent="-342900">
              <a:buFont typeface="Wingdings" pitchFamily="2" charset="2"/>
              <a:buChar char="à"/>
            </a:pPr>
            <a:r>
              <a:rPr lang="en-US" sz="2400" b="1" dirty="0" err="1" smtClean="0">
                <a:solidFill>
                  <a:schemeClr val="accent2">
                    <a:lumMod val="50000"/>
                  </a:schemeClr>
                </a:solidFill>
              </a:rPr>
              <a:t>Âme</a:t>
            </a:r>
            <a:r>
              <a:rPr lang="en-US" sz="2400" b="1" dirty="0" smtClean="0">
                <a:solidFill>
                  <a:schemeClr val="accent2">
                    <a:lumMod val="50000"/>
                  </a:schemeClr>
                </a:solidFill>
              </a:rPr>
              <a:t> du </a:t>
            </a:r>
            <a:r>
              <a:rPr lang="en-US" sz="2400" b="1" dirty="0" err="1" smtClean="0">
                <a:solidFill>
                  <a:schemeClr val="accent2">
                    <a:lumMod val="50000"/>
                  </a:schemeClr>
                </a:solidFill>
              </a:rPr>
              <a:t>peuple</a:t>
            </a:r>
            <a:r>
              <a:rPr lang="en-US" sz="2400" b="1" dirty="0" smtClean="0">
                <a:solidFill>
                  <a:schemeClr val="accent2">
                    <a:lumMod val="50000"/>
                  </a:schemeClr>
                </a:solidFill>
              </a:rPr>
              <a:t> Khmer</a:t>
            </a:r>
          </a:p>
          <a:p>
            <a:pPr marL="342900" indent="-342900">
              <a:buFont typeface="Wingdings" pitchFamily="2" charset="2"/>
              <a:buChar char="à"/>
            </a:pPr>
            <a:r>
              <a:rPr lang="en-US" sz="2400" b="1" dirty="0" smtClean="0">
                <a:solidFill>
                  <a:schemeClr val="accent2">
                    <a:lumMod val="50000"/>
                  </a:schemeClr>
                </a:solidFill>
              </a:rPr>
              <a:t>Image et </a:t>
            </a:r>
            <a:r>
              <a:rPr lang="en-US" sz="2400" b="1" dirty="0" err="1" smtClean="0">
                <a:solidFill>
                  <a:schemeClr val="accent2">
                    <a:lumMod val="50000"/>
                  </a:schemeClr>
                </a:solidFill>
              </a:rPr>
              <a:t>Symbole</a:t>
            </a:r>
            <a:r>
              <a:rPr lang="en-US" sz="2400" b="1" dirty="0" smtClean="0">
                <a:solidFill>
                  <a:schemeClr val="accent2">
                    <a:lumMod val="50000"/>
                  </a:schemeClr>
                </a:solidFill>
              </a:rPr>
              <a:t> du </a:t>
            </a:r>
            <a:r>
              <a:rPr lang="en-US" sz="2400" b="1" dirty="0" err="1" smtClean="0">
                <a:solidFill>
                  <a:schemeClr val="accent2">
                    <a:lumMod val="50000"/>
                  </a:schemeClr>
                </a:solidFill>
              </a:rPr>
              <a:t>Cambodge</a:t>
            </a:r>
            <a:endParaRPr lang="en-US" sz="2400" b="1" dirty="0">
              <a:solidFill>
                <a:schemeClr val="accent2">
                  <a:lumMod val="50000"/>
                </a:schemeClr>
              </a:solidFill>
            </a:endParaRPr>
          </a:p>
          <a:p>
            <a:pPr marL="342900" indent="-342900">
              <a:buFont typeface="Wingdings" pitchFamily="2" charset="2"/>
              <a:buChar char="à"/>
            </a:pPr>
            <a:r>
              <a:rPr lang="en-US" sz="2400" b="1" dirty="0" err="1" smtClean="0">
                <a:solidFill>
                  <a:schemeClr val="accent2">
                    <a:lumMod val="50000"/>
                  </a:schemeClr>
                </a:solidFill>
              </a:rPr>
              <a:t>Ressource</a:t>
            </a:r>
            <a:r>
              <a:rPr lang="en-US" sz="2400" b="1" dirty="0" smtClean="0">
                <a:solidFill>
                  <a:schemeClr val="accent2">
                    <a:lumMod val="50000"/>
                  </a:schemeClr>
                </a:solidFill>
              </a:rPr>
              <a:t> </a:t>
            </a:r>
            <a:r>
              <a:rPr lang="en-US" sz="2400" b="1" dirty="0" err="1">
                <a:solidFill>
                  <a:schemeClr val="accent2">
                    <a:lumMod val="50000"/>
                  </a:schemeClr>
                </a:solidFill>
              </a:rPr>
              <a:t>é</a:t>
            </a:r>
            <a:r>
              <a:rPr lang="en-US" sz="2400" b="1" dirty="0" err="1" smtClean="0">
                <a:solidFill>
                  <a:schemeClr val="accent2">
                    <a:lumMod val="50000"/>
                  </a:schemeClr>
                </a:solidFill>
              </a:rPr>
              <a:t>conomique</a:t>
            </a:r>
            <a:r>
              <a:rPr lang="en-US" sz="2400" b="1" dirty="0" smtClean="0">
                <a:solidFill>
                  <a:schemeClr val="accent2">
                    <a:lumMod val="50000"/>
                  </a:schemeClr>
                </a:solidFill>
              </a:rPr>
              <a:t> </a:t>
            </a:r>
            <a:r>
              <a:rPr lang="en-US" sz="2400" b="1" dirty="0" err="1" smtClean="0">
                <a:solidFill>
                  <a:schemeClr val="accent2">
                    <a:lumMod val="50000"/>
                  </a:schemeClr>
                </a:solidFill>
              </a:rPr>
              <a:t>importante</a:t>
            </a:r>
            <a:endParaRPr lang="en-US" sz="2400" b="1" dirty="0">
              <a:solidFill>
                <a:schemeClr val="accent2">
                  <a:lumMod val="50000"/>
                </a:schemeClr>
              </a:solidFill>
            </a:endParaRPr>
          </a:p>
        </p:txBody>
      </p:sp>
      <p:pic>
        <p:nvPicPr>
          <p:cNvPr id="10" name="Picture 9" descr="Screen Shot 2015-01-18 at 1.50.06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918176" y="2669907"/>
            <a:ext cx="971909" cy="660400"/>
          </a:xfrm>
          <a:prstGeom prst="rect">
            <a:avLst/>
          </a:prstGeom>
        </p:spPr>
      </p:pic>
      <p:pic>
        <p:nvPicPr>
          <p:cNvPr id="19" name="Picture 18" descr="Screen Shot 2015-01-18 at 1.50.12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972452" y="2387440"/>
            <a:ext cx="1943100" cy="1244600"/>
          </a:xfrm>
          <a:prstGeom prst="rect">
            <a:avLst/>
          </a:prstGeom>
        </p:spPr>
      </p:pic>
      <p:pic>
        <p:nvPicPr>
          <p:cNvPr id="21" name="Picture 20" descr="Screen Shot 2015-01-18 at 1.49.38 p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903044" y="1733744"/>
            <a:ext cx="897430" cy="609792"/>
          </a:xfrm>
          <a:prstGeom prst="rect">
            <a:avLst/>
          </a:prstGeom>
        </p:spPr>
      </p:pic>
      <p:pic>
        <p:nvPicPr>
          <p:cNvPr id="22" name="Picture 21" descr="Screen Shot 2015-01-18 at 1.49.32 p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879783" y="1740655"/>
            <a:ext cx="904322" cy="602881"/>
          </a:xfrm>
          <a:prstGeom prst="rect">
            <a:avLst/>
          </a:prstGeom>
        </p:spPr>
      </p:pic>
      <p:pic>
        <p:nvPicPr>
          <p:cNvPr id="23" name="Picture 22" descr="Screen Shot 2015-01-18 at 1.49.23 pm.pn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752379" y="1740655"/>
            <a:ext cx="954168" cy="646785"/>
          </a:xfrm>
          <a:prstGeom prst="rect">
            <a:avLst/>
          </a:prstGeom>
        </p:spPr>
      </p:pic>
      <p:pic>
        <p:nvPicPr>
          <p:cNvPr id="25" name="Picture 24" descr="Screen Shot 2015-01-18 at 1.49.57 pm.png"/>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56446" y="2669907"/>
            <a:ext cx="996950" cy="660400"/>
          </a:xfrm>
          <a:prstGeom prst="rect">
            <a:avLst/>
          </a:prstGeom>
        </p:spPr>
      </p:pic>
      <p:pic>
        <p:nvPicPr>
          <p:cNvPr id="26" name="Picture 25" descr="Screen Shot 2015-01-18 at 1.49.49 pm.png"/>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944002" y="1683136"/>
            <a:ext cx="984126" cy="660400"/>
          </a:xfrm>
          <a:prstGeom prst="rect">
            <a:avLst/>
          </a:prstGeom>
        </p:spPr>
      </p:pic>
      <p:pic>
        <p:nvPicPr>
          <p:cNvPr id="29" name="Picture 28" descr="Screen Shot 2015-01-18 at 4.15.40 pm.png"/>
          <p:cNvPicPr>
            <a:picLocks noChangeAspect="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190248" y="3812472"/>
            <a:ext cx="2027518" cy="924073"/>
          </a:xfrm>
          <a:prstGeom prst="rect">
            <a:avLst/>
          </a:prstGeom>
        </p:spPr>
      </p:pic>
      <p:pic>
        <p:nvPicPr>
          <p:cNvPr id="31" name="Picture 30" descr="Screen Shot 2015-01-18 at 4.14.32 pm.png"/>
          <p:cNvPicPr>
            <a:picLocks noChangeAspect="1"/>
          </p:cNvPicPr>
          <p:nvPr/>
        </p:nvPicPr>
        <p:blipFill>
          <a:blip r:embed="rId11">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221910" y="5733031"/>
            <a:ext cx="1995856" cy="886377"/>
          </a:xfrm>
          <a:prstGeom prst="rect">
            <a:avLst/>
          </a:prstGeom>
        </p:spPr>
      </p:pic>
      <p:pic>
        <p:nvPicPr>
          <p:cNvPr id="32" name="Picture 31" descr="Screen Shot 2015-01-18 at 4.14.22 pm.png"/>
          <p:cNvPicPr>
            <a:picLocks noChangeAspect="1"/>
          </p:cNvPicPr>
          <p:nvPr/>
        </p:nvPicPr>
        <p:blipFill>
          <a:blip r:embed="rId1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190248" y="4793704"/>
            <a:ext cx="2027518" cy="829524"/>
          </a:xfrm>
          <a:prstGeom prst="rect">
            <a:avLst/>
          </a:prstGeom>
        </p:spPr>
      </p:pic>
      <p:pic>
        <p:nvPicPr>
          <p:cNvPr id="35" name="Picture 34"/>
          <p:cNvPicPr>
            <a:picLocks noChangeAspect="1"/>
          </p:cNvPicPr>
          <p:nvPr/>
        </p:nvPicPr>
        <p:blipFill>
          <a:blip r:embed="rId13"/>
          <a:stretch>
            <a:fillRect/>
          </a:stretch>
        </p:blipFill>
        <p:spPr>
          <a:xfrm>
            <a:off x="588930" y="3853603"/>
            <a:ext cx="4882814" cy="2746583"/>
          </a:xfrm>
          <a:prstGeom prst="rect">
            <a:avLst/>
          </a:prstGeom>
        </p:spPr>
      </p:pic>
      <p:grpSp>
        <p:nvGrpSpPr>
          <p:cNvPr id="20" name="Group 19"/>
          <p:cNvGrpSpPr/>
          <p:nvPr/>
        </p:nvGrpSpPr>
        <p:grpSpPr>
          <a:xfrm>
            <a:off x="1" y="0"/>
            <a:ext cx="9145020" cy="1621373"/>
            <a:chOff x="1" y="0"/>
            <a:chExt cx="9145020" cy="1621373"/>
          </a:xfrm>
        </p:grpSpPr>
        <p:pic>
          <p:nvPicPr>
            <p:cNvPr id="33" name="Picture 32"/>
            <p:cNvPicPr>
              <a:picLocks noChangeAspect="1"/>
            </p:cNvPicPr>
            <p:nvPr/>
          </p:nvPicPr>
          <p:blipFill>
            <a:blip r:embed="rId14"/>
            <a:stretch>
              <a:fillRect/>
            </a:stretch>
          </p:blipFill>
          <p:spPr>
            <a:xfrm>
              <a:off x="1" y="0"/>
              <a:ext cx="5471743" cy="1315273"/>
            </a:xfrm>
            <a:prstGeom prst="rect">
              <a:avLst/>
            </a:prstGeom>
          </p:spPr>
        </p:pic>
        <p:pic>
          <p:nvPicPr>
            <p:cNvPr id="34" name="Picture 2"/>
            <p:cNvPicPr>
              <a:picLocks noChangeAspect="1" noChangeArrowheads="1"/>
            </p:cNvPicPr>
            <p:nvPr/>
          </p:nvPicPr>
          <p:blipFill>
            <a:blip r:embed="rId1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6" name="Picture 35" descr="LOGOO.jpg"/>
            <p:cNvPicPr>
              <a:picLocks noChangeAspect="1"/>
            </p:cNvPicPr>
            <p:nvPr/>
          </p:nvPicPr>
          <p:blipFill>
            <a:blip r:embed="rId1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37" name="Picture 36"/>
            <p:cNvPicPr>
              <a:picLocks noChangeAspect="1"/>
            </p:cNvPicPr>
            <p:nvPr/>
          </p:nvPicPr>
          <p:blipFill>
            <a:blip r:embed="rId17"/>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34815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2-23 at 12.22.31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12" name="TextBox 11"/>
          <p:cNvSpPr txBox="1"/>
          <p:nvPr/>
        </p:nvSpPr>
        <p:spPr>
          <a:xfrm>
            <a:off x="126124" y="1315274"/>
            <a:ext cx="7232323" cy="1415772"/>
          </a:xfrm>
          <a:prstGeom prst="rect">
            <a:avLst/>
          </a:prstGeom>
          <a:noFill/>
        </p:spPr>
        <p:txBody>
          <a:bodyPr wrap="square" rtlCol="0">
            <a:spAutoFit/>
          </a:bodyPr>
          <a:lstStyle/>
          <a:p>
            <a:pPr algn="ctr"/>
            <a:r>
              <a:rPr lang="en-US" sz="3000" b="1" dirty="0" smtClean="0">
                <a:solidFill>
                  <a:schemeClr val="accent2">
                    <a:lumMod val="50000"/>
                  </a:schemeClr>
                </a:solidFill>
              </a:rPr>
              <a:t>ANGKOR</a:t>
            </a:r>
          </a:p>
          <a:p>
            <a:pPr algn="ctr"/>
            <a:r>
              <a:rPr lang="en-US" sz="2800" b="1" dirty="0" smtClean="0">
                <a:solidFill>
                  <a:schemeClr val="accent2">
                    <a:lumMod val="50000"/>
                  </a:schemeClr>
                </a:solidFill>
              </a:rPr>
              <a:t>SITE MAJEUR DU PATRIMOINE MONDIAL</a:t>
            </a:r>
          </a:p>
          <a:p>
            <a:pPr algn="ctr"/>
            <a:r>
              <a:rPr lang="en-US" sz="2800" b="1" dirty="0" smtClean="0">
                <a:solidFill>
                  <a:schemeClr val="accent2">
                    <a:lumMod val="50000"/>
                  </a:schemeClr>
                </a:solidFill>
              </a:rPr>
              <a:t>JOYAU DE L’ART KHMER</a:t>
            </a:r>
          </a:p>
        </p:txBody>
      </p:sp>
      <p:sp>
        <p:nvSpPr>
          <p:cNvPr id="4" name="Rectangle 3"/>
          <p:cNvSpPr/>
          <p:nvPr/>
        </p:nvSpPr>
        <p:spPr>
          <a:xfrm>
            <a:off x="251143" y="2766163"/>
            <a:ext cx="5598203" cy="4093428"/>
          </a:xfrm>
          <a:prstGeom prst="rect">
            <a:avLst/>
          </a:prstGeom>
        </p:spPr>
        <p:txBody>
          <a:bodyPr wrap="square">
            <a:spAutoFit/>
          </a:bodyPr>
          <a:lstStyle/>
          <a:p>
            <a:pPr marL="342900" indent="-342900">
              <a:buFont typeface="Arial"/>
              <a:buChar char="•"/>
            </a:pPr>
            <a:r>
              <a:rPr lang="en-US" sz="2600" dirty="0" smtClean="0"/>
              <a:t>Angkor, </a:t>
            </a:r>
            <a:r>
              <a:rPr lang="en-US" sz="2600" b="1" dirty="0" smtClean="0"/>
              <a:t>le plus grand site </a:t>
            </a:r>
            <a:r>
              <a:rPr lang="en-US" sz="2600" b="1" dirty="0" err="1" smtClean="0"/>
              <a:t>culturel</a:t>
            </a:r>
            <a:r>
              <a:rPr lang="en-US" sz="2600" b="1" dirty="0" smtClean="0"/>
              <a:t> </a:t>
            </a:r>
            <a:r>
              <a:rPr lang="en-US" sz="2600" b="1" dirty="0" err="1" smtClean="0"/>
              <a:t>classé</a:t>
            </a:r>
            <a:r>
              <a:rPr lang="en-US" sz="2600" b="1" dirty="0" smtClean="0"/>
              <a:t> au </a:t>
            </a:r>
            <a:r>
              <a:rPr lang="en-US" sz="2600" b="1" dirty="0" err="1" smtClean="0"/>
              <a:t>Patrimoine</a:t>
            </a:r>
            <a:r>
              <a:rPr lang="en-US" sz="2600" b="1" dirty="0" smtClean="0"/>
              <a:t> </a:t>
            </a:r>
            <a:r>
              <a:rPr lang="en-US" sz="2600" b="1" dirty="0" err="1" smtClean="0"/>
              <a:t>mondial</a:t>
            </a:r>
            <a:r>
              <a:rPr lang="en-US" sz="2600" b="1" dirty="0" smtClean="0"/>
              <a:t> </a:t>
            </a:r>
            <a:r>
              <a:rPr lang="en-US" sz="2600" dirty="0" smtClean="0"/>
              <a:t>(40 000 hectares)</a:t>
            </a:r>
          </a:p>
          <a:p>
            <a:pPr marL="342900" indent="-342900">
              <a:buFont typeface="Arial"/>
              <a:buChar char="•"/>
            </a:pPr>
            <a:r>
              <a:rPr lang="en-US" sz="2600" b="1" dirty="0" smtClean="0"/>
              <a:t>Angkor </a:t>
            </a:r>
            <a:r>
              <a:rPr lang="en-US" sz="2600" b="1" dirty="0" err="1" smtClean="0"/>
              <a:t>Wat</a:t>
            </a:r>
            <a:r>
              <a:rPr lang="en-US" sz="2600" b="1" dirty="0" smtClean="0"/>
              <a:t>, le plus grand monument </a:t>
            </a:r>
            <a:r>
              <a:rPr lang="en-US" sz="2600" b="1" dirty="0" err="1" smtClean="0"/>
              <a:t>religieux</a:t>
            </a:r>
            <a:r>
              <a:rPr lang="en-US" sz="2600" b="1" dirty="0" smtClean="0"/>
              <a:t> du monde</a:t>
            </a:r>
          </a:p>
          <a:p>
            <a:pPr marL="342900" indent="-342900">
              <a:buFont typeface="Arial"/>
              <a:buChar char="•"/>
            </a:pPr>
            <a:r>
              <a:rPr lang="en-US" sz="2600" dirty="0" smtClean="0"/>
              <a:t>En 2014</a:t>
            </a:r>
          </a:p>
          <a:p>
            <a:pPr marL="342900" indent="-342900">
              <a:buFont typeface="Wingdings" pitchFamily="2" charset="2"/>
              <a:buChar char="à"/>
            </a:pPr>
            <a:r>
              <a:rPr lang="en-US" sz="2600" b="1" dirty="0" smtClean="0"/>
              <a:t>Angkor </a:t>
            </a:r>
            <a:r>
              <a:rPr lang="en-US" sz="2600" b="1" dirty="0" err="1" smtClean="0"/>
              <a:t>Wat</a:t>
            </a:r>
            <a:r>
              <a:rPr lang="en-US" sz="2600" b="1" dirty="0" smtClean="0"/>
              <a:t>, </a:t>
            </a:r>
            <a:r>
              <a:rPr lang="en-US" sz="2600" b="1" dirty="0" err="1"/>
              <a:t>é</a:t>
            </a:r>
            <a:r>
              <a:rPr lang="en-US" sz="2600" b="1" dirty="0" err="1" smtClean="0"/>
              <a:t>lu</a:t>
            </a:r>
            <a:r>
              <a:rPr lang="en-US" sz="2600" b="1" dirty="0" smtClean="0"/>
              <a:t> plus beau site </a:t>
            </a:r>
            <a:r>
              <a:rPr lang="en-US" sz="2600" b="1" dirty="0" err="1" smtClean="0"/>
              <a:t>archéologique</a:t>
            </a:r>
            <a:r>
              <a:rPr lang="en-US" sz="2600" b="1" dirty="0" smtClean="0"/>
              <a:t> au monde</a:t>
            </a:r>
            <a:endParaRPr lang="en-US" sz="2600" b="1" dirty="0"/>
          </a:p>
          <a:p>
            <a:pPr marL="342900" indent="-342900">
              <a:buFont typeface="Wingdings" pitchFamily="2" charset="2"/>
              <a:buChar char="à"/>
            </a:pPr>
            <a:r>
              <a:rPr lang="en-US" sz="2600" b="1" dirty="0" err="1" smtClean="0"/>
              <a:t>Siem</a:t>
            </a:r>
            <a:r>
              <a:rPr lang="en-US" sz="2600" b="1" dirty="0" smtClean="0"/>
              <a:t> Reap, 4ème destination </a:t>
            </a:r>
            <a:r>
              <a:rPr lang="en-US" sz="2600" b="1" dirty="0" err="1" smtClean="0"/>
              <a:t>mondiale</a:t>
            </a:r>
            <a:endParaRPr lang="en-US" sz="2600" b="1" dirty="0"/>
          </a:p>
        </p:txBody>
      </p:sp>
      <p:pic>
        <p:nvPicPr>
          <p:cNvPr id="6" name="Picture 5" descr="Screen Shot 2015-02-11 at 8.47.09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64485" y="2426636"/>
            <a:ext cx="2952078" cy="2031684"/>
          </a:xfrm>
          <a:prstGeom prst="rect">
            <a:avLst/>
          </a:prstGeom>
          <a:ln>
            <a:noFill/>
          </a:ln>
          <a:effectLst>
            <a:outerShdw blurRad="292100" dist="139700" dir="2700000" algn="tl" rotWithShape="0">
              <a:srgbClr val="333333">
                <a:alpha val="65000"/>
              </a:srgbClr>
            </a:outerShdw>
          </a:effectLst>
        </p:spPr>
      </p:pic>
      <p:pic>
        <p:nvPicPr>
          <p:cNvPr id="8" name="Picture 7" descr="Screen Shot 2015-02-11 at 8.51.18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38533" y="4674818"/>
            <a:ext cx="2978030" cy="2055063"/>
          </a:xfrm>
          <a:prstGeom prst="rect">
            <a:avLst/>
          </a:prstGeom>
          <a:ln>
            <a:noFill/>
          </a:ln>
          <a:effectLst>
            <a:outerShdw blurRad="292100" dist="139700" dir="2700000" algn="tl" rotWithShape="0">
              <a:srgbClr val="333333">
                <a:alpha val="65000"/>
              </a:srgbClr>
            </a:outerShdw>
          </a:effectLst>
        </p:spPr>
      </p:pic>
      <p:pic>
        <p:nvPicPr>
          <p:cNvPr id="9" name="Picture 8" descr="Screen Shot 2015-02-11 at 8.52.31 p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189205" y="4674818"/>
            <a:ext cx="1141884" cy="404815"/>
          </a:xfrm>
          <a:prstGeom prst="rect">
            <a:avLst/>
          </a:prstGeom>
        </p:spPr>
      </p:pic>
      <p:grpSp>
        <p:nvGrpSpPr>
          <p:cNvPr id="13" name="Group 12"/>
          <p:cNvGrpSpPr/>
          <p:nvPr/>
        </p:nvGrpSpPr>
        <p:grpSpPr>
          <a:xfrm>
            <a:off x="1" y="0"/>
            <a:ext cx="9145020" cy="1621373"/>
            <a:chOff x="1" y="0"/>
            <a:chExt cx="9145020" cy="1621373"/>
          </a:xfrm>
        </p:grpSpPr>
        <p:pic>
          <p:nvPicPr>
            <p:cNvPr id="14" name="Picture 13"/>
            <p:cNvPicPr>
              <a:picLocks noChangeAspect="1"/>
            </p:cNvPicPr>
            <p:nvPr/>
          </p:nvPicPr>
          <p:blipFill>
            <a:blip r:embed="rId6"/>
            <a:stretch>
              <a:fillRect/>
            </a:stretch>
          </p:blipFill>
          <p:spPr>
            <a:xfrm>
              <a:off x="1" y="0"/>
              <a:ext cx="5471743" cy="1315273"/>
            </a:xfrm>
            <a:prstGeom prst="rect">
              <a:avLst/>
            </a:prstGeom>
          </p:spPr>
        </p:pic>
        <p:pic>
          <p:nvPicPr>
            <p:cNvPr id="15" name="Picture 2"/>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6" name="Picture 15" descr="LOGOO.jpg"/>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17" name="Picture 16"/>
            <p:cNvPicPr>
              <a:picLocks noChangeAspect="1"/>
            </p:cNvPicPr>
            <p:nvPr/>
          </p:nvPicPr>
          <p:blipFill>
            <a:blip r:embed="rId9"/>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82123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descr="Screen Shot 2014-02-23 at 12.22.31 pm.png"/>
          <p:cNvPicPr>
            <a:picLocks noChangeAspect="1"/>
          </p:cNvPicPr>
          <p:nvPr/>
        </p:nvPicPr>
        <p:blipFill>
          <a:blip r:embed="rId2">
            <a:alphaModFix amt="6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3" name="Content Placeholder 2"/>
          <p:cNvSpPr>
            <a:spLocks noGrp="1"/>
          </p:cNvSpPr>
          <p:nvPr>
            <p:ph idx="1"/>
          </p:nvPr>
        </p:nvSpPr>
        <p:spPr>
          <a:xfrm>
            <a:off x="457200" y="1907906"/>
            <a:ext cx="4295179" cy="4525963"/>
          </a:xfrm>
        </p:spPr>
        <p:txBody>
          <a:bodyPr>
            <a:normAutofit/>
          </a:bodyPr>
          <a:lstStyle/>
          <a:p>
            <a:pPr>
              <a:spcAft>
                <a:spcPts val="0"/>
              </a:spcAft>
            </a:pPr>
            <a:r>
              <a:rPr lang="fr-FR" dirty="0">
                <a:latin typeface="Cambria"/>
                <a:ea typeface="MS Mincho"/>
                <a:cs typeface="DaunPenh"/>
              </a:rPr>
              <a:t>Le nombre de visiteurs à Angkor augmente de manière significative et constante.</a:t>
            </a:r>
            <a:endParaRPr lang="en-US" dirty="0">
              <a:latin typeface="Cambria"/>
              <a:ea typeface="MS Mincho"/>
              <a:cs typeface="DaunPenh"/>
            </a:endParaRPr>
          </a:p>
          <a:p>
            <a:pPr>
              <a:spcAft>
                <a:spcPts val="0"/>
              </a:spcAft>
            </a:pPr>
            <a:r>
              <a:rPr lang="fr-FR" dirty="0" smtClean="0">
                <a:latin typeface="Cambria"/>
                <a:ea typeface="MS Mincho"/>
                <a:cs typeface="DaunPenh"/>
              </a:rPr>
              <a:t>Avantages </a:t>
            </a:r>
            <a:r>
              <a:rPr lang="fr-FR" dirty="0">
                <a:latin typeface="Cambria"/>
                <a:ea typeface="MS Mincho"/>
                <a:cs typeface="DaunPenh"/>
              </a:rPr>
              <a:t>et impacts du tourisme sur le site d’Angkor</a:t>
            </a:r>
            <a:endParaRPr lang="en-US" dirty="0">
              <a:effectLst/>
              <a:latin typeface="Cambria"/>
              <a:ea typeface="MS Mincho"/>
              <a:cs typeface="DaunPenh"/>
            </a:endParaRPr>
          </a:p>
        </p:txBody>
      </p:sp>
      <p:pic>
        <p:nvPicPr>
          <p:cNvPr id="19" name="Picture 18" descr="Screen shot 2011-04-27 at 8.44.24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043998" y="1776507"/>
            <a:ext cx="3760679" cy="2626797"/>
          </a:xfrm>
          <a:prstGeom prst="rect">
            <a:avLst/>
          </a:prstGeom>
          <a:ln>
            <a:noFill/>
          </a:ln>
          <a:effectLst>
            <a:softEdge rad="112500"/>
          </a:effectLst>
        </p:spPr>
      </p:pic>
      <p:pic>
        <p:nvPicPr>
          <p:cNvPr id="11" name="Picture 10"/>
          <p:cNvPicPr/>
          <p:nvPr/>
        </p:nvPicPr>
        <p:blipFill rotWithShape="1">
          <a:blip r:embed="rId4"/>
          <a:srcRect l="56894" t="44677" r="6108" b="31821"/>
          <a:stretch/>
        </p:blipFill>
        <p:spPr bwMode="auto">
          <a:xfrm>
            <a:off x="5043998" y="4424813"/>
            <a:ext cx="3658690" cy="2079229"/>
          </a:xfrm>
          <a:prstGeom prst="rect">
            <a:avLst/>
          </a:prstGeom>
          <a:ln>
            <a:noFill/>
          </a:ln>
          <a:effectLst>
            <a:softEdge rad="112500"/>
          </a:effectLst>
          <a:extLst>
            <a:ext uri="{53640926-AAD7-44D8-BBD7-CCE9431645EC}">
              <a14:shadowObscured xmlns:a14="http://schemas.microsoft.com/office/drawing/2010/main" xmlns:p="http://schemas.openxmlformats.org/presentationml/2006/main" xmlns:r="http://schemas.openxmlformats.org/officeDocument/2006/relationships" xmlns:a="http://schemas.openxmlformats.org/drawingml/2006/main" xmlns=""/>
            </a:ext>
          </a:extLst>
        </p:spPr>
      </p:pic>
      <p:grpSp>
        <p:nvGrpSpPr>
          <p:cNvPr id="10" name="Group 9"/>
          <p:cNvGrpSpPr/>
          <p:nvPr/>
        </p:nvGrpSpPr>
        <p:grpSpPr>
          <a:xfrm>
            <a:off x="1" y="0"/>
            <a:ext cx="9145020" cy="1621373"/>
            <a:chOff x="1" y="0"/>
            <a:chExt cx="9145020" cy="1621373"/>
          </a:xfrm>
        </p:grpSpPr>
        <p:pic>
          <p:nvPicPr>
            <p:cNvPr id="13" name="Picture 12"/>
            <p:cNvPicPr>
              <a:picLocks noChangeAspect="1"/>
            </p:cNvPicPr>
            <p:nvPr/>
          </p:nvPicPr>
          <p:blipFill>
            <a:blip r:embed="rId5"/>
            <a:stretch>
              <a:fillRect/>
            </a:stretch>
          </p:blipFill>
          <p:spPr>
            <a:xfrm>
              <a:off x="1" y="0"/>
              <a:ext cx="5471743" cy="1315273"/>
            </a:xfrm>
            <a:prstGeom prst="rect">
              <a:avLst/>
            </a:prstGeom>
          </p:spPr>
        </p:pic>
        <p:pic>
          <p:nvPicPr>
            <p:cNvPr id="14" name="Picture 2"/>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5" name="Picture 14" descr="LOGOO.jp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16" name="Picture 15"/>
            <p:cNvPicPr>
              <a:picLocks noChangeAspect="1"/>
            </p:cNvPicPr>
            <p:nvPr/>
          </p:nvPicPr>
          <p:blipFill>
            <a:blip r:embed="rId8"/>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51260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descr="Screen Shot 2014-02-23 at 12.22.31 pm.png"/>
          <p:cNvPicPr>
            <a:picLocks noChangeAspect="1"/>
          </p:cNvPicPr>
          <p:nvPr/>
        </p:nvPicPr>
        <p:blipFill>
          <a:blip r:embed="rId2">
            <a:alphaModFix amt="6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grpSp>
        <p:nvGrpSpPr>
          <p:cNvPr id="10" name="Group 9"/>
          <p:cNvGrpSpPr/>
          <p:nvPr/>
        </p:nvGrpSpPr>
        <p:grpSpPr>
          <a:xfrm>
            <a:off x="1" y="0"/>
            <a:ext cx="9145020" cy="1621373"/>
            <a:chOff x="1" y="0"/>
            <a:chExt cx="9145020" cy="1621373"/>
          </a:xfrm>
        </p:grpSpPr>
        <p:pic>
          <p:nvPicPr>
            <p:cNvPr id="11" name="Picture 10"/>
            <p:cNvPicPr>
              <a:picLocks noChangeAspect="1"/>
            </p:cNvPicPr>
            <p:nvPr/>
          </p:nvPicPr>
          <p:blipFill>
            <a:blip r:embed="rId3"/>
            <a:stretch>
              <a:fillRect/>
            </a:stretch>
          </p:blipFill>
          <p:spPr>
            <a:xfrm>
              <a:off x="1" y="0"/>
              <a:ext cx="5471743" cy="1315273"/>
            </a:xfrm>
            <a:prstGeom prst="rect">
              <a:avLst/>
            </a:prstGeom>
          </p:spPr>
        </p:pic>
        <p:pic>
          <p:nvPicPr>
            <p:cNvPr id="16"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7" name="Picture 16" descr="LOGOO.jp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18" name="Picture 17"/>
            <p:cNvPicPr>
              <a:picLocks noChangeAspect="1"/>
            </p:cNvPicPr>
            <p:nvPr/>
          </p:nvPicPr>
          <p:blipFill>
            <a:blip r:embed="rId6"/>
            <a:stretch>
              <a:fillRect/>
            </a:stretch>
          </p:blipFill>
          <p:spPr>
            <a:xfrm>
              <a:off x="7556218" y="0"/>
              <a:ext cx="1588803" cy="1621373"/>
            </a:xfrm>
            <a:prstGeom prst="rect">
              <a:avLst/>
            </a:prstGeom>
          </p:spPr>
        </p:pic>
      </p:grpSp>
      <p:pic>
        <p:nvPicPr>
          <p:cNvPr id="2" name="Picture 1" descr="Screen Shot 2017-10-18 at 9.01.29 PM.pn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2792" y="1908071"/>
            <a:ext cx="7943747" cy="412562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550355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descr="Screen Shot 2014-02-23 at 12.22.31 pm.png"/>
          <p:cNvPicPr>
            <a:picLocks noChangeAspect="1"/>
          </p:cNvPicPr>
          <p:nvPr/>
        </p:nvPicPr>
        <p:blipFill>
          <a:blip r:embed="rId2">
            <a:alphaModFix amt="6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grpSp>
        <p:nvGrpSpPr>
          <p:cNvPr id="9" name="Group 8"/>
          <p:cNvGrpSpPr/>
          <p:nvPr/>
        </p:nvGrpSpPr>
        <p:grpSpPr>
          <a:xfrm>
            <a:off x="1" y="0"/>
            <a:ext cx="9145020" cy="1621373"/>
            <a:chOff x="1" y="0"/>
            <a:chExt cx="9145020" cy="1621373"/>
          </a:xfrm>
        </p:grpSpPr>
        <p:pic>
          <p:nvPicPr>
            <p:cNvPr id="10" name="Picture 9"/>
            <p:cNvPicPr>
              <a:picLocks noChangeAspect="1"/>
            </p:cNvPicPr>
            <p:nvPr/>
          </p:nvPicPr>
          <p:blipFill>
            <a:blip r:embed="rId3"/>
            <a:stretch>
              <a:fillRect/>
            </a:stretch>
          </p:blipFill>
          <p:spPr>
            <a:xfrm>
              <a:off x="1" y="0"/>
              <a:ext cx="5471743" cy="1315273"/>
            </a:xfrm>
            <a:prstGeom prst="rect">
              <a:avLst/>
            </a:prstGeom>
          </p:spPr>
        </p:pic>
        <p:pic>
          <p:nvPicPr>
            <p:cNvPr id="11"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3" name="Picture 12" descr="LOGOO.jp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14" name="Picture 13"/>
            <p:cNvPicPr>
              <a:picLocks noChangeAspect="1"/>
            </p:cNvPicPr>
            <p:nvPr/>
          </p:nvPicPr>
          <p:blipFill>
            <a:blip r:embed="rId6"/>
            <a:stretch>
              <a:fillRect/>
            </a:stretch>
          </p:blipFill>
          <p:spPr>
            <a:xfrm>
              <a:off x="7556218" y="0"/>
              <a:ext cx="1588803" cy="1621373"/>
            </a:xfrm>
            <a:prstGeom prst="rect">
              <a:avLst/>
            </a:prstGeom>
          </p:spPr>
        </p:pic>
      </p:grpSp>
      <p:pic>
        <p:nvPicPr>
          <p:cNvPr id="2" name="Picture 1" descr="Screen Shot 2017-10-18 at 9.02.27 PM.pn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35135" y="1315273"/>
            <a:ext cx="6626434" cy="534389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937548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4724"/>
            <a:ext cx="8229600" cy="6093373"/>
          </a:xfrm>
        </p:spPr>
        <p:txBody>
          <a:bodyPr>
            <a:normAutofit fontScale="92500" lnSpcReduction="10000"/>
          </a:bodyPr>
          <a:lstStyle/>
          <a:p>
            <a:pPr marL="0" indent="0">
              <a:buNone/>
            </a:pPr>
            <a:r>
              <a:rPr lang="fr-FR" b="1" dirty="0">
                <a:solidFill>
                  <a:schemeClr val="accent2">
                    <a:lumMod val="50000"/>
                  </a:schemeClr>
                </a:solidFill>
              </a:rPr>
              <a:t>LE DÉVELOPPEMENT DU TOURISME A POUR CONSÉQUENCES L’ACCROISSEMENT DU NOMBRE DES ÉQUIPEMENTS ET DES SERVICES</a:t>
            </a:r>
            <a:r>
              <a:rPr lang="en-US" b="1" dirty="0">
                <a:solidFill>
                  <a:schemeClr val="accent2">
                    <a:lumMod val="50000"/>
                  </a:schemeClr>
                </a:solidFill>
              </a:rPr>
              <a:t/>
            </a:r>
            <a:br>
              <a:rPr lang="en-US" b="1" dirty="0">
                <a:solidFill>
                  <a:schemeClr val="accent2">
                    <a:lumMod val="50000"/>
                  </a:schemeClr>
                </a:solidFill>
              </a:rPr>
            </a:br>
            <a:endParaRPr lang="en-US" b="1" dirty="0">
              <a:solidFill>
                <a:schemeClr val="accent2">
                  <a:lumMod val="50000"/>
                </a:schemeClr>
              </a:solidFill>
            </a:endParaRPr>
          </a:p>
          <a:p>
            <a:pPr>
              <a:buFont typeface="Wingdings" pitchFamily="2" charset="2"/>
              <a:buChar char="à"/>
            </a:pPr>
            <a:r>
              <a:rPr lang="fr-FR" b="1" dirty="0">
                <a:solidFill>
                  <a:schemeClr val="accent2">
                    <a:lumMod val="50000"/>
                  </a:schemeClr>
                </a:solidFill>
              </a:rPr>
              <a:t>UTILITAIRES</a:t>
            </a:r>
            <a:r>
              <a:rPr lang="fr-FR" dirty="0"/>
              <a:t> : </a:t>
            </a:r>
            <a:endParaRPr lang="en-US" dirty="0"/>
          </a:p>
          <a:p>
            <a:pPr lvl="0"/>
            <a:r>
              <a:rPr lang="fr-FR" dirty="0"/>
              <a:t>Infrastructures routières</a:t>
            </a:r>
            <a:endParaRPr lang="en-US" dirty="0"/>
          </a:p>
          <a:p>
            <a:pPr lvl="0"/>
            <a:r>
              <a:rPr lang="fr-FR" dirty="0"/>
              <a:t>Hôtels </a:t>
            </a:r>
            <a:endParaRPr lang="en-US" dirty="0"/>
          </a:p>
          <a:p>
            <a:pPr lvl="0"/>
            <a:r>
              <a:rPr lang="fr-FR" dirty="0"/>
              <a:t>Restaurants</a:t>
            </a:r>
            <a:endParaRPr lang="en-US" dirty="0"/>
          </a:p>
          <a:p>
            <a:pPr lvl="0"/>
            <a:r>
              <a:rPr lang="fr-FR" dirty="0"/>
              <a:t>Cafés</a:t>
            </a:r>
            <a:endParaRPr lang="en-US" dirty="0"/>
          </a:p>
          <a:p>
            <a:pPr lvl="0"/>
            <a:r>
              <a:rPr lang="fr-FR" dirty="0"/>
              <a:t>Shopping en tout genre (souvenirs, supermarchés, artisanat…)</a:t>
            </a:r>
            <a:endParaRPr lang="en-US" dirty="0"/>
          </a:p>
          <a:p>
            <a:pPr lvl="0"/>
            <a:r>
              <a:rPr lang="fr-FR" dirty="0"/>
              <a:t>Attractions</a:t>
            </a:r>
            <a:endParaRPr lang="en-US" dirty="0"/>
          </a:p>
          <a:p>
            <a:pPr marL="0" indent="0">
              <a:buNone/>
            </a:pPr>
            <a:endParaRPr lang="en-US" dirty="0"/>
          </a:p>
          <a:p>
            <a:pPr>
              <a:buFont typeface="Arial" pitchFamily="34" charset="0"/>
              <a:buChar char="•"/>
            </a:pP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056730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6028"/>
            <a:ext cx="8229600" cy="5590135"/>
          </a:xfrm>
        </p:spPr>
        <p:txBody>
          <a:bodyPr>
            <a:normAutofit fontScale="92500" lnSpcReduction="20000"/>
          </a:bodyPr>
          <a:lstStyle/>
          <a:p>
            <a:pPr>
              <a:buFont typeface="Wingdings" pitchFamily="2" charset="2"/>
              <a:buChar char="à"/>
            </a:pPr>
            <a:r>
              <a:rPr lang="fr-FR" b="1" dirty="0">
                <a:solidFill>
                  <a:schemeClr val="accent2">
                    <a:lumMod val="50000"/>
                  </a:schemeClr>
                </a:solidFill>
              </a:rPr>
              <a:t>SOCIAUX</a:t>
            </a:r>
            <a:r>
              <a:rPr lang="fr-FR" dirty="0"/>
              <a:t> :</a:t>
            </a:r>
            <a:endParaRPr lang="en-US" dirty="0"/>
          </a:p>
          <a:p>
            <a:pPr lvl="0"/>
            <a:r>
              <a:rPr lang="fr-FR" dirty="0"/>
              <a:t>Hôpitaux, cliniques</a:t>
            </a:r>
            <a:endParaRPr lang="en-US" dirty="0"/>
          </a:p>
          <a:p>
            <a:pPr lvl="0"/>
            <a:r>
              <a:rPr lang="fr-FR" dirty="0"/>
              <a:t>Dispensaires</a:t>
            </a:r>
            <a:endParaRPr lang="en-US" dirty="0"/>
          </a:p>
          <a:p>
            <a:pPr lvl="0"/>
            <a:r>
              <a:rPr lang="fr-FR" dirty="0"/>
              <a:t>Pharmacies</a:t>
            </a:r>
            <a:endParaRPr lang="en-US" dirty="0"/>
          </a:p>
          <a:p>
            <a:pPr marL="0" indent="0">
              <a:buNone/>
            </a:pPr>
            <a:r>
              <a:rPr lang="fr-FR" dirty="0" smtClean="0"/>
              <a:t>  </a:t>
            </a:r>
            <a:endParaRPr lang="en-US" dirty="0"/>
          </a:p>
          <a:p>
            <a:pPr>
              <a:buFont typeface="Wingdings" pitchFamily="2" charset="2"/>
              <a:buChar char="à"/>
            </a:pPr>
            <a:r>
              <a:rPr lang="fr-FR" b="1" dirty="0">
                <a:solidFill>
                  <a:schemeClr val="accent2">
                    <a:lumMod val="50000"/>
                  </a:schemeClr>
                </a:solidFill>
              </a:rPr>
              <a:t>QUALITÉ</a:t>
            </a:r>
            <a:r>
              <a:rPr lang="fr-FR" dirty="0"/>
              <a:t> : des améliorations comme citées précédemment  </a:t>
            </a:r>
            <a:endParaRPr lang="en-US" dirty="0"/>
          </a:p>
          <a:p>
            <a:pPr marL="0" indent="0">
              <a:buNone/>
            </a:pPr>
            <a:r>
              <a:rPr lang="fr-FR" b="1" u="sng" dirty="0" smtClean="0">
                <a:sym typeface="Wingdings"/>
              </a:rPr>
              <a:t></a:t>
            </a:r>
            <a:r>
              <a:rPr lang="fr-FR" b="1" u="sng" dirty="0">
                <a:solidFill>
                  <a:schemeClr val="accent2">
                    <a:lumMod val="50000"/>
                  </a:schemeClr>
                </a:solidFill>
              </a:rPr>
              <a:t>Mais aussi</a:t>
            </a:r>
            <a:r>
              <a:rPr lang="fr-FR" b="1" u="sng" dirty="0"/>
              <a:t> :</a:t>
            </a:r>
            <a:r>
              <a:rPr lang="fr-FR" u="sng" dirty="0"/>
              <a:t> </a:t>
            </a:r>
            <a:endParaRPr lang="en-US" u="sng" dirty="0"/>
          </a:p>
          <a:p>
            <a:pPr lvl="0"/>
            <a:r>
              <a:rPr lang="fr-FR" dirty="0"/>
              <a:t>Beaucoup de constructions anarchiques</a:t>
            </a:r>
            <a:endParaRPr lang="en-US" dirty="0"/>
          </a:p>
          <a:p>
            <a:pPr lvl="0"/>
            <a:r>
              <a:rPr lang="fr-FR" dirty="0"/>
              <a:t>Embouteillage dans la circulation</a:t>
            </a:r>
            <a:endParaRPr lang="en-US" dirty="0"/>
          </a:p>
          <a:p>
            <a:pPr lvl="0"/>
            <a:r>
              <a:rPr lang="fr-FR" dirty="0"/>
              <a:t>Pollution de l’air</a:t>
            </a:r>
            <a:endParaRPr lang="en-US" dirty="0"/>
          </a:p>
          <a:p>
            <a:pPr lvl="0"/>
            <a:r>
              <a:rPr lang="fr-FR" dirty="0"/>
              <a:t>Problème de dépôts d’ordures à ciel ouvert </a:t>
            </a:r>
            <a:endParaRPr lang="en-US" dirty="0"/>
          </a:p>
          <a:p>
            <a:endParaRPr lang="en-US" sz="3300" dirty="0"/>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264285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spcBef>
                <a:spcPct val="0"/>
              </a:spcBef>
              <a:buNone/>
            </a:pPr>
            <a:endParaRPr lang="en-US" sz="4400" b="1" dirty="0" smtClean="0">
              <a:latin typeface="+mj-lt"/>
              <a:ea typeface="+mj-ea"/>
              <a:cs typeface="+mj-cs"/>
            </a:endParaRPr>
          </a:p>
          <a:p>
            <a:pPr marL="0" indent="0" algn="ctr">
              <a:spcBef>
                <a:spcPct val="0"/>
              </a:spcBef>
              <a:buNone/>
            </a:pPr>
            <a:r>
              <a:rPr lang="en-US" sz="4400" b="1" dirty="0" smtClean="0">
                <a:latin typeface="+mj-lt"/>
                <a:ea typeface="+mj-ea"/>
                <a:cs typeface="+mj-cs"/>
              </a:rPr>
              <a:t>ORGANISATION </a:t>
            </a:r>
            <a:r>
              <a:rPr lang="en-US" sz="4400" b="1" dirty="0">
                <a:latin typeface="+mj-lt"/>
                <a:ea typeface="+mj-ea"/>
                <a:cs typeface="+mj-cs"/>
              </a:rPr>
              <a:t>ET PLANIFICATION DU PLAN DE GESTION </a:t>
            </a:r>
            <a:endParaRPr lang="en-US" sz="4400" b="1" dirty="0" smtClean="0">
              <a:latin typeface="+mj-lt"/>
              <a:ea typeface="+mj-ea"/>
              <a:cs typeface="+mj-cs"/>
            </a:endParaRPr>
          </a:p>
          <a:p>
            <a:pPr marL="0" indent="0" algn="ctr">
              <a:spcBef>
                <a:spcPct val="0"/>
              </a:spcBef>
              <a:buNone/>
            </a:pPr>
            <a:r>
              <a:rPr lang="en-US" sz="4400" b="1" dirty="0" smtClean="0">
                <a:latin typeface="+mj-lt"/>
                <a:ea typeface="+mj-ea"/>
                <a:cs typeface="+mj-cs"/>
              </a:rPr>
              <a:t>DU TOURISME (PGT)</a:t>
            </a:r>
            <a:endParaRPr lang="en-US" sz="4400" b="1" dirty="0">
              <a:latin typeface="+mj-lt"/>
              <a:ea typeface="+mj-ea"/>
              <a:cs typeface="+mj-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094441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91862"/>
            <a:ext cx="7772400" cy="2443655"/>
          </a:xfrm>
        </p:spPr>
        <p:txBody>
          <a:bodyPr/>
          <a:lstStyle/>
          <a:p>
            <a:r>
              <a:rPr lang="en-US" b="1" dirty="0" smtClean="0"/>
              <a:t/>
            </a:r>
            <a:br>
              <a:rPr lang="en-US" b="1" dirty="0" smtClean="0"/>
            </a:br>
            <a:r>
              <a:rPr lang="en-US" b="1" dirty="0" smtClean="0"/>
              <a:t>SITUATION ET CONSTAT</a:t>
            </a:r>
            <a:endParaRPr lang="en-US" b="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051569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60676" cy="1143000"/>
          </a:xfrm>
        </p:spPr>
        <p:txBody>
          <a:bodyPr>
            <a:normAutofit/>
          </a:bodyPr>
          <a:lstStyle/>
          <a:p>
            <a:pPr algn="l"/>
            <a:r>
              <a:rPr lang="en-US" sz="3000" b="1" dirty="0" smtClean="0">
                <a:solidFill>
                  <a:schemeClr val="accent2">
                    <a:lumMod val="50000"/>
                  </a:schemeClr>
                </a:solidFill>
                <a:latin typeface="+mn-lt"/>
                <a:ea typeface="+mn-ea"/>
                <a:cs typeface="+mn-cs"/>
              </a:rPr>
              <a:t>I/ ORGANISATION DU PGT </a:t>
            </a:r>
            <a:endParaRPr lang="en-US" sz="3000" b="1" dirty="0">
              <a:solidFill>
                <a:schemeClr val="accent2">
                  <a:lumMod val="50000"/>
                </a:schemeClr>
              </a:solidFill>
              <a:latin typeface="+mn-lt"/>
              <a:ea typeface="+mn-ea"/>
              <a:cs typeface="+mn-cs"/>
            </a:endParaRPr>
          </a:p>
        </p:txBody>
      </p:sp>
      <p:sp>
        <p:nvSpPr>
          <p:cNvPr id="3" name="Content Placeholder 2"/>
          <p:cNvSpPr>
            <a:spLocks noGrp="1"/>
          </p:cNvSpPr>
          <p:nvPr>
            <p:ph idx="1"/>
          </p:nvPr>
        </p:nvSpPr>
        <p:spPr>
          <a:xfrm>
            <a:off x="457200" y="1600199"/>
            <a:ext cx="8229600" cy="4974021"/>
          </a:xfrm>
        </p:spPr>
        <p:txBody>
          <a:bodyPr>
            <a:normAutofit fontScale="70000" lnSpcReduction="20000"/>
          </a:bodyPr>
          <a:lstStyle/>
          <a:p>
            <a:pPr marL="0" indent="0">
              <a:buNone/>
            </a:pPr>
            <a:r>
              <a:rPr lang="fr-FR" sz="3700" b="1" dirty="0" smtClean="0"/>
              <a:t>On n’en est pas resté au plan du constat et des premières difficultés.</a:t>
            </a:r>
            <a:endParaRPr lang="en-US" sz="3700" b="1" dirty="0" smtClean="0"/>
          </a:p>
          <a:p>
            <a:pPr marL="0" indent="0">
              <a:buNone/>
            </a:pPr>
            <a:r>
              <a:rPr lang="fr-FR" sz="3700" b="1" dirty="0" smtClean="0"/>
              <a:t>Grâce à l’Autorité Nationale Apsara, prise de conscience :</a:t>
            </a:r>
            <a:endParaRPr lang="en-US" sz="3700" dirty="0" smtClean="0"/>
          </a:p>
          <a:p>
            <a:pPr lvl="0"/>
            <a:r>
              <a:rPr lang="fr-FR" sz="3700" dirty="0" smtClean="0"/>
              <a:t>Analyses sur les flux</a:t>
            </a:r>
            <a:endParaRPr lang="en-US" sz="3700" dirty="0" smtClean="0"/>
          </a:p>
          <a:p>
            <a:pPr lvl="0"/>
            <a:r>
              <a:rPr lang="fr-FR" sz="3700" dirty="0" smtClean="0"/>
              <a:t>Evaluation pour aller au-delà de la quantification et du constat</a:t>
            </a:r>
            <a:endParaRPr lang="en-US" sz="3700" dirty="0" smtClean="0"/>
          </a:p>
          <a:p>
            <a:pPr lvl="0"/>
            <a:r>
              <a:rPr lang="fr-FR" sz="3700" dirty="0" smtClean="0"/>
              <a:t>Réflexion sur la nécessité d’élaborer un plan d’action global</a:t>
            </a:r>
            <a:endParaRPr lang="en-US" sz="3700" dirty="0" smtClean="0"/>
          </a:p>
          <a:p>
            <a:pPr lvl="0"/>
            <a:r>
              <a:rPr lang="fr-FR" sz="3700" dirty="0" smtClean="0"/>
              <a:t>Vers le </a:t>
            </a:r>
            <a:r>
              <a:rPr lang="fr-FR" sz="3700" b="1" dirty="0" smtClean="0"/>
              <a:t>CONCEPT DE PLAN DE GESTION DU TOURISME À ANGKOR</a:t>
            </a:r>
            <a:r>
              <a:rPr lang="fr-FR" sz="3700" dirty="0" smtClean="0"/>
              <a:t> :</a:t>
            </a:r>
            <a:endParaRPr lang="en-US" sz="3700" dirty="0" smtClean="0"/>
          </a:p>
          <a:p>
            <a:pPr marL="0" lvl="0" indent="0">
              <a:buNone/>
            </a:pPr>
            <a:r>
              <a:rPr lang="fr-FR" sz="3700" dirty="0" smtClean="0">
                <a:sym typeface="Wingdings"/>
              </a:rPr>
              <a:t></a:t>
            </a:r>
            <a:r>
              <a:rPr lang="fr-FR" sz="3700" dirty="0" smtClean="0"/>
              <a:t>contribution des experts étrangers (CIC- Angkor)</a:t>
            </a:r>
            <a:endParaRPr lang="en-US" sz="3700" dirty="0" smtClean="0"/>
          </a:p>
          <a:p>
            <a:pPr marL="0" lvl="0" indent="0">
              <a:buNone/>
            </a:pPr>
            <a:r>
              <a:rPr lang="en-US" sz="3700" dirty="0" smtClean="0">
                <a:sym typeface="Wingdings"/>
              </a:rPr>
              <a:t></a:t>
            </a:r>
            <a:r>
              <a:rPr lang="fr-FR" sz="3700" dirty="0" smtClean="0"/>
              <a:t>contribution au sein de l’APSARA</a:t>
            </a:r>
            <a:endParaRPr lang="en-US" sz="3700" dirty="0" smtClean="0"/>
          </a:p>
          <a:p>
            <a:pPr marL="0" lvl="0" indent="0">
              <a:buNone/>
            </a:pPr>
            <a:r>
              <a:rPr lang="en-US" sz="3700" dirty="0" smtClean="0">
                <a:sym typeface="Wingdings"/>
              </a:rPr>
              <a:t></a:t>
            </a:r>
            <a:r>
              <a:rPr lang="fr-FR" sz="3700" dirty="0" smtClean="0"/>
              <a:t>propositions du groupe australien</a:t>
            </a:r>
            <a:endParaRPr lang="en-US" sz="3700" dirty="0" smtClean="0"/>
          </a:p>
          <a:p>
            <a:pPr marL="0" indent="0">
              <a:buNone/>
            </a:pPr>
            <a:endParaRPr lang="en-US" sz="3400" dirty="0"/>
          </a:p>
          <a:p>
            <a:pPr marL="0" indent="0">
              <a:buNone/>
            </a:pP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761917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descr="Screen Shot 2014-02-23 at 12.22.31 pm.png"/>
          <p:cNvPicPr>
            <a:picLocks noChangeAspect="1"/>
          </p:cNvPicPr>
          <p:nvPr/>
        </p:nvPicPr>
        <p:blipFill>
          <a:blip r:embed="rId2">
            <a:alphaModFix amt="6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2" name="Title 1"/>
          <p:cNvSpPr>
            <a:spLocks noGrp="1"/>
          </p:cNvSpPr>
          <p:nvPr>
            <p:ph type="title"/>
          </p:nvPr>
        </p:nvSpPr>
        <p:spPr/>
        <p:txBody>
          <a:bodyPr>
            <a:normAutofit fontScale="90000"/>
          </a:bodyPr>
          <a:lstStyle/>
          <a:p>
            <a:r>
              <a:rPr lang="en-US" dirty="0" smtClean="0">
                <a:solidFill>
                  <a:srgbClr val="FFFFFF"/>
                </a:solidFill>
              </a:rPr>
              <a:t>Introduction: Tourism Management Plan (TMP)</a:t>
            </a:r>
            <a:endParaRPr lang="en-US" dirty="0">
              <a:solidFill>
                <a:srgbClr val="FFFFFF"/>
              </a:solidFill>
            </a:endParaRPr>
          </a:p>
        </p:txBody>
      </p:sp>
      <p:sp>
        <p:nvSpPr>
          <p:cNvPr id="3" name="Content Placeholder 2"/>
          <p:cNvSpPr>
            <a:spLocks noGrp="1"/>
          </p:cNvSpPr>
          <p:nvPr>
            <p:ph idx="1"/>
          </p:nvPr>
        </p:nvSpPr>
        <p:spPr>
          <a:xfrm>
            <a:off x="373023" y="2332037"/>
            <a:ext cx="4198977" cy="4525963"/>
          </a:xfrm>
          <a:noFill/>
        </p:spPr>
        <p:txBody>
          <a:bodyPr>
            <a:normAutofit/>
          </a:bodyPr>
          <a:lstStyle/>
          <a:p>
            <a:r>
              <a:rPr lang="en-US" b="1" dirty="0" smtClean="0">
                <a:solidFill>
                  <a:srgbClr val="000000"/>
                </a:solidFill>
              </a:rPr>
              <a:t>En 2010: </a:t>
            </a:r>
          </a:p>
          <a:p>
            <a:pPr marL="0" indent="0">
              <a:buNone/>
            </a:pPr>
            <a:r>
              <a:rPr lang="en-US" b="1" dirty="0" smtClean="0">
                <a:solidFill>
                  <a:srgbClr val="000000"/>
                </a:solidFill>
              </a:rPr>
              <a:t>Le CIC pour Angkor </a:t>
            </a:r>
            <a:r>
              <a:rPr lang="en-US" dirty="0" smtClean="0">
                <a:solidFill>
                  <a:srgbClr val="000000"/>
                </a:solidFill>
              </a:rPr>
              <a:t>a </a:t>
            </a:r>
            <a:r>
              <a:rPr lang="en-US" dirty="0" err="1" smtClean="0">
                <a:solidFill>
                  <a:srgbClr val="000000"/>
                </a:solidFill>
              </a:rPr>
              <a:t>demandé</a:t>
            </a:r>
            <a:r>
              <a:rPr lang="en-US" dirty="0" smtClean="0">
                <a:solidFill>
                  <a:srgbClr val="000000"/>
                </a:solidFill>
              </a:rPr>
              <a:t> </a:t>
            </a:r>
            <a:r>
              <a:rPr lang="en-US" dirty="0" err="1" smtClean="0">
                <a:solidFill>
                  <a:srgbClr val="000000"/>
                </a:solidFill>
              </a:rPr>
              <a:t>une</a:t>
            </a:r>
            <a:r>
              <a:rPr lang="en-US" dirty="0" smtClean="0">
                <a:solidFill>
                  <a:srgbClr val="000000"/>
                </a:solidFill>
              </a:rPr>
              <a:t> aide pour </a:t>
            </a:r>
            <a:r>
              <a:rPr lang="en-US" dirty="0" err="1" smtClean="0">
                <a:solidFill>
                  <a:srgbClr val="000000"/>
                </a:solidFill>
              </a:rPr>
              <a:t>permettre</a:t>
            </a:r>
            <a:r>
              <a:rPr lang="en-US" dirty="0" smtClean="0">
                <a:solidFill>
                  <a:srgbClr val="000000"/>
                </a:solidFill>
              </a:rPr>
              <a:t> à </a:t>
            </a:r>
            <a:r>
              <a:rPr lang="en-US" dirty="0" err="1" smtClean="0">
                <a:solidFill>
                  <a:srgbClr val="000000"/>
                </a:solidFill>
              </a:rPr>
              <a:t>l’APSARA</a:t>
            </a:r>
            <a:r>
              <a:rPr lang="en-US" dirty="0" smtClean="0">
                <a:solidFill>
                  <a:srgbClr val="000000"/>
                </a:solidFill>
              </a:rPr>
              <a:t> de </a:t>
            </a:r>
            <a:r>
              <a:rPr lang="en-US" dirty="0" err="1" smtClean="0">
                <a:solidFill>
                  <a:srgbClr val="000000"/>
                </a:solidFill>
              </a:rPr>
              <a:t>gérer</a:t>
            </a:r>
            <a:r>
              <a:rPr lang="en-US" dirty="0" smtClean="0">
                <a:solidFill>
                  <a:srgbClr val="000000"/>
                </a:solidFill>
              </a:rPr>
              <a:t> le site </a:t>
            </a:r>
            <a:r>
              <a:rPr lang="en-US" dirty="0" err="1" smtClean="0">
                <a:solidFill>
                  <a:srgbClr val="000000"/>
                </a:solidFill>
              </a:rPr>
              <a:t>d’ANGKOR</a:t>
            </a:r>
            <a:r>
              <a:rPr lang="en-US" dirty="0" smtClean="0">
                <a:solidFill>
                  <a:srgbClr val="000000"/>
                </a:solidFill>
              </a:rPr>
              <a:t> de </a:t>
            </a:r>
            <a:r>
              <a:rPr lang="en-US" dirty="0" err="1" smtClean="0">
                <a:solidFill>
                  <a:srgbClr val="000000"/>
                </a:solidFill>
              </a:rPr>
              <a:t>manière</a:t>
            </a:r>
            <a:r>
              <a:rPr lang="en-US" dirty="0" smtClean="0">
                <a:solidFill>
                  <a:srgbClr val="000000"/>
                </a:solidFill>
              </a:rPr>
              <a:t> durable.</a:t>
            </a:r>
            <a:endParaRPr lang="en-US" dirty="0">
              <a:solidFill>
                <a:srgbClr val="000000"/>
              </a:solidFill>
            </a:endParaRPr>
          </a:p>
        </p:txBody>
      </p:sp>
      <p:sp>
        <p:nvSpPr>
          <p:cNvPr id="12" name="TextBox 11"/>
          <p:cNvSpPr txBox="1"/>
          <p:nvPr/>
        </p:nvSpPr>
        <p:spPr>
          <a:xfrm>
            <a:off x="324468" y="1619444"/>
            <a:ext cx="4394280" cy="553998"/>
          </a:xfrm>
          <a:prstGeom prst="rect">
            <a:avLst/>
          </a:prstGeom>
          <a:noFill/>
        </p:spPr>
        <p:txBody>
          <a:bodyPr wrap="none" rtlCol="0">
            <a:spAutoFit/>
          </a:bodyPr>
          <a:lstStyle/>
          <a:p>
            <a:r>
              <a:rPr lang="en-US" sz="3000" b="1" dirty="0" smtClean="0">
                <a:solidFill>
                  <a:schemeClr val="accent2">
                    <a:lumMod val="50000"/>
                  </a:schemeClr>
                </a:solidFill>
              </a:rPr>
              <a:t>II/ PLANIFICATION DU PGT</a:t>
            </a:r>
            <a:endParaRPr lang="en-US" sz="3000" b="1" dirty="0">
              <a:solidFill>
                <a:schemeClr val="accent2">
                  <a:lumMod val="50000"/>
                </a:schemeClr>
              </a:solidFill>
            </a:endParaRPr>
          </a:p>
        </p:txBody>
      </p:sp>
      <p:pic>
        <p:nvPicPr>
          <p:cNvPr id="13" name="Picture 12" descr="Screen Shot 2014-02-23 at 12.39.57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96519" y="4124342"/>
            <a:ext cx="4234731" cy="2494431"/>
          </a:xfrm>
          <a:prstGeom prst="rect">
            <a:avLst/>
          </a:prstGeom>
          <a:ln>
            <a:noFill/>
          </a:ln>
          <a:effectLst>
            <a:softEdge rad="112500"/>
          </a:effectLst>
        </p:spPr>
      </p:pic>
      <p:pic>
        <p:nvPicPr>
          <p:cNvPr id="14" name="Picture 13" descr="Screen Shot 2014-02-23 at 12.43.29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96519" y="1728498"/>
            <a:ext cx="4234731" cy="2492285"/>
          </a:xfrm>
          <a:prstGeom prst="rect">
            <a:avLst/>
          </a:prstGeom>
          <a:ln>
            <a:noFill/>
          </a:ln>
          <a:effectLst>
            <a:softEdge rad="112500"/>
          </a:effectLst>
        </p:spPr>
      </p:pic>
      <p:grpSp>
        <p:nvGrpSpPr>
          <p:cNvPr id="16" name="Group 15"/>
          <p:cNvGrpSpPr/>
          <p:nvPr/>
        </p:nvGrpSpPr>
        <p:grpSpPr>
          <a:xfrm>
            <a:off x="1" y="0"/>
            <a:ext cx="9145020" cy="1621373"/>
            <a:chOff x="1" y="0"/>
            <a:chExt cx="9145020" cy="1621373"/>
          </a:xfrm>
        </p:grpSpPr>
        <p:pic>
          <p:nvPicPr>
            <p:cNvPr id="17" name="Picture 16"/>
            <p:cNvPicPr>
              <a:picLocks noChangeAspect="1"/>
            </p:cNvPicPr>
            <p:nvPr/>
          </p:nvPicPr>
          <p:blipFill>
            <a:blip r:embed="rId5"/>
            <a:stretch>
              <a:fillRect/>
            </a:stretch>
          </p:blipFill>
          <p:spPr>
            <a:xfrm>
              <a:off x="1" y="0"/>
              <a:ext cx="5471743" cy="1315273"/>
            </a:xfrm>
            <a:prstGeom prst="rect">
              <a:avLst/>
            </a:prstGeom>
          </p:spPr>
        </p:pic>
        <p:pic>
          <p:nvPicPr>
            <p:cNvPr id="18" name="Picture 2"/>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9" name="Picture 18" descr="LOGOO.jp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20" name="Picture 19"/>
            <p:cNvPicPr>
              <a:picLocks noChangeAspect="1"/>
            </p:cNvPicPr>
            <p:nvPr/>
          </p:nvPicPr>
          <p:blipFill>
            <a:blip r:embed="rId8"/>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394088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descr="Screen Shot 2014-02-23 at 12.22.31 pm.png"/>
          <p:cNvPicPr>
            <a:picLocks noChangeAspect="1"/>
          </p:cNvPicPr>
          <p:nvPr/>
        </p:nvPicPr>
        <p:blipFill>
          <a:blip r:embed="rId2">
            <a:alphaModFix amt="6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2" name="Title 1"/>
          <p:cNvSpPr>
            <a:spLocks noGrp="1"/>
          </p:cNvSpPr>
          <p:nvPr>
            <p:ph type="title"/>
          </p:nvPr>
        </p:nvSpPr>
        <p:spPr/>
        <p:txBody>
          <a:bodyPr>
            <a:normAutofit fontScale="90000"/>
          </a:bodyPr>
          <a:lstStyle/>
          <a:p>
            <a:r>
              <a:rPr lang="en-US" dirty="0" smtClean="0">
                <a:solidFill>
                  <a:srgbClr val="FFFFFF"/>
                </a:solidFill>
              </a:rPr>
              <a:t>Introduction: Tourism Management Plan (TMP)</a:t>
            </a:r>
            <a:endParaRPr lang="en-US" dirty="0">
              <a:solidFill>
                <a:srgbClr val="FFFFFF"/>
              </a:solidFill>
            </a:endParaRPr>
          </a:p>
        </p:txBody>
      </p:sp>
      <p:sp>
        <p:nvSpPr>
          <p:cNvPr id="3" name="Content Placeholder 2"/>
          <p:cNvSpPr>
            <a:spLocks noGrp="1"/>
          </p:cNvSpPr>
          <p:nvPr>
            <p:ph idx="1"/>
          </p:nvPr>
        </p:nvSpPr>
        <p:spPr>
          <a:xfrm>
            <a:off x="373023" y="1417639"/>
            <a:ext cx="8566025" cy="5440362"/>
          </a:xfrm>
          <a:noFill/>
        </p:spPr>
        <p:txBody>
          <a:bodyPr>
            <a:normAutofit fontScale="70000" lnSpcReduction="20000"/>
          </a:bodyPr>
          <a:lstStyle/>
          <a:p>
            <a:pPr lvl="0"/>
            <a:r>
              <a:rPr lang="fr-FR" dirty="0"/>
              <a:t>Un groupe de travail a élaboré un document de projet qui a permis, dans le cadre de la coopération internationale, d’obtenir un financement de l’Australie (via l’UNESCO et le système des Fonds-en-dépôt) et la participation technique d’experts australiens en développement touristique (</a:t>
            </a:r>
            <a:r>
              <a:rPr lang="fr-FR" dirty="0" err="1"/>
              <a:t>Godden</a:t>
            </a:r>
            <a:r>
              <a:rPr lang="fr-FR" dirty="0"/>
              <a:t> Mackay Logan, </a:t>
            </a:r>
            <a:r>
              <a:rPr lang="fr-FR" dirty="0" err="1"/>
              <a:t>Heritage</a:t>
            </a:r>
            <a:r>
              <a:rPr lang="fr-FR" dirty="0"/>
              <a:t> Consultants).</a:t>
            </a:r>
            <a:endParaRPr lang="en-US" dirty="0"/>
          </a:p>
          <a:p>
            <a:pPr marL="0" indent="0">
              <a:buNone/>
            </a:pPr>
            <a:endParaRPr lang="en-US" dirty="0"/>
          </a:p>
          <a:p>
            <a:pPr lvl="0"/>
            <a:r>
              <a:rPr lang="fr-FR" dirty="0"/>
              <a:t>Pour assurer la conformité du PROJET (objectifs, programmation, monitorage, rapports) avec la politique nationale de développement du Tourisme culturel, un COMITÉ DE SUIVI a été mis en place, sous la présidence de feu </a:t>
            </a:r>
            <a:r>
              <a:rPr lang="fr-FR" dirty="0" err="1"/>
              <a:t>Samdech</a:t>
            </a:r>
            <a:r>
              <a:rPr lang="fr-FR" dirty="0"/>
              <a:t> </a:t>
            </a:r>
            <a:r>
              <a:rPr lang="fr-FR" dirty="0" err="1"/>
              <a:t>Vibol</a:t>
            </a:r>
            <a:r>
              <a:rPr lang="fr-FR" dirty="0"/>
              <a:t> </a:t>
            </a:r>
            <a:r>
              <a:rPr lang="fr-FR" dirty="0" err="1"/>
              <a:t>Panha</a:t>
            </a:r>
            <a:r>
              <a:rPr lang="fr-FR" dirty="0"/>
              <a:t>, le Vice-Premier Ministre, Dr SOK An, alors président de l’Autorité Nationale APSARA, avec la participation de son Exc. le Ministre du tourisme, Dr THONG </a:t>
            </a:r>
            <a:r>
              <a:rPr lang="fr-FR" dirty="0" err="1"/>
              <a:t>Khon</a:t>
            </a:r>
            <a:r>
              <a:rPr lang="fr-FR" dirty="0"/>
              <a:t> et avec la contribution de la Province de </a:t>
            </a:r>
            <a:r>
              <a:rPr lang="fr-FR" dirty="0" err="1"/>
              <a:t>Siem</a:t>
            </a:r>
            <a:r>
              <a:rPr lang="fr-FR" dirty="0"/>
              <a:t> </a:t>
            </a:r>
            <a:r>
              <a:rPr lang="fr-FR" dirty="0" err="1"/>
              <a:t>Reap</a:t>
            </a:r>
            <a:r>
              <a:rPr lang="fr-FR" dirty="0"/>
              <a:t>. </a:t>
            </a:r>
            <a:endParaRPr lang="en-US" dirty="0"/>
          </a:p>
          <a:p>
            <a:endParaRPr lang="en-US" dirty="0"/>
          </a:p>
          <a:p>
            <a:pPr lvl="0"/>
            <a:r>
              <a:rPr lang="fr-FR" dirty="0"/>
              <a:t>L’équipe commune Cambodge/Australie, soutenue par le Bureau de l’UNESCO à Phnom Penh, s’est activée pendant 2 ans</a:t>
            </a:r>
            <a:endParaRPr lang="en-US" dirty="0"/>
          </a:p>
        </p:txBody>
      </p:sp>
      <p:grpSp>
        <p:nvGrpSpPr>
          <p:cNvPr id="16" name="Group 15"/>
          <p:cNvGrpSpPr/>
          <p:nvPr/>
        </p:nvGrpSpPr>
        <p:grpSpPr>
          <a:xfrm>
            <a:off x="1" y="0"/>
            <a:ext cx="9145020" cy="1621373"/>
            <a:chOff x="1" y="0"/>
            <a:chExt cx="9145020" cy="1621373"/>
          </a:xfrm>
        </p:grpSpPr>
        <p:pic>
          <p:nvPicPr>
            <p:cNvPr id="17" name="Picture 16"/>
            <p:cNvPicPr>
              <a:picLocks noChangeAspect="1"/>
            </p:cNvPicPr>
            <p:nvPr/>
          </p:nvPicPr>
          <p:blipFill>
            <a:blip r:embed="rId3"/>
            <a:stretch>
              <a:fillRect/>
            </a:stretch>
          </p:blipFill>
          <p:spPr>
            <a:xfrm>
              <a:off x="1" y="0"/>
              <a:ext cx="5471743" cy="1315273"/>
            </a:xfrm>
            <a:prstGeom prst="rect">
              <a:avLst/>
            </a:prstGeom>
          </p:spPr>
        </p:pic>
        <p:pic>
          <p:nvPicPr>
            <p:cNvPr id="18"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9" name="Picture 18" descr="LOGOO.jp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20" name="Picture 19"/>
            <p:cNvPicPr>
              <a:picLocks noChangeAspect="1"/>
            </p:cNvPicPr>
            <p:nvPr/>
          </p:nvPicPr>
          <p:blipFill>
            <a:blip r:embed="rId6"/>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041399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descr="Screen Shot 2014-02-23 at 12.22.31 pm.png"/>
          <p:cNvPicPr>
            <a:picLocks noChangeAspect="1"/>
          </p:cNvPicPr>
          <p:nvPr/>
        </p:nvPicPr>
        <p:blipFill>
          <a:blip r:embed="rId2">
            <a:alphaModFix amt="6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2" name="Title 1"/>
          <p:cNvSpPr>
            <a:spLocks noGrp="1"/>
          </p:cNvSpPr>
          <p:nvPr>
            <p:ph type="title"/>
          </p:nvPr>
        </p:nvSpPr>
        <p:spPr/>
        <p:txBody>
          <a:bodyPr/>
          <a:lstStyle/>
          <a:p>
            <a:r>
              <a:rPr lang="en-US" dirty="0"/>
              <a:t>Introduction to TMP</a:t>
            </a:r>
          </a:p>
        </p:txBody>
      </p:sp>
      <p:sp>
        <p:nvSpPr>
          <p:cNvPr id="3" name="Content Placeholder 2"/>
          <p:cNvSpPr>
            <a:spLocks noGrp="1"/>
          </p:cNvSpPr>
          <p:nvPr>
            <p:ph idx="1"/>
          </p:nvPr>
        </p:nvSpPr>
        <p:spPr>
          <a:xfrm>
            <a:off x="309716" y="1890512"/>
            <a:ext cx="5084035" cy="4524099"/>
          </a:xfrm>
        </p:spPr>
        <p:txBody>
          <a:bodyPr>
            <a:normAutofit fontScale="70000" lnSpcReduction="20000"/>
          </a:bodyPr>
          <a:lstStyle/>
          <a:p>
            <a:pPr lvl="0"/>
            <a:r>
              <a:rPr lang="fr-FR" sz="2800" dirty="0"/>
              <a:t>Les consultations ont été menées avec toutes les parties prenantes, les partenaires pour l’industrie touristique, les Autorités provinciales concernées, la population (en particulier, dans les villages disséminés a travers les 40 000 ha inscrits sur la Liste du Patrimoine mondial), un grand nombre d’associations professionnelles et des organisations non gouvernementales, ainsi que le clergé bouddhiste présent dans le parc d’Angkor. </a:t>
            </a:r>
            <a:endParaRPr lang="en-US" sz="2800" dirty="0"/>
          </a:p>
          <a:p>
            <a:pPr marL="0" indent="0">
              <a:buNone/>
            </a:pPr>
            <a:r>
              <a:rPr lang="fr-FR" sz="2800" dirty="0"/>
              <a:t> </a:t>
            </a:r>
            <a:endParaRPr lang="en-US" sz="2800" dirty="0"/>
          </a:p>
          <a:p>
            <a:pPr lvl="0"/>
            <a:r>
              <a:rPr lang="fr-FR" sz="2800" dirty="0"/>
              <a:t>Partenariat entre l'UNESCO, le gouvernement royal du Cambodge et le gouvernement australien pour la mise en place d’un projet de gestion du patrimoine du parc d’Angkor (HMF)</a:t>
            </a:r>
            <a:endParaRPr lang="en-US" sz="2800" dirty="0"/>
          </a:p>
        </p:txBody>
      </p:sp>
      <p:pic>
        <p:nvPicPr>
          <p:cNvPr id="15" name="Picture 14" descr="Screen Shot 2014-02-23 at 12.51.16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726169" y="2522935"/>
            <a:ext cx="3352800" cy="1244600"/>
          </a:xfrm>
          <a:prstGeom prst="rect">
            <a:avLst/>
          </a:prstGeom>
        </p:spPr>
      </p:pic>
      <p:pic>
        <p:nvPicPr>
          <p:cNvPr id="16" name="Picture 15" descr="Screen Shot 2014-02-23 at 12.50.37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607079" y="1417638"/>
            <a:ext cx="1228624" cy="1082855"/>
          </a:xfrm>
          <a:prstGeom prst="rect">
            <a:avLst/>
          </a:prstGeom>
        </p:spPr>
      </p:pic>
      <p:pic>
        <p:nvPicPr>
          <p:cNvPr id="17" name="Picture 2"/>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44811" y="3894200"/>
            <a:ext cx="926568" cy="108285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8" name="Picture 17" descr="Screen Shot 2014-02-23 at 12.52.15 p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793312" y="4309863"/>
            <a:ext cx="1075554" cy="890418"/>
          </a:xfrm>
          <a:prstGeom prst="rect">
            <a:avLst/>
          </a:prstGeom>
        </p:spPr>
      </p:pic>
      <p:pic>
        <p:nvPicPr>
          <p:cNvPr id="19" name="Picture 18" descr="MOT logo1.jp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786478" y="4623489"/>
            <a:ext cx="958333" cy="964004"/>
          </a:xfrm>
          <a:prstGeom prst="rect">
            <a:avLst/>
          </a:prstGeom>
        </p:spPr>
      </p:pic>
      <p:sp>
        <p:nvSpPr>
          <p:cNvPr id="8" name="Rounded Rectangle 7"/>
          <p:cNvSpPr/>
          <p:nvPr/>
        </p:nvSpPr>
        <p:spPr>
          <a:xfrm>
            <a:off x="6323145" y="5724379"/>
            <a:ext cx="2265618" cy="690232"/>
          </a:xfrm>
          <a:prstGeom prst="roundRect">
            <a:avLst/>
          </a:prstGeom>
          <a:solidFill>
            <a:srgbClr val="FFFFFF"/>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000000"/>
                </a:solidFill>
              </a:rPr>
              <a:t>Private sector and Local community </a:t>
            </a:r>
            <a:endParaRPr lang="en-US" dirty="0">
              <a:solidFill>
                <a:srgbClr val="000000"/>
              </a:solidFill>
            </a:endParaRPr>
          </a:p>
        </p:txBody>
      </p:sp>
      <p:grpSp>
        <p:nvGrpSpPr>
          <p:cNvPr id="20" name="Group 19"/>
          <p:cNvGrpSpPr/>
          <p:nvPr/>
        </p:nvGrpSpPr>
        <p:grpSpPr>
          <a:xfrm>
            <a:off x="1" y="0"/>
            <a:ext cx="9145020" cy="1621373"/>
            <a:chOff x="1" y="0"/>
            <a:chExt cx="9145020" cy="1621373"/>
          </a:xfrm>
        </p:grpSpPr>
        <p:pic>
          <p:nvPicPr>
            <p:cNvPr id="21" name="Picture 20"/>
            <p:cNvPicPr>
              <a:picLocks noChangeAspect="1"/>
            </p:cNvPicPr>
            <p:nvPr/>
          </p:nvPicPr>
          <p:blipFill>
            <a:blip r:embed="rId8"/>
            <a:stretch>
              <a:fillRect/>
            </a:stretch>
          </p:blipFill>
          <p:spPr>
            <a:xfrm>
              <a:off x="1" y="0"/>
              <a:ext cx="5471743" cy="1315273"/>
            </a:xfrm>
            <a:prstGeom prst="rect">
              <a:avLst/>
            </a:prstGeom>
          </p:spPr>
        </p:pic>
        <p:pic>
          <p:nvPicPr>
            <p:cNvPr id="22" name="Picture 2"/>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3" name="Picture 22" descr="LOGOO.jpg"/>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24" name="Picture 23"/>
            <p:cNvPicPr>
              <a:picLocks noChangeAspect="1"/>
            </p:cNvPicPr>
            <p:nvPr/>
          </p:nvPicPr>
          <p:blipFill>
            <a:blip r:embed="rId10"/>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535181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3" name="Picture 52" descr="Screen Shot 2014-02-23 at 12.22.31 pm.png"/>
          <p:cNvPicPr>
            <a:picLocks noChangeAspect="1"/>
          </p:cNvPicPr>
          <p:nvPr/>
        </p:nvPicPr>
        <p:blipFill>
          <a:blip r:embed="rId2">
            <a:alphaModFix amt="6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095" y="1280400"/>
            <a:ext cx="9144000" cy="5542728"/>
          </a:xfrm>
          <a:prstGeom prst="rect">
            <a:avLst/>
          </a:prstGeom>
        </p:spPr>
      </p:pic>
      <p:grpSp>
        <p:nvGrpSpPr>
          <p:cNvPr id="10" name="Group 9"/>
          <p:cNvGrpSpPr/>
          <p:nvPr/>
        </p:nvGrpSpPr>
        <p:grpSpPr>
          <a:xfrm>
            <a:off x="606734" y="1715248"/>
            <a:ext cx="7873878" cy="4339718"/>
            <a:chOff x="0" y="0"/>
            <a:chExt cx="5881614" cy="3241871"/>
          </a:xfrm>
        </p:grpSpPr>
        <p:cxnSp>
          <p:nvCxnSpPr>
            <p:cNvPr id="11" name="Straight Connector 10"/>
            <p:cNvCxnSpPr/>
            <p:nvPr/>
          </p:nvCxnSpPr>
          <p:spPr>
            <a:xfrm>
              <a:off x="3692769" y="1749669"/>
              <a:ext cx="0" cy="143319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nvGrpSpPr>
            <p:cNvPr id="12" name="Group 11"/>
            <p:cNvGrpSpPr/>
            <p:nvPr/>
          </p:nvGrpSpPr>
          <p:grpSpPr>
            <a:xfrm>
              <a:off x="0" y="0"/>
              <a:ext cx="5169884" cy="3241767"/>
              <a:chOff x="193424" y="729761"/>
              <a:chExt cx="5169884" cy="3241767"/>
            </a:xfrm>
          </p:grpSpPr>
          <p:grpSp>
            <p:nvGrpSpPr>
              <p:cNvPr id="21" name="Group 20"/>
              <p:cNvGrpSpPr/>
              <p:nvPr/>
            </p:nvGrpSpPr>
            <p:grpSpPr>
              <a:xfrm>
                <a:off x="2628900" y="729761"/>
                <a:ext cx="981710" cy="450313"/>
                <a:chOff x="0" y="8792"/>
                <a:chExt cx="981906" cy="450313"/>
              </a:xfrm>
            </p:grpSpPr>
            <p:sp>
              <p:nvSpPr>
                <p:cNvPr id="44" name="Rounded Rectangle 43"/>
                <p:cNvSpPr/>
                <p:nvPr/>
              </p:nvSpPr>
              <p:spPr>
                <a:xfrm>
                  <a:off x="0" y="8792"/>
                  <a:ext cx="981906" cy="3429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latin typeface="Arial" panose="020B0604020202020204" pitchFamily="34" charset="0"/>
                    <a:cs typeface="Arial" panose="020B0604020202020204" pitchFamily="34" charset="0"/>
                  </a:endParaRPr>
                </a:p>
              </p:txBody>
            </p:sp>
            <p:sp>
              <p:nvSpPr>
                <p:cNvPr id="45" name="Text Box 13"/>
                <p:cNvSpPr txBox="1"/>
                <p:nvPr/>
              </p:nvSpPr>
              <p:spPr>
                <a:xfrm>
                  <a:off x="187574" y="28575"/>
                  <a:ext cx="607816" cy="4305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600" b="1" dirty="0" err="1" smtClean="0">
                      <a:solidFill>
                        <a:srgbClr val="FFFFFF"/>
                      </a:solidFill>
                      <a:effectLst/>
                      <a:latin typeface="Arial" panose="020B0604020202020204" pitchFamily="34" charset="0"/>
                      <a:ea typeface="Calibri"/>
                      <a:cs typeface="Arial" panose="020B0604020202020204" pitchFamily="34" charset="0"/>
                    </a:rPr>
                    <a:t>Valeurs</a:t>
                  </a:r>
                  <a:endParaRPr lang="en-US" sz="16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en-US" sz="1600" b="1" dirty="0">
                      <a:solidFill>
                        <a:srgbClr val="FFFFFF"/>
                      </a:solidFill>
                      <a:effectLst/>
                      <a:latin typeface="Arial" panose="020B0604020202020204" pitchFamily="34" charset="0"/>
                      <a:ea typeface="Calibri"/>
                      <a:cs typeface="Arial" panose="020B0604020202020204" pitchFamily="34" charset="0"/>
                    </a:rPr>
                    <a:t> </a:t>
                  </a:r>
                  <a:endParaRPr lang="en-US" sz="1600" dirty="0">
                    <a:effectLst/>
                    <a:latin typeface="Arial" panose="020B0604020202020204" pitchFamily="34" charset="0"/>
                    <a:ea typeface="Calibri"/>
                    <a:cs typeface="Arial" panose="020B0604020202020204" pitchFamily="34" charset="0"/>
                  </a:endParaRPr>
                </a:p>
              </p:txBody>
            </p:sp>
          </p:grpSp>
          <p:grpSp>
            <p:nvGrpSpPr>
              <p:cNvPr id="22" name="Group 21"/>
              <p:cNvGrpSpPr/>
              <p:nvPr/>
            </p:nvGrpSpPr>
            <p:grpSpPr>
              <a:xfrm>
                <a:off x="2514387" y="1283676"/>
                <a:ext cx="1297089" cy="450313"/>
                <a:chOff x="-114536" y="8792"/>
                <a:chExt cx="1297348" cy="450313"/>
              </a:xfrm>
            </p:grpSpPr>
            <p:sp>
              <p:nvSpPr>
                <p:cNvPr id="42" name="Rounded Rectangle 41"/>
                <p:cNvSpPr/>
                <p:nvPr/>
              </p:nvSpPr>
              <p:spPr>
                <a:xfrm>
                  <a:off x="0" y="8792"/>
                  <a:ext cx="981906" cy="3429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3" name="Text Box 16"/>
                <p:cNvSpPr txBox="1"/>
                <p:nvPr/>
              </p:nvSpPr>
              <p:spPr>
                <a:xfrm>
                  <a:off x="-114536" y="28575"/>
                  <a:ext cx="1297348" cy="4305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600" b="1" dirty="0">
                      <a:solidFill>
                        <a:srgbClr val="FFFFFF"/>
                      </a:solidFill>
                      <a:effectLst/>
                      <a:latin typeface="Arial" panose="020B0604020202020204" pitchFamily="34" charset="0"/>
                      <a:ea typeface="Calibri"/>
                      <a:cs typeface="Arial" panose="020B0604020202020204" pitchFamily="34" charset="0"/>
                    </a:rPr>
                    <a:t> </a:t>
                  </a:r>
                  <a:r>
                    <a:rPr lang="en-US" sz="1400" b="1" dirty="0" err="1" smtClean="0">
                      <a:solidFill>
                        <a:srgbClr val="FFFFFF"/>
                      </a:solidFill>
                      <a:effectLst/>
                      <a:latin typeface="Arial" panose="020B0604020202020204" pitchFamily="34" charset="0"/>
                      <a:ea typeface="Calibri"/>
                      <a:cs typeface="Arial" panose="020B0604020202020204" pitchFamily="34" charset="0"/>
                    </a:rPr>
                    <a:t>Problématique</a:t>
                  </a:r>
                  <a:endParaRPr lang="en-US" sz="1400" b="1" dirty="0">
                    <a:effectLst/>
                    <a:latin typeface="Arial" panose="020B0604020202020204" pitchFamily="34" charset="0"/>
                    <a:ea typeface="Calibri"/>
                    <a:cs typeface="Arial" panose="020B0604020202020204" pitchFamily="34" charset="0"/>
                  </a:endParaRPr>
                </a:p>
              </p:txBody>
            </p:sp>
          </p:grpSp>
          <p:grpSp>
            <p:nvGrpSpPr>
              <p:cNvPr id="23" name="Group 22"/>
              <p:cNvGrpSpPr/>
              <p:nvPr/>
            </p:nvGrpSpPr>
            <p:grpSpPr>
              <a:xfrm>
                <a:off x="1767253" y="1837147"/>
                <a:ext cx="2708031" cy="404506"/>
                <a:chOff x="-580293" y="8348"/>
                <a:chExt cx="2708031" cy="404506"/>
              </a:xfrm>
            </p:grpSpPr>
            <p:sp>
              <p:nvSpPr>
                <p:cNvPr id="40" name="Rounded Rectangle 39"/>
                <p:cNvSpPr/>
                <p:nvPr/>
              </p:nvSpPr>
              <p:spPr>
                <a:xfrm>
                  <a:off x="-580293" y="8348"/>
                  <a:ext cx="2708031" cy="3429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1" name="Text Box 19"/>
                <p:cNvSpPr txBox="1"/>
                <p:nvPr/>
              </p:nvSpPr>
              <p:spPr>
                <a:xfrm>
                  <a:off x="-346475" y="28679"/>
                  <a:ext cx="2268220" cy="3841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600" b="1" dirty="0" smtClean="0">
                      <a:solidFill>
                        <a:srgbClr val="FFFFFF"/>
                      </a:solidFill>
                      <a:effectLst/>
                      <a:latin typeface="Arial" panose="020B0604020202020204" pitchFamily="34" charset="0"/>
                      <a:ea typeface="Calibri"/>
                      <a:cs typeface="Arial" panose="020B0604020202020204" pitchFamily="34" charset="0"/>
                    </a:rPr>
                    <a:t>Plan de </a:t>
                  </a:r>
                  <a:r>
                    <a:rPr lang="en-US" sz="1600" b="1" dirty="0" err="1" smtClean="0">
                      <a:solidFill>
                        <a:srgbClr val="FFFFFF"/>
                      </a:solidFill>
                      <a:effectLst/>
                      <a:latin typeface="Arial" panose="020B0604020202020204" pitchFamily="34" charset="0"/>
                      <a:ea typeface="Calibri"/>
                      <a:cs typeface="Arial" panose="020B0604020202020204" pitchFamily="34" charset="0"/>
                    </a:rPr>
                    <a:t>Gestion</a:t>
                  </a:r>
                  <a:r>
                    <a:rPr lang="en-US" sz="1600" b="1" dirty="0" smtClean="0">
                      <a:solidFill>
                        <a:srgbClr val="FFFFFF"/>
                      </a:solidFill>
                      <a:effectLst/>
                      <a:latin typeface="Arial" panose="020B0604020202020204" pitchFamily="34" charset="0"/>
                      <a:ea typeface="Calibri"/>
                      <a:cs typeface="Arial" panose="020B0604020202020204" pitchFamily="34" charset="0"/>
                    </a:rPr>
                    <a:t> du </a:t>
                  </a:r>
                  <a:r>
                    <a:rPr lang="en-US" sz="1600" b="1" dirty="0" err="1" smtClean="0">
                      <a:solidFill>
                        <a:srgbClr val="FFFFFF"/>
                      </a:solidFill>
                      <a:effectLst/>
                      <a:latin typeface="Arial" panose="020B0604020202020204" pitchFamily="34" charset="0"/>
                      <a:ea typeface="Calibri"/>
                      <a:cs typeface="Arial" panose="020B0604020202020204" pitchFamily="34" charset="0"/>
                    </a:rPr>
                    <a:t>Patrimoine</a:t>
                  </a:r>
                  <a:r>
                    <a:rPr lang="en-US" sz="1600" b="1" dirty="0" smtClean="0">
                      <a:solidFill>
                        <a:srgbClr val="FFFFFF"/>
                      </a:solidFill>
                      <a:effectLst/>
                      <a:latin typeface="Arial" panose="020B0604020202020204" pitchFamily="34" charset="0"/>
                      <a:ea typeface="Calibri"/>
                      <a:cs typeface="Arial" panose="020B0604020202020204" pitchFamily="34" charset="0"/>
                    </a:rPr>
                    <a:t> (HMF)</a:t>
                  </a:r>
                  <a:endParaRPr lang="en-US" sz="16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en-US" sz="1600" b="1" dirty="0">
                      <a:solidFill>
                        <a:srgbClr val="FFFFFF"/>
                      </a:solidFill>
                      <a:effectLst/>
                      <a:latin typeface="Arial" panose="020B0604020202020204" pitchFamily="34" charset="0"/>
                      <a:ea typeface="Calibri"/>
                      <a:cs typeface="Arial" panose="020B0604020202020204" pitchFamily="34" charset="0"/>
                    </a:rPr>
                    <a:t> </a:t>
                  </a:r>
                  <a:endParaRPr lang="en-US" sz="1600" dirty="0">
                    <a:effectLst/>
                    <a:latin typeface="Arial" panose="020B0604020202020204" pitchFamily="34" charset="0"/>
                    <a:ea typeface="Calibri"/>
                    <a:cs typeface="Arial" panose="020B0604020202020204" pitchFamily="34" charset="0"/>
                  </a:endParaRPr>
                </a:p>
              </p:txBody>
            </p:sp>
          </p:grpSp>
          <p:cxnSp>
            <p:nvCxnSpPr>
              <p:cNvPr id="24" name="Straight Connector 23"/>
              <p:cNvCxnSpPr/>
              <p:nvPr/>
            </p:nvCxnSpPr>
            <p:spPr>
              <a:xfrm>
                <a:off x="3121269" y="1081453"/>
                <a:ext cx="0" cy="1930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a:off x="3121269" y="1635369"/>
                <a:ext cx="0" cy="1930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a:off x="3121269" y="2171700"/>
                <a:ext cx="0" cy="3073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nvGrpSpPr>
              <p:cNvPr id="32" name="Group 31"/>
              <p:cNvGrpSpPr/>
              <p:nvPr/>
            </p:nvGrpSpPr>
            <p:grpSpPr>
              <a:xfrm>
                <a:off x="193424" y="2479009"/>
                <a:ext cx="5169884" cy="1492519"/>
                <a:chOff x="193424" y="-421"/>
                <a:chExt cx="5169884" cy="1492519"/>
              </a:xfrm>
            </p:grpSpPr>
            <p:cxnSp>
              <p:nvCxnSpPr>
                <p:cNvPr id="33" name="Straight Connector 32"/>
                <p:cNvCxnSpPr/>
                <p:nvPr/>
              </p:nvCxnSpPr>
              <p:spPr>
                <a:xfrm>
                  <a:off x="888016" y="-421"/>
                  <a:ext cx="4475292" cy="9213"/>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34" name="Straight Connector 33"/>
                <p:cNvCxnSpPr>
                  <a:endCxn id="38" idx="2"/>
                </p:cNvCxnSpPr>
                <p:nvPr/>
              </p:nvCxnSpPr>
              <p:spPr>
                <a:xfrm flipH="1">
                  <a:off x="888016" y="-351"/>
                  <a:ext cx="8694" cy="149244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a:off x="2382574" y="8211"/>
                  <a:ext cx="0" cy="143372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a:off x="5362954" y="-168"/>
                  <a:ext cx="0" cy="137936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nvGrpSpPr>
                <p:cNvPr id="37" name="Group 36"/>
                <p:cNvGrpSpPr/>
                <p:nvPr/>
              </p:nvGrpSpPr>
              <p:grpSpPr>
                <a:xfrm>
                  <a:off x="193424" y="289941"/>
                  <a:ext cx="1389184" cy="1202157"/>
                  <a:chOff x="193424" y="-26594"/>
                  <a:chExt cx="1389227" cy="1202690"/>
                </a:xfrm>
              </p:grpSpPr>
              <p:sp>
                <p:nvSpPr>
                  <p:cNvPr id="38" name="Rounded Rectangle 37"/>
                  <p:cNvSpPr/>
                  <p:nvPr/>
                </p:nvSpPr>
                <p:spPr>
                  <a:xfrm>
                    <a:off x="193424" y="-26594"/>
                    <a:ext cx="1389227" cy="1202690"/>
                  </a:xfrm>
                  <a:prstGeom prst="round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9" name="Text Box 173"/>
                  <p:cNvSpPr txBox="1"/>
                  <p:nvPr/>
                </p:nvSpPr>
                <p:spPr>
                  <a:xfrm>
                    <a:off x="260924" y="181364"/>
                    <a:ext cx="1239755" cy="76760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600" b="1" dirty="0" smtClean="0">
                        <a:solidFill>
                          <a:srgbClr val="FFFFFF"/>
                        </a:solidFill>
                        <a:effectLst/>
                        <a:latin typeface="Arial" panose="020B0604020202020204" pitchFamily="34" charset="0"/>
                        <a:ea typeface="Calibri"/>
                        <a:cs typeface="Arial" panose="020B0604020202020204" pitchFamily="34" charset="0"/>
                      </a:rPr>
                      <a:t>Plan de </a:t>
                    </a:r>
                    <a:r>
                      <a:rPr lang="en-US" sz="1600" b="1" dirty="0" err="1">
                        <a:solidFill>
                          <a:srgbClr val="FFFFFF"/>
                        </a:solidFill>
                        <a:latin typeface="Arial" panose="020B0604020202020204" pitchFamily="34" charset="0"/>
                        <a:ea typeface="Calibri"/>
                        <a:cs typeface="Arial" panose="020B0604020202020204" pitchFamily="34" charset="0"/>
                      </a:rPr>
                      <a:t>G</a:t>
                    </a:r>
                    <a:r>
                      <a:rPr lang="en-US" sz="1600" b="1" dirty="0" err="1" smtClean="0">
                        <a:solidFill>
                          <a:srgbClr val="FFFFFF"/>
                        </a:solidFill>
                        <a:effectLst/>
                        <a:latin typeface="Arial" panose="020B0604020202020204" pitchFamily="34" charset="0"/>
                        <a:ea typeface="Calibri"/>
                        <a:cs typeface="Arial" panose="020B0604020202020204" pitchFamily="34" charset="0"/>
                      </a:rPr>
                      <a:t>estion</a:t>
                    </a:r>
                    <a:r>
                      <a:rPr lang="en-US" sz="1600" b="1" dirty="0" smtClean="0">
                        <a:solidFill>
                          <a:srgbClr val="FFFFFF"/>
                        </a:solidFill>
                        <a:effectLst/>
                        <a:latin typeface="Arial" panose="020B0604020202020204" pitchFamily="34" charset="0"/>
                        <a:ea typeface="Calibri"/>
                        <a:cs typeface="Arial" panose="020B0604020202020204" pitchFamily="34" charset="0"/>
                      </a:rPr>
                      <a:t> du </a:t>
                    </a:r>
                    <a:r>
                      <a:rPr lang="en-US" sz="1600" b="1" dirty="0" err="1">
                        <a:solidFill>
                          <a:srgbClr val="FFFFFF"/>
                        </a:solidFill>
                        <a:latin typeface="Arial" panose="020B0604020202020204" pitchFamily="34" charset="0"/>
                        <a:ea typeface="Calibri"/>
                        <a:cs typeface="Arial" panose="020B0604020202020204" pitchFamily="34" charset="0"/>
                      </a:rPr>
                      <a:t>T</a:t>
                    </a:r>
                    <a:r>
                      <a:rPr lang="en-US" sz="1600" b="1" dirty="0" err="1" smtClean="0">
                        <a:solidFill>
                          <a:srgbClr val="FFFFFF"/>
                        </a:solidFill>
                        <a:effectLst/>
                        <a:latin typeface="Arial" panose="020B0604020202020204" pitchFamily="34" charset="0"/>
                        <a:ea typeface="Calibri"/>
                        <a:cs typeface="Arial" panose="020B0604020202020204" pitchFamily="34" charset="0"/>
                      </a:rPr>
                      <a:t>ourisme</a:t>
                    </a:r>
                    <a:r>
                      <a:rPr lang="en-US" sz="1600" b="1" dirty="0" smtClean="0">
                        <a:solidFill>
                          <a:srgbClr val="FFFFFF"/>
                        </a:solidFill>
                        <a:effectLst/>
                        <a:latin typeface="Arial" panose="020B0604020202020204" pitchFamily="34" charset="0"/>
                        <a:ea typeface="Calibri"/>
                        <a:cs typeface="Arial" panose="020B0604020202020204" pitchFamily="34" charset="0"/>
                      </a:rPr>
                      <a:t> (PGT)</a:t>
                    </a:r>
                    <a:endParaRPr lang="en-US" sz="1600" dirty="0">
                      <a:effectLst/>
                      <a:latin typeface="Arial" panose="020B0604020202020204" pitchFamily="34" charset="0"/>
                      <a:ea typeface="Calibri"/>
                      <a:cs typeface="Arial" panose="020B0604020202020204" pitchFamily="34" charset="0"/>
                    </a:endParaRPr>
                  </a:p>
                </p:txBody>
              </p:sp>
            </p:grpSp>
          </p:grpSp>
        </p:grpSp>
        <p:sp>
          <p:nvSpPr>
            <p:cNvPr id="13" name="Rounded Rectangle 12"/>
            <p:cNvSpPr/>
            <p:nvPr/>
          </p:nvSpPr>
          <p:spPr>
            <a:xfrm>
              <a:off x="1494692" y="2039816"/>
              <a:ext cx="1388745" cy="120205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600" dirty="0">
                <a:latin typeface="Arial" panose="020B0604020202020204" pitchFamily="34" charset="0"/>
                <a:cs typeface="Arial" panose="020B0604020202020204" pitchFamily="34" charset="0"/>
              </a:endParaRPr>
            </a:p>
          </p:txBody>
        </p:sp>
        <p:sp>
          <p:nvSpPr>
            <p:cNvPr id="14" name="Text Box 20553"/>
            <p:cNvSpPr txBox="1"/>
            <p:nvPr/>
          </p:nvSpPr>
          <p:spPr>
            <a:xfrm>
              <a:off x="1547446" y="2461846"/>
              <a:ext cx="1239520" cy="412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600" b="1" dirty="0" smtClean="0">
                  <a:solidFill>
                    <a:srgbClr val="FFFFFF"/>
                  </a:solidFill>
                  <a:effectLst/>
                  <a:latin typeface="Arial" panose="020B0604020202020204" pitchFamily="34" charset="0"/>
                  <a:ea typeface="Calibri"/>
                  <a:cs typeface="Arial" panose="020B0604020202020204" pitchFamily="34" charset="0"/>
                </a:rPr>
                <a:t>Carte des </a:t>
              </a:r>
              <a:r>
                <a:rPr lang="en-US" sz="1600" b="1" dirty="0" err="1" smtClean="0">
                  <a:solidFill>
                    <a:srgbClr val="FFFFFF"/>
                  </a:solidFill>
                  <a:effectLst/>
                  <a:latin typeface="Arial" panose="020B0604020202020204" pitchFamily="34" charset="0"/>
                  <a:ea typeface="Calibri"/>
                  <a:cs typeface="Arial" panose="020B0604020202020204" pitchFamily="34" charset="0"/>
                </a:rPr>
                <a:t>risques</a:t>
              </a:r>
              <a:endParaRPr lang="en-US" sz="1600" dirty="0">
                <a:effectLst/>
                <a:latin typeface="Arial" panose="020B0604020202020204" pitchFamily="34" charset="0"/>
                <a:ea typeface="Calibri"/>
                <a:cs typeface="Arial" panose="020B0604020202020204" pitchFamily="34" charset="0"/>
              </a:endParaRPr>
            </a:p>
          </p:txBody>
        </p:sp>
        <p:sp>
          <p:nvSpPr>
            <p:cNvPr id="15" name="Rounded Rectangle 14"/>
            <p:cNvSpPr/>
            <p:nvPr/>
          </p:nvSpPr>
          <p:spPr>
            <a:xfrm>
              <a:off x="2989384" y="2039816"/>
              <a:ext cx="1388745" cy="120205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Text Box 20555"/>
            <p:cNvSpPr txBox="1"/>
            <p:nvPr/>
          </p:nvSpPr>
          <p:spPr>
            <a:xfrm>
              <a:off x="3068515" y="2372667"/>
              <a:ext cx="1239520" cy="34702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600" b="1" dirty="0" err="1" smtClean="0">
                  <a:solidFill>
                    <a:srgbClr val="FFFFFF"/>
                  </a:solidFill>
                  <a:effectLst/>
                  <a:latin typeface="Arial" panose="020B0604020202020204" pitchFamily="34" charset="0"/>
                  <a:ea typeface="Calibri"/>
                  <a:cs typeface="Arial" panose="020B0604020202020204" pitchFamily="34" charset="0"/>
                </a:rPr>
                <a:t>Renforcement</a:t>
              </a:r>
              <a:r>
                <a:rPr lang="en-US" sz="1600" b="1" dirty="0" smtClean="0">
                  <a:solidFill>
                    <a:srgbClr val="FFFFFF"/>
                  </a:solidFill>
                  <a:effectLst/>
                  <a:latin typeface="Arial" panose="020B0604020202020204" pitchFamily="34" charset="0"/>
                  <a:ea typeface="Calibri"/>
                  <a:cs typeface="Arial" panose="020B0604020202020204" pitchFamily="34" charset="0"/>
                </a:rPr>
                <a:t> des </a:t>
              </a:r>
              <a:r>
                <a:rPr lang="en-US" sz="1600" b="1" dirty="0" err="1" smtClean="0">
                  <a:solidFill>
                    <a:srgbClr val="FFFFFF"/>
                  </a:solidFill>
                  <a:effectLst/>
                  <a:latin typeface="Arial" panose="020B0604020202020204" pitchFamily="34" charset="0"/>
                  <a:ea typeface="Calibri"/>
                  <a:cs typeface="Arial" panose="020B0604020202020204" pitchFamily="34" charset="0"/>
                </a:rPr>
                <a:t>capacités</a:t>
              </a:r>
              <a:endParaRPr lang="en-US" sz="1600" dirty="0">
                <a:effectLst/>
                <a:latin typeface="Arial" panose="020B0604020202020204" pitchFamily="34" charset="0"/>
                <a:ea typeface="Calibri"/>
                <a:cs typeface="Arial" panose="020B0604020202020204" pitchFamily="34" charset="0"/>
              </a:endParaRPr>
            </a:p>
          </p:txBody>
        </p:sp>
        <p:sp>
          <p:nvSpPr>
            <p:cNvPr id="19" name="Rounded Rectangle 18"/>
            <p:cNvSpPr/>
            <p:nvPr/>
          </p:nvSpPr>
          <p:spPr>
            <a:xfrm>
              <a:off x="4492869" y="2039816"/>
              <a:ext cx="1388745" cy="120205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Text Box 20557"/>
            <p:cNvSpPr txBox="1"/>
            <p:nvPr/>
          </p:nvSpPr>
          <p:spPr>
            <a:xfrm>
              <a:off x="4563208" y="2467803"/>
              <a:ext cx="1239520" cy="4216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600" b="1" dirty="0" err="1" smtClean="0">
                  <a:solidFill>
                    <a:srgbClr val="FFFFFF"/>
                  </a:solidFill>
                  <a:effectLst/>
                  <a:latin typeface="Arial" panose="020B0604020202020204" pitchFamily="34" charset="0"/>
                  <a:ea typeface="Calibri"/>
                  <a:cs typeface="Arial" panose="020B0604020202020204" pitchFamily="34" charset="0"/>
                </a:rPr>
                <a:t>Projets</a:t>
              </a:r>
              <a:r>
                <a:rPr lang="en-US" sz="1600" b="1" dirty="0" smtClean="0">
                  <a:solidFill>
                    <a:srgbClr val="FFFFFF"/>
                  </a:solidFill>
                  <a:effectLst/>
                  <a:latin typeface="Arial" panose="020B0604020202020204" pitchFamily="34" charset="0"/>
                  <a:ea typeface="Calibri"/>
                  <a:cs typeface="Arial" panose="020B0604020202020204" pitchFamily="34" charset="0"/>
                </a:rPr>
                <a:t> </a:t>
              </a:r>
              <a:r>
                <a:rPr lang="en-US" sz="1600" b="1" dirty="0" err="1" smtClean="0">
                  <a:solidFill>
                    <a:srgbClr val="FFFFFF"/>
                  </a:solidFill>
                  <a:effectLst/>
                  <a:latin typeface="Arial" panose="020B0604020202020204" pitchFamily="34" charset="0"/>
                  <a:ea typeface="Calibri"/>
                  <a:cs typeface="Arial" panose="020B0604020202020204" pitchFamily="34" charset="0"/>
                </a:rPr>
                <a:t>Pilote</a:t>
              </a:r>
              <a:endParaRPr lang="en-US" sz="1600" dirty="0">
                <a:effectLst/>
                <a:latin typeface="Arial" panose="020B0604020202020204" pitchFamily="34" charset="0"/>
                <a:ea typeface="Calibri"/>
                <a:cs typeface="Arial" panose="020B0604020202020204" pitchFamily="34" charset="0"/>
              </a:endParaRPr>
            </a:p>
          </p:txBody>
        </p:sp>
      </p:grpSp>
      <p:grpSp>
        <p:nvGrpSpPr>
          <p:cNvPr id="46" name="Group 45"/>
          <p:cNvGrpSpPr/>
          <p:nvPr/>
        </p:nvGrpSpPr>
        <p:grpSpPr>
          <a:xfrm>
            <a:off x="1" y="0"/>
            <a:ext cx="9145020" cy="1621373"/>
            <a:chOff x="1" y="0"/>
            <a:chExt cx="9145020" cy="1621373"/>
          </a:xfrm>
        </p:grpSpPr>
        <p:pic>
          <p:nvPicPr>
            <p:cNvPr id="47" name="Picture 46"/>
            <p:cNvPicPr>
              <a:picLocks noChangeAspect="1"/>
            </p:cNvPicPr>
            <p:nvPr/>
          </p:nvPicPr>
          <p:blipFill>
            <a:blip r:embed="rId3"/>
            <a:stretch>
              <a:fillRect/>
            </a:stretch>
          </p:blipFill>
          <p:spPr>
            <a:xfrm>
              <a:off x="1" y="0"/>
              <a:ext cx="5471743" cy="1315273"/>
            </a:xfrm>
            <a:prstGeom prst="rect">
              <a:avLst/>
            </a:prstGeom>
          </p:spPr>
        </p:pic>
        <p:pic>
          <p:nvPicPr>
            <p:cNvPr id="48"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9" name="Picture 48" descr="LOGOO.jp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50" name="Picture 49"/>
            <p:cNvPicPr>
              <a:picLocks noChangeAspect="1"/>
            </p:cNvPicPr>
            <p:nvPr/>
          </p:nvPicPr>
          <p:blipFill>
            <a:blip r:embed="rId6"/>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358667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17224"/>
          </a:xfrm>
        </p:spPr>
        <p:txBody>
          <a:bodyPr>
            <a:normAutofit/>
          </a:bodyPr>
          <a:lstStyle/>
          <a:p>
            <a:r>
              <a:rPr lang="en-US" sz="3200" dirty="0" smtClean="0"/>
              <a:t>TRADUCTION DES TABLEAUX</a:t>
            </a:r>
            <a:br>
              <a:rPr lang="en-US" sz="3200" dirty="0" smtClean="0"/>
            </a:br>
            <a:r>
              <a:rPr lang="en-US" sz="3200" dirty="0" smtClean="0"/>
              <a:t>PLAN DE GESTION DU TOURISME (PGT)</a:t>
            </a:r>
            <a:endParaRPr lang="en-US" sz="3200" dirty="0"/>
          </a:p>
        </p:txBody>
      </p:sp>
      <p:sp>
        <p:nvSpPr>
          <p:cNvPr id="3" name="Content Placeholder 2"/>
          <p:cNvSpPr>
            <a:spLocks noGrp="1"/>
          </p:cNvSpPr>
          <p:nvPr>
            <p:ph idx="1"/>
          </p:nvPr>
        </p:nvSpPr>
        <p:spPr/>
        <p:txBody>
          <a:bodyPr>
            <a:normAutofit fontScale="77500" lnSpcReduction="20000"/>
          </a:bodyPr>
          <a:lstStyle/>
          <a:p>
            <a:r>
              <a:rPr lang="fr-FR" dirty="0" smtClean="0"/>
              <a:t>Valeurs</a:t>
            </a:r>
            <a:endParaRPr lang="en-US" dirty="0"/>
          </a:p>
          <a:p>
            <a:r>
              <a:rPr lang="fr-FR" dirty="0"/>
              <a:t>Problématiques</a:t>
            </a:r>
            <a:endParaRPr lang="en-US" dirty="0"/>
          </a:p>
          <a:p>
            <a:r>
              <a:rPr lang="fr-FR" dirty="0"/>
              <a:t>Politiques de mise en œuvre</a:t>
            </a:r>
            <a:endParaRPr lang="en-US" dirty="0"/>
          </a:p>
          <a:p>
            <a:r>
              <a:rPr lang="fr-FR" dirty="0"/>
              <a:t>Satisfaction des visiteurs</a:t>
            </a:r>
            <a:endParaRPr lang="en-US" dirty="0"/>
          </a:p>
          <a:p>
            <a:r>
              <a:rPr lang="fr-FR" dirty="0"/>
              <a:t>Réduction de l’impact sur le site</a:t>
            </a:r>
            <a:endParaRPr lang="en-US" dirty="0"/>
          </a:p>
          <a:p>
            <a:r>
              <a:rPr lang="fr-FR" dirty="0"/>
              <a:t>Développement de partenariats avec l’industrie du tourisme</a:t>
            </a:r>
            <a:endParaRPr lang="en-US" dirty="0"/>
          </a:p>
          <a:p>
            <a:r>
              <a:rPr lang="fr-FR" dirty="0"/>
              <a:t>Aide de la population locale</a:t>
            </a:r>
            <a:endParaRPr lang="en-US" dirty="0"/>
          </a:p>
          <a:p>
            <a:r>
              <a:rPr lang="fr-FR" dirty="0"/>
              <a:t>Gouvernance</a:t>
            </a:r>
            <a:endParaRPr lang="en-US" dirty="0"/>
          </a:p>
          <a:p>
            <a:r>
              <a:rPr lang="fr-FR" dirty="0"/>
              <a:t>Engagement des parties prenantes</a:t>
            </a:r>
            <a:endParaRPr lang="en-US" dirty="0"/>
          </a:p>
          <a:p>
            <a:r>
              <a:rPr lang="fr-FR" dirty="0"/>
              <a:t>Initiatives principales</a:t>
            </a:r>
            <a:endParaRPr lang="en-US" dirty="0"/>
          </a:p>
          <a:p>
            <a:r>
              <a:rPr lang="fr-FR" dirty="0"/>
              <a:t>Actions prioritaires</a:t>
            </a:r>
            <a:endParaRPr lang="en-US" dirty="0"/>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823022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3" name="Picture 52" descr="Screen Shot 2014-02-23 at 12.22.31 pm.png"/>
          <p:cNvPicPr>
            <a:picLocks noChangeAspect="1"/>
          </p:cNvPicPr>
          <p:nvPr/>
        </p:nvPicPr>
        <p:blipFill>
          <a:blip r:embed="rId2">
            <a:alphaModFix amt="6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29" name="TextBox 28"/>
          <p:cNvSpPr txBox="1"/>
          <p:nvPr/>
        </p:nvSpPr>
        <p:spPr>
          <a:xfrm>
            <a:off x="457200" y="1489445"/>
            <a:ext cx="4944943" cy="553998"/>
          </a:xfrm>
          <a:prstGeom prst="rect">
            <a:avLst/>
          </a:prstGeom>
          <a:noFill/>
        </p:spPr>
        <p:txBody>
          <a:bodyPr wrap="none" rtlCol="0">
            <a:spAutoFit/>
          </a:bodyPr>
          <a:lstStyle/>
          <a:p>
            <a:r>
              <a:rPr lang="en-US" sz="3000" b="1" dirty="0" smtClean="0">
                <a:solidFill>
                  <a:schemeClr val="accent2">
                    <a:lumMod val="50000"/>
                  </a:schemeClr>
                </a:solidFill>
              </a:rPr>
              <a:t>III. PGT : APERÇU ET CONCEPT</a:t>
            </a:r>
          </a:p>
        </p:txBody>
      </p:sp>
      <p:pic>
        <p:nvPicPr>
          <p:cNvPr id="18" name="Picture 17" descr="Screen Shot 2014-02-23 at 4.36.22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39056" y="2943225"/>
            <a:ext cx="2544515" cy="38789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4402" y="2943225"/>
            <a:ext cx="5172075" cy="3914775"/>
          </a:xfrm>
          <a:prstGeom prst="rect">
            <a:avLst/>
          </a:prstGeom>
          <a:noFill/>
          <a:ln>
            <a:noFill/>
          </a:ln>
        </p:spPr>
      </p:pic>
      <p:grpSp>
        <p:nvGrpSpPr>
          <p:cNvPr id="10" name="Group 9"/>
          <p:cNvGrpSpPr/>
          <p:nvPr/>
        </p:nvGrpSpPr>
        <p:grpSpPr>
          <a:xfrm>
            <a:off x="1" y="0"/>
            <a:ext cx="9145020" cy="1621373"/>
            <a:chOff x="1" y="0"/>
            <a:chExt cx="9145020" cy="1621373"/>
          </a:xfrm>
        </p:grpSpPr>
        <p:pic>
          <p:nvPicPr>
            <p:cNvPr id="11" name="Picture 10"/>
            <p:cNvPicPr>
              <a:picLocks noChangeAspect="1"/>
            </p:cNvPicPr>
            <p:nvPr/>
          </p:nvPicPr>
          <p:blipFill>
            <a:blip r:embed="rId5"/>
            <a:stretch>
              <a:fillRect/>
            </a:stretch>
          </p:blipFill>
          <p:spPr>
            <a:xfrm>
              <a:off x="1" y="0"/>
              <a:ext cx="5471743" cy="1315273"/>
            </a:xfrm>
            <a:prstGeom prst="rect">
              <a:avLst/>
            </a:prstGeom>
          </p:spPr>
        </p:pic>
        <p:pic>
          <p:nvPicPr>
            <p:cNvPr id="12" name="Picture 2"/>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3" name="Picture 12" descr="LOGOO.jp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14" name="Picture 13"/>
            <p:cNvPicPr>
              <a:picLocks noChangeAspect="1"/>
            </p:cNvPicPr>
            <p:nvPr/>
          </p:nvPicPr>
          <p:blipFill>
            <a:blip r:embed="rId8"/>
            <a:stretch>
              <a:fillRect/>
            </a:stretch>
          </p:blipFill>
          <p:spPr>
            <a:xfrm>
              <a:off x="7556218" y="0"/>
              <a:ext cx="1588803" cy="1621373"/>
            </a:xfrm>
            <a:prstGeom prst="rect">
              <a:avLst/>
            </a:prstGeom>
          </p:spPr>
        </p:pic>
      </p:grpSp>
      <p:sp>
        <p:nvSpPr>
          <p:cNvPr id="15" name="TextBox 14"/>
          <p:cNvSpPr txBox="1"/>
          <p:nvPr/>
        </p:nvSpPr>
        <p:spPr>
          <a:xfrm rot="10800000" flipV="1">
            <a:off x="624401" y="2057342"/>
            <a:ext cx="7959169" cy="830997"/>
          </a:xfrm>
          <a:prstGeom prst="rect">
            <a:avLst/>
          </a:prstGeom>
          <a:noFill/>
        </p:spPr>
        <p:txBody>
          <a:bodyPr wrap="square" rtlCol="0">
            <a:spAutoFit/>
          </a:bodyPr>
          <a:lstStyle/>
          <a:p>
            <a:r>
              <a:rPr lang="en-US" sz="2400" b="1" dirty="0" smtClean="0"/>
              <a:t>Les </a:t>
            </a:r>
            <a:r>
              <a:rPr lang="en-US" sz="2400" b="1" dirty="0" err="1" smtClean="0"/>
              <a:t>grandes</a:t>
            </a:r>
            <a:r>
              <a:rPr lang="en-US" sz="2400" b="1" dirty="0" smtClean="0"/>
              <a:t> </a:t>
            </a:r>
            <a:r>
              <a:rPr lang="en-US" sz="2400" b="1" dirty="0" err="1" smtClean="0"/>
              <a:t>lignes</a:t>
            </a:r>
            <a:r>
              <a:rPr lang="en-US" sz="2400" b="1" dirty="0" smtClean="0"/>
              <a:t> du plan : </a:t>
            </a:r>
            <a:r>
              <a:rPr lang="en-US" sz="2400" b="1" dirty="0" err="1" smtClean="0"/>
              <a:t>objectifs</a:t>
            </a:r>
            <a:r>
              <a:rPr lang="en-US" sz="2400" b="1" dirty="0" smtClean="0"/>
              <a:t> </a:t>
            </a:r>
            <a:r>
              <a:rPr lang="en-US" sz="2400" b="1" dirty="0" err="1" smtClean="0"/>
              <a:t>assignés</a:t>
            </a:r>
            <a:r>
              <a:rPr lang="en-US" sz="2400" b="1" dirty="0" smtClean="0"/>
              <a:t>, </a:t>
            </a:r>
            <a:r>
              <a:rPr lang="en-US" sz="2400" b="1" dirty="0" err="1" smtClean="0"/>
              <a:t>méthode</a:t>
            </a:r>
            <a:r>
              <a:rPr lang="en-US" sz="2400" b="1" dirty="0" smtClean="0"/>
              <a:t> </a:t>
            </a:r>
            <a:r>
              <a:rPr lang="en-US" sz="2400" b="1" dirty="0" err="1" smtClean="0"/>
              <a:t>proposée</a:t>
            </a:r>
            <a:r>
              <a:rPr lang="en-US" sz="2400" b="1" dirty="0" smtClean="0"/>
              <a:t>, </a:t>
            </a:r>
            <a:r>
              <a:rPr lang="en-US" sz="2400" b="1" dirty="0" err="1"/>
              <a:t>é</a:t>
            </a:r>
            <a:r>
              <a:rPr lang="en-US" sz="2400" b="1" dirty="0" err="1" smtClean="0"/>
              <a:t>tapes</a:t>
            </a:r>
            <a:r>
              <a:rPr lang="en-US" sz="2400" b="1" dirty="0" smtClean="0"/>
              <a:t> </a:t>
            </a:r>
            <a:r>
              <a:rPr lang="en-US" sz="2400" b="1" dirty="0" err="1" smtClean="0"/>
              <a:t>fix</a:t>
            </a:r>
            <a:r>
              <a:rPr lang="en-US" sz="2400" b="1" dirty="0" err="1"/>
              <a:t>é</a:t>
            </a:r>
            <a:r>
              <a:rPr lang="en-US" sz="2400" b="1" dirty="0" err="1" smtClean="0"/>
              <a:t>es</a:t>
            </a:r>
            <a:r>
              <a:rPr lang="en-US" sz="2400" b="1" dirty="0" smtClean="0"/>
              <a:t>, </a:t>
            </a:r>
            <a:r>
              <a:rPr lang="en-US" sz="2400" b="1" dirty="0" err="1" smtClean="0"/>
              <a:t>moyens</a:t>
            </a:r>
            <a:r>
              <a:rPr lang="en-US" sz="2400" b="1" dirty="0" smtClean="0"/>
              <a:t> </a:t>
            </a:r>
            <a:r>
              <a:rPr lang="en-US" sz="2400" b="1" dirty="0" err="1" smtClean="0"/>
              <a:t>accord</a:t>
            </a:r>
            <a:r>
              <a:rPr lang="en-US" sz="2400" b="1" dirty="0" err="1"/>
              <a:t>é</a:t>
            </a:r>
            <a:r>
              <a:rPr lang="en-US" sz="2400" b="1" dirty="0" err="1" smtClean="0"/>
              <a:t>s</a:t>
            </a:r>
            <a:endParaRPr lang="en-US" sz="2400" b="1"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701403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Screen Shot 2014-02-23 at 12.22.31 pm.png"/>
          <p:cNvPicPr>
            <a:picLocks noChangeAspect="1"/>
          </p:cNvPicPr>
          <p:nvPr/>
        </p:nvPicPr>
        <p:blipFill>
          <a:blip r:embed="rId2">
            <a:alphaModFix amt="6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9" name="TextBox 8"/>
          <p:cNvSpPr txBox="1"/>
          <p:nvPr/>
        </p:nvSpPr>
        <p:spPr>
          <a:xfrm>
            <a:off x="457200" y="1411625"/>
            <a:ext cx="1619161" cy="553998"/>
          </a:xfrm>
          <a:prstGeom prst="rect">
            <a:avLst/>
          </a:prstGeom>
          <a:noFill/>
        </p:spPr>
        <p:txBody>
          <a:bodyPr wrap="none" rtlCol="0">
            <a:spAutoFit/>
          </a:bodyPr>
          <a:lstStyle/>
          <a:p>
            <a:r>
              <a:rPr lang="en-US" sz="3000" b="1" dirty="0" smtClean="0">
                <a:solidFill>
                  <a:schemeClr val="accent2">
                    <a:lumMod val="50000"/>
                  </a:schemeClr>
                </a:solidFill>
              </a:rPr>
              <a:t>VALEURS</a:t>
            </a:r>
            <a:endParaRPr lang="en-US" sz="3000" b="1" dirty="0">
              <a:solidFill>
                <a:schemeClr val="accent2">
                  <a:lumMod val="50000"/>
                </a:schemeClr>
              </a:solidFill>
            </a:endParaRPr>
          </a:p>
        </p:txBody>
      </p:sp>
      <p:pic>
        <p:nvPicPr>
          <p:cNvPr id="12" name="Picture 1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01195" y="1411625"/>
            <a:ext cx="6964222" cy="5285312"/>
          </a:xfrm>
          <a:prstGeom prst="rect">
            <a:avLst/>
          </a:prstGeom>
          <a:noFill/>
          <a:ln>
            <a:noFill/>
          </a:ln>
        </p:spPr>
      </p:pic>
      <p:grpSp>
        <p:nvGrpSpPr>
          <p:cNvPr id="10" name="Group 9"/>
          <p:cNvGrpSpPr/>
          <p:nvPr/>
        </p:nvGrpSpPr>
        <p:grpSpPr>
          <a:xfrm>
            <a:off x="1" y="0"/>
            <a:ext cx="9145020" cy="1621373"/>
            <a:chOff x="1" y="0"/>
            <a:chExt cx="9145020" cy="1621373"/>
          </a:xfrm>
        </p:grpSpPr>
        <p:pic>
          <p:nvPicPr>
            <p:cNvPr id="13" name="Picture 12"/>
            <p:cNvPicPr>
              <a:picLocks noChangeAspect="1"/>
            </p:cNvPicPr>
            <p:nvPr/>
          </p:nvPicPr>
          <p:blipFill>
            <a:blip r:embed="rId4"/>
            <a:stretch>
              <a:fillRect/>
            </a:stretch>
          </p:blipFill>
          <p:spPr>
            <a:xfrm>
              <a:off x="1" y="0"/>
              <a:ext cx="5471743" cy="1315273"/>
            </a:xfrm>
            <a:prstGeom prst="rect">
              <a:avLst/>
            </a:prstGeom>
          </p:spPr>
        </p:pic>
        <p:pic>
          <p:nvPicPr>
            <p:cNvPr id="14" name="Picture 2"/>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5" name="Picture 14" descr="LOGOO.jp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16" name="Picture 15"/>
            <p:cNvPicPr>
              <a:picLocks noChangeAspect="1"/>
            </p:cNvPicPr>
            <p:nvPr/>
          </p:nvPicPr>
          <p:blipFill>
            <a:blip r:embed="rId7"/>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316269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Screen Shot 2014-02-23 at 12.22.31 pm.png"/>
          <p:cNvPicPr>
            <a:picLocks noChangeAspect="1"/>
          </p:cNvPicPr>
          <p:nvPr/>
        </p:nvPicPr>
        <p:blipFill>
          <a:blip r:embed="rId2">
            <a:alphaModFix amt="6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3" name="Content Placeholder 2"/>
          <p:cNvSpPr>
            <a:spLocks noGrp="1"/>
          </p:cNvSpPr>
          <p:nvPr>
            <p:ph idx="1"/>
          </p:nvPr>
        </p:nvSpPr>
        <p:spPr>
          <a:xfrm>
            <a:off x="457200" y="2032321"/>
            <a:ext cx="5182466" cy="4205906"/>
          </a:xfrm>
        </p:spPr>
        <p:txBody>
          <a:bodyPr>
            <a:noAutofit/>
          </a:bodyPr>
          <a:lstStyle/>
          <a:p>
            <a:r>
              <a:rPr lang="en-US" sz="3000" dirty="0" err="1" smtClean="0"/>
              <a:t>Valeur</a:t>
            </a:r>
            <a:r>
              <a:rPr lang="en-US" sz="3000" dirty="0" smtClean="0"/>
              <a:t> </a:t>
            </a:r>
            <a:r>
              <a:rPr lang="en-US" sz="3000" dirty="0" err="1" smtClean="0"/>
              <a:t>nationale</a:t>
            </a:r>
            <a:r>
              <a:rPr lang="en-US" sz="3000" dirty="0" smtClean="0"/>
              <a:t> du </a:t>
            </a:r>
            <a:r>
              <a:rPr lang="en-US" sz="3000" dirty="0" err="1" smtClean="0"/>
              <a:t>Patrimoine</a:t>
            </a:r>
            <a:endParaRPr lang="en-US" sz="3000" dirty="0"/>
          </a:p>
          <a:p>
            <a:r>
              <a:rPr lang="en-US" sz="3000" dirty="0" err="1" smtClean="0"/>
              <a:t>Valeur</a:t>
            </a:r>
            <a:r>
              <a:rPr lang="en-US" sz="3000" dirty="0" smtClean="0"/>
              <a:t> </a:t>
            </a:r>
            <a:r>
              <a:rPr lang="en-US" sz="3000" dirty="0" err="1" smtClean="0"/>
              <a:t>universelle</a:t>
            </a:r>
            <a:r>
              <a:rPr lang="en-US" sz="3000" dirty="0" smtClean="0"/>
              <a:t> </a:t>
            </a:r>
            <a:r>
              <a:rPr lang="en-US" sz="3000" dirty="0" err="1" smtClean="0"/>
              <a:t>exceptionnelle</a:t>
            </a:r>
            <a:r>
              <a:rPr lang="en-US" sz="3000" dirty="0" smtClean="0"/>
              <a:t> – ICOMOS et UNESCO (</a:t>
            </a:r>
            <a:r>
              <a:rPr lang="en-US" sz="3000" dirty="0" err="1" smtClean="0"/>
              <a:t>critères</a:t>
            </a:r>
            <a:r>
              <a:rPr lang="en-US" sz="3000" dirty="0" smtClean="0"/>
              <a:t> </a:t>
            </a:r>
            <a:r>
              <a:rPr lang="en-US" sz="3000" dirty="0" err="1" smtClean="0"/>
              <a:t>i,ii,iii,iv</a:t>
            </a:r>
            <a:r>
              <a:rPr lang="en-US" sz="3000" dirty="0" smtClean="0"/>
              <a:t>)</a:t>
            </a:r>
            <a:r>
              <a:rPr lang="km-KH" sz="3000" dirty="0" smtClean="0"/>
              <a:t>	</a:t>
            </a:r>
            <a:endParaRPr lang="en-US" sz="3000" dirty="0" smtClean="0"/>
          </a:p>
          <a:p>
            <a:r>
              <a:rPr lang="en-US" sz="3000" dirty="0" err="1" smtClean="0"/>
              <a:t>Valeur</a:t>
            </a:r>
            <a:r>
              <a:rPr lang="en-US" sz="3000" dirty="0" smtClean="0"/>
              <a:t> d’un site </a:t>
            </a:r>
            <a:r>
              <a:rPr lang="en-US" sz="3000" dirty="0" err="1" smtClean="0"/>
              <a:t>classé</a:t>
            </a:r>
            <a:r>
              <a:rPr lang="en-US" sz="3000" dirty="0" smtClean="0"/>
              <a:t> </a:t>
            </a:r>
            <a:r>
              <a:rPr lang="en-US" sz="3000" dirty="0" err="1" smtClean="0"/>
              <a:t>sur</a:t>
            </a:r>
            <a:r>
              <a:rPr lang="en-US" sz="3000" dirty="0" smtClean="0"/>
              <a:t> la </a:t>
            </a:r>
            <a:r>
              <a:rPr lang="en-US" sz="3000" dirty="0" err="1" smtClean="0"/>
              <a:t>Liste</a:t>
            </a:r>
            <a:r>
              <a:rPr lang="en-US" sz="3000" dirty="0" smtClean="0"/>
              <a:t> du </a:t>
            </a:r>
            <a:r>
              <a:rPr lang="en-US" sz="3000" dirty="0" err="1" smtClean="0"/>
              <a:t>patrimoine</a:t>
            </a:r>
            <a:r>
              <a:rPr lang="en-US" sz="3000" dirty="0" smtClean="0"/>
              <a:t> </a:t>
            </a:r>
            <a:r>
              <a:rPr lang="en-US" sz="3000" dirty="0" err="1" smtClean="0"/>
              <a:t>mondial</a:t>
            </a:r>
            <a:r>
              <a:rPr lang="en-US" sz="3000" dirty="0" smtClean="0"/>
              <a:t> de </a:t>
            </a:r>
            <a:r>
              <a:rPr lang="en-US" sz="3000" dirty="0" err="1" smtClean="0"/>
              <a:t>l’UNESCO</a:t>
            </a:r>
            <a:r>
              <a:rPr lang="en-US" sz="3000" dirty="0" smtClean="0"/>
              <a:t> </a:t>
            </a:r>
            <a:r>
              <a:rPr lang="en-US" sz="3000" dirty="0" err="1" smtClean="0"/>
              <a:t>depuis</a:t>
            </a:r>
            <a:r>
              <a:rPr lang="en-US" sz="3000" dirty="0" smtClean="0"/>
              <a:t> 1992</a:t>
            </a:r>
          </a:p>
          <a:p>
            <a:endParaRPr lang="en-US" sz="3000" dirty="0"/>
          </a:p>
        </p:txBody>
      </p:sp>
      <p:pic>
        <p:nvPicPr>
          <p:cNvPr id="10" name="Picture 9"/>
          <p:cNvPicPr>
            <a:picLocks noChangeAspect="1"/>
          </p:cNvPicPr>
          <p:nvPr/>
        </p:nvPicPr>
        <p:blipFill>
          <a:blip r:embed="rId3"/>
          <a:stretch>
            <a:fillRect/>
          </a:stretch>
        </p:blipFill>
        <p:spPr>
          <a:xfrm>
            <a:off x="5503287" y="2611719"/>
            <a:ext cx="3065639" cy="3065639"/>
          </a:xfrm>
          <a:prstGeom prst="rect">
            <a:avLst/>
          </a:prstGeom>
        </p:spPr>
      </p:pic>
      <p:grpSp>
        <p:nvGrpSpPr>
          <p:cNvPr id="9" name="Group 8"/>
          <p:cNvGrpSpPr/>
          <p:nvPr/>
        </p:nvGrpSpPr>
        <p:grpSpPr>
          <a:xfrm>
            <a:off x="1" y="0"/>
            <a:ext cx="9145020" cy="1621373"/>
            <a:chOff x="1" y="0"/>
            <a:chExt cx="9145020" cy="1621373"/>
          </a:xfrm>
        </p:grpSpPr>
        <p:pic>
          <p:nvPicPr>
            <p:cNvPr id="12" name="Picture 11"/>
            <p:cNvPicPr>
              <a:picLocks noChangeAspect="1"/>
            </p:cNvPicPr>
            <p:nvPr/>
          </p:nvPicPr>
          <p:blipFill>
            <a:blip r:embed="rId4"/>
            <a:stretch>
              <a:fillRect/>
            </a:stretch>
          </p:blipFill>
          <p:spPr>
            <a:xfrm>
              <a:off x="1" y="0"/>
              <a:ext cx="5471743" cy="1315273"/>
            </a:xfrm>
            <a:prstGeom prst="rect">
              <a:avLst/>
            </a:prstGeom>
          </p:spPr>
        </p:pic>
        <p:pic>
          <p:nvPicPr>
            <p:cNvPr id="13" name="Picture 2"/>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4" name="Picture 13" descr="LOGOO.jp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15" name="Picture 14"/>
            <p:cNvPicPr>
              <a:picLocks noChangeAspect="1"/>
            </p:cNvPicPr>
            <p:nvPr/>
          </p:nvPicPr>
          <p:blipFill>
            <a:blip r:embed="rId7"/>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974867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extBox 9"/>
          <p:cNvSpPr txBox="1"/>
          <p:nvPr/>
        </p:nvSpPr>
        <p:spPr>
          <a:xfrm>
            <a:off x="457200" y="1411625"/>
            <a:ext cx="2964081" cy="553998"/>
          </a:xfrm>
          <a:prstGeom prst="rect">
            <a:avLst/>
          </a:prstGeom>
          <a:noFill/>
        </p:spPr>
        <p:txBody>
          <a:bodyPr wrap="none" rtlCol="0">
            <a:spAutoFit/>
          </a:bodyPr>
          <a:lstStyle/>
          <a:p>
            <a:r>
              <a:rPr lang="en-US" sz="3000" b="1" dirty="0" smtClean="0">
                <a:solidFill>
                  <a:schemeClr val="accent2">
                    <a:lumMod val="50000"/>
                  </a:schemeClr>
                </a:solidFill>
              </a:rPr>
              <a:t>PROBLÉMATIQUE</a:t>
            </a:r>
            <a:endParaRPr lang="en-US" sz="3000" b="1" dirty="0">
              <a:solidFill>
                <a:schemeClr val="accent2">
                  <a:lumMod val="50000"/>
                </a:schemeClr>
              </a:solidFill>
            </a:endParaRPr>
          </a:p>
        </p:txBody>
      </p:sp>
      <p:grpSp>
        <p:nvGrpSpPr>
          <p:cNvPr id="2" name="Group 1"/>
          <p:cNvGrpSpPr/>
          <p:nvPr/>
        </p:nvGrpSpPr>
        <p:grpSpPr>
          <a:xfrm>
            <a:off x="630620" y="2081047"/>
            <a:ext cx="7866993" cy="4335519"/>
            <a:chOff x="0" y="1315272"/>
            <a:chExt cx="9144000" cy="5542729"/>
          </a:xfrm>
        </p:grpSpPr>
        <p:pic>
          <p:nvPicPr>
            <p:cNvPr id="15" name="Picture 14" descr="Screen Shot 2014-02-23 at 12.22.31 pm.png"/>
            <p:cNvPicPr>
              <a:picLocks noChangeAspect="1"/>
            </p:cNvPicPr>
            <p:nvPr/>
          </p:nvPicPr>
          <p:blipFill>
            <a:blip r:embed="rId2">
              <a:alphaModFix amt="6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pic>
          <p:nvPicPr>
            <p:cNvPr id="12" name="Picture 1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20622" y="1315272"/>
              <a:ext cx="7732602" cy="5414835"/>
            </a:xfrm>
            <a:prstGeom prst="rect">
              <a:avLst/>
            </a:prstGeom>
            <a:noFill/>
            <a:ln>
              <a:noFill/>
            </a:ln>
          </p:spPr>
        </p:pic>
      </p:grpSp>
      <p:grpSp>
        <p:nvGrpSpPr>
          <p:cNvPr id="11" name="Group 10"/>
          <p:cNvGrpSpPr/>
          <p:nvPr/>
        </p:nvGrpSpPr>
        <p:grpSpPr>
          <a:xfrm>
            <a:off x="1" y="0"/>
            <a:ext cx="9145020" cy="1621373"/>
            <a:chOff x="1" y="0"/>
            <a:chExt cx="9145020" cy="1621373"/>
          </a:xfrm>
        </p:grpSpPr>
        <p:pic>
          <p:nvPicPr>
            <p:cNvPr id="13" name="Picture 12"/>
            <p:cNvPicPr>
              <a:picLocks noChangeAspect="1"/>
            </p:cNvPicPr>
            <p:nvPr/>
          </p:nvPicPr>
          <p:blipFill>
            <a:blip r:embed="rId4"/>
            <a:stretch>
              <a:fillRect/>
            </a:stretch>
          </p:blipFill>
          <p:spPr>
            <a:xfrm>
              <a:off x="1" y="0"/>
              <a:ext cx="5471743" cy="1315273"/>
            </a:xfrm>
            <a:prstGeom prst="rect">
              <a:avLst/>
            </a:prstGeom>
          </p:spPr>
        </p:pic>
        <p:pic>
          <p:nvPicPr>
            <p:cNvPr id="14" name="Picture 2"/>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6" name="Picture 15" descr="LOGOO.jp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17" name="Picture 16"/>
            <p:cNvPicPr>
              <a:picLocks noChangeAspect="1"/>
            </p:cNvPicPr>
            <p:nvPr/>
          </p:nvPicPr>
          <p:blipFill>
            <a:blip r:embed="rId7"/>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253340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Screen Shot 2014-02-23 at 12.22.31 pm.png"/>
          <p:cNvPicPr>
            <a:picLocks noChangeAspect="1"/>
          </p:cNvPicPr>
          <p:nvPr/>
        </p:nvPicPr>
        <p:blipFill>
          <a:blip r:embed="rId2">
            <a:alphaModFix/>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12" name="Content Placeholder 2"/>
          <p:cNvSpPr txBox="1">
            <a:spLocks/>
          </p:cNvSpPr>
          <p:nvPr/>
        </p:nvSpPr>
        <p:spPr>
          <a:xfrm>
            <a:off x="1" y="2287742"/>
            <a:ext cx="7378261" cy="462077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b="1" dirty="0" smtClean="0"/>
              <a:t>1998 : La Politique du Gagnant-Gagnant</a:t>
            </a:r>
          </a:p>
          <a:p>
            <a:pPr lvl="1"/>
            <a:r>
              <a:rPr lang="en-US" sz="2500" dirty="0" err="1" smtClean="0"/>
              <a:t>Stabilité</a:t>
            </a:r>
            <a:r>
              <a:rPr lang="en-US" sz="2500" dirty="0" smtClean="0"/>
              <a:t> </a:t>
            </a:r>
            <a:r>
              <a:rPr lang="en-US" sz="2500" dirty="0" err="1" smtClean="0"/>
              <a:t>politique</a:t>
            </a:r>
            <a:endParaRPr lang="en-US" sz="2500" dirty="0" smtClean="0"/>
          </a:p>
          <a:p>
            <a:pPr lvl="1"/>
            <a:r>
              <a:rPr lang="en-US" sz="2500" dirty="0" err="1" smtClean="0"/>
              <a:t>Paix</a:t>
            </a:r>
            <a:endParaRPr lang="en-US" sz="2500" dirty="0" smtClean="0"/>
          </a:p>
          <a:p>
            <a:pPr lvl="1"/>
            <a:r>
              <a:rPr lang="en-US" sz="2500" dirty="0" err="1" smtClean="0"/>
              <a:t>Croissance</a:t>
            </a:r>
            <a:r>
              <a:rPr lang="en-US" sz="2500" dirty="0" smtClean="0"/>
              <a:t> </a:t>
            </a:r>
            <a:r>
              <a:rPr lang="en-US" sz="2500" dirty="0" err="1" smtClean="0"/>
              <a:t>Economique</a:t>
            </a:r>
            <a:endParaRPr lang="en-US" sz="2500" dirty="0" smtClean="0"/>
          </a:p>
          <a:p>
            <a:pPr lvl="1"/>
            <a:r>
              <a:rPr lang="en-US" sz="2500" dirty="0" smtClean="0"/>
              <a:t>Amelioration des infrastructures</a:t>
            </a:r>
          </a:p>
          <a:p>
            <a:r>
              <a:rPr lang="en-US" dirty="0" smtClean="0"/>
              <a:t> </a:t>
            </a:r>
            <a:r>
              <a:rPr lang="en-US" sz="3000" b="1" dirty="0" err="1" smtClean="0"/>
              <a:t>Engouement</a:t>
            </a:r>
            <a:r>
              <a:rPr lang="en-US" sz="3000" b="1" dirty="0" smtClean="0"/>
              <a:t> </a:t>
            </a:r>
            <a:r>
              <a:rPr lang="en-US" sz="3000" b="1" dirty="0" err="1" smtClean="0"/>
              <a:t>touristique</a:t>
            </a:r>
            <a:r>
              <a:rPr lang="en-US" sz="3000" b="1" dirty="0" smtClean="0"/>
              <a:t> </a:t>
            </a:r>
          </a:p>
          <a:p>
            <a:pPr marL="0" indent="0">
              <a:buNone/>
            </a:pPr>
            <a:r>
              <a:rPr lang="en-US" sz="3000" b="1" dirty="0" smtClean="0"/>
              <a:t>     sans </a:t>
            </a:r>
            <a:r>
              <a:rPr lang="en-US" sz="3000" b="1" dirty="0" err="1" smtClean="0"/>
              <a:t>cesse</a:t>
            </a:r>
            <a:r>
              <a:rPr lang="en-US" sz="3000" b="1" dirty="0" smtClean="0"/>
              <a:t> </a:t>
            </a:r>
            <a:r>
              <a:rPr lang="en-US" sz="3000" b="1" dirty="0" err="1" smtClean="0"/>
              <a:t>grandrissant</a:t>
            </a:r>
            <a:endParaRPr lang="en-US" sz="3000" b="1" dirty="0"/>
          </a:p>
          <a:p>
            <a:pPr lvl="1"/>
            <a:r>
              <a:rPr lang="en-US" sz="2500" dirty="0"/>
              <a:t>1993: 118,183 </a:t>
            </a:r>
            <a:r>
              <a:rPr lang="en-US" sz="2500" dirty="0" err="1" smtClean="0"/>
              <a:t>touristes</a:t>
            </a:r>
            <a:endParaRPr lang="en-US" sz="2500" dirty="0"/>
          </a:p>
          <a:p>
            <a:pPr lvl="1"/>
            <a:r>
              <a:rPr lang="en-US" sz="2500" dirty="0"/>
              <a:t>1999: 367,743 </a:t>
            </a:r>
            <a:r>
              <a:rPr lang="en-US" sz="2500" dirty="0" err="1" smtClean="0"/>
              <a:t>touristes</a:t>
            </a:r>
            <a:endParaRPr lang="en-US" sz="2500" dirty="0"/>
          </a:p>
          <a:p>
            <a:pPr lvl="1"/>
            <a:r>
              <a:rPr lang="en-US" sz="2500" dirty="0"/>
              <a:t>2014: 4,5 millions </a:t>
            </a:r>
            <a:r>
              <a:rPr lang="en-US" sz="2500" smtClean="0"/>
              <a:t>visiteurs</a:t>
            </a:r>
            <a:endParaRPr lang="en-US" sz="2500" dirty="0"/>
          </a:p>
          <a:p>
            <a:endParaRPr lang="en-US" dirty="0" smtClean="0"/>
          </a:p>
        </p:txBody>
      </p:sp>
      <p:sp>
        <p:nvSpPr>
          <p:cNvPr id="13" name="TextBox 12"/>
          <p:cNvSpPr txBox="1"/>
          <p:nvPr/>
        </p:nvSpPr>
        <p:spPr>
          <a:xfrm>
            <a:off x="423782" y="1733744"/>
            <a:ext cx="6398611" cy="553998"/>
          </a:xfrm>
          <a:prstGeom prst="rect">
            <a:avLst/>
          </a:prstGeom>
          <a:noFill/>
        </p:spPr>
        <p:txBody>
          <a:bodyPr wrap="none" rtlCol="0">
            <a:spAutoFit/>
          </a:bodyPr>
          <a:lstStyle/>
          <a:p>
            <a:r>
              <a:rPr lang="en-US" sz="3000" b="1" dirty="0" smtClean="0">
                <a:solidFill>
                  <a:schemeClr val="accent2">
                    <a:lumMod val="50000"/>
                  </a:schemeClr>
                </a:solidFill>
              </a:rPr>
              <a:t>RAPPEL : LE TOURISME AU CAMBODGE</a:t>
            </a:r>
            <a:endParaRPr lang="en-US" sz="2500" dirty="0">
              <a:solidFill>
                <a:schemeClr val="accent2">
                  <a:lumMod val="50000"/>
                </a:schemeClr>
              </a:solidFill>
            </a:endParaRPr>
          </a:p>
        </p:txBody>
      </p:sp>
      <p:pic>
        <p:nvPicPr>
          <p:cNvPr id="14" name="Picture 13" descr="Screen Shot 2015-02-11 at 2.48.59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122138" y="3849079"/>
            <a:ext cx="3213147" cy="2852074"/>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a:stretch>
            <a:fillRect/>
          </a:stretch>
        </p:blipFill>
        <p:spPr>
          <a:xfrm>
            <a:off x="6822393" y="1748010"/>
            <a:ext cx="2154017" cy="3005202"/>
          </a:xfrm>
          <a:prstGeom prst="rect">
            <a:avLst/>
          </a:prstGeom>
          <a:ln>
            <a:noFill/>
          </a:ln>
          <a:effectLst>
            <a:outerShdw blurRad="292100" dist="139700" dir="2700000" algn="tl" rotWithShape="0">
              <a:srgbClr val="333333">
                <a:alpha val="65000"/>
              </a:srgbClr>
            </a:outerShdw>
          </a:effectLst>
        </p:spPr>
      </p:pic>
      <p:grpSp>
        <p:nvGrpSpPr>
          <p:cNvPr id="15" name="Group 14"/>
          <p:cNvGrpSpPr/>
          <p:nvPr/>
        </p:nvGrpSpPr>
        <p:grpSpPr>
          <a:xfrm>
            <a:off x="1" y="0"/>
            <a:ext cx="9192318" cy="1621373"/>
            <a:chOff x="1" y="0"/>
            <a:chExt cx="9192318" cy="1621373"/>
          </a:xfrm>
        </p:grpSpPr>
        <p:pic>
          <p:nvPicPr>
            <p:cNvPr id="16" name="Picture 15"/>
            <p:cNvPicPr>
              <a:picLocks noChangeAspect="1"/>
            </p:cNvPicPr>
            <p:nvPr/>
          </p:nvPicPr>
          <p:blipFill>
            <a:blip r:embed="rId5"/>
            <a:stretch>
              <a:fillRect/>
            </a:stretch>
          </p:blipFill>
          <p:spPr>
            <a:xfrm>
              <a:off x="1" y="0"/>
              <a:ext cx="5471743" cy="1315273"/>
            </a:xfrm>
            <a:prstGeom prst="rect">
              <a:avLst/>
            </a:prstGeom>
          </p:spPr>
        </p:pic>
        <p:pic>
          <p:nvPicPr>
            <p:cNvPr id="17" name="Picture 2"/>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681414"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8" name="Picture 17" descr="LOGOO.jp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19" name="Picture 18"/>
            <p:cNvPicPr>
              <a:picLocks noChangeAspect="1"/>
            </p:cNvPicPr>
            <p:nvPr/>
          </p:nvPicPr>
          <p:blipFill>
            <a:blip r:embed="rId8"/>
            <a:stretch>
              <a:fillRect/>
            </a:stretch>
          </p:blipFill>
          <p:spPr>
            <a:xfrm>
              <a:off x="7603516"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767050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descr="Screen Shot 2014-02-23 at 12.22.31 pm.png"/>
          <p:cNvPicPr>
            <a:picLocks noChangeAspect="1"/>
          </p:cNvPicPr>
          <p:nvPr/>
        </p:nvPicPr>
        <p:blipFill>
          <a:blip r:embed="rId2">
            <a:alphaModFix amt="6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3" name="Content Placeholder 2"/>
          <p:cNvSpPr>
            <a:spLocks noGrp="1"/>
          </p:cNvSpPr>
          <p:nvPr>
            <p:ph idx="1"/>
          </p:nvPr>
        </p:nvSpPr>
        <p:spPr>
          <a:xfrm>
            <a:off x="314581" y="1919413"/>
            <a:ext cx="5168041" cy="5183516"/>
          </a:xfrm>
        </p:spPr>
        <p:txBody>
          <a:bodyPr>
            <a:noAutofit/>
          </a:bodyPr>
          <a:lstStyle/>
          <a:p>
            <a:r>
              <a:rPr lang="fr-FR" sz="2800" b="1" dirty="0" smtClean="0"/>
              <a:t>Environ </a:t>
            </a:r>
            <a:r>
              <a:rPr lang="fr-FR" sz="2800" b="1" dirty="0"/>
              <a:t>6 000 visiteurs par jour à Angkor Vat</a:t>
            </a:r>
            <a:r>
              <a:rPr lang="fr-FR" sz="2800" dirty="0"/>
              <a:t> : une nécessité de gérer le flux  </a:t>
            </a:r>
            <a:endParaRPr lang="en-US" sz="2800" b="1" dirty="0"/>
          </a:p>
          <a:p>
            <a:r>
              <a:rPr lang="fr-FR" sz="2800" b="1" dirty="0" smtClean="0"/>
              <a:t>Comprendre </a:t>
            </a:r>
            <a:r>
              <a:rPr lang="fr-FR" sz="2800" b="1" dirty="0"/>
              <a:t>et communiquer les valeurs patrimoniales</a:t>
            </a:r>
            <a:r>
              <a:rPr lang="fr-FR" sz="2800" dirty="0"/>
              <a:t> </a:t>
            </a:r>
            <a:r>
              <a:rPr lang="fr-FR" sz="2800" dirty="0" smtClean="0"/>
              <a:t>:</a:t>
            </a:r>
            <a:r>
              <a:rPr lang="en-US" sz="2800" dirty="0"/>
              <a:t> </a:t>
            </a:r>
            <a:r>
              <a:rPr lang="fr-FR" sz="2800" dirty="0" smtClean="0"/>
              <a:t>Certains </a:t>
            </a:r>
            <a:r>
              <a:rPr lang="fr-FR" sz="2800" dirty="0"/>
              <a:t>touristes ne sont pas bien informés. Ils ne reçoivent pas suffisamment d'informations de la part des agents de voyages; règlements non communiqués dans le parc.</a:t>
            </a:r>
            <a:endParaRPr lang="en-US" sz="2800" dirty="0"/>
          </a:p>
          <a:p>
            <a:pPr marL="0" indent="0">
              <a:buNone/>
            </a:pPr>
            <a:endParaRPr lang="en-US" sz="2500" dirty="0"/>
          </a:p>
        </p:txBody>
      </p:sp>
      <p:pic>
        <p:nvPicPr>
          <p:cNvPr id="16" name="Picture 15" descr="Screen Shot 2014-02-23 at 2.43.50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767861" y="3878818"/>
            <a:ext cx="2076907" cy="2668125"/>
          </a:xfrm>
          <a:prstGeom prst="rect">
            <a:avLst/>
          </a:prstGeom>
          <a:ln>
            <a:noFill/>
          </a:ln>
          <a:effectLst>
            <a:softEdge rad="112500"/>
          </a:effectLst>
        </p:spPr>
      </p:pic>
      <p:pic>
        <p:nvPicPr>
          <p:cNvPr id="10" name="Picture 9" descr="Screen Shot 2014-02-23 at 2.44.23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610798" y="1811325"/>
            <a:ext cx="2243946" cy="2971713"/>
          </a:xfrm>
          <a:prstGeom prst="rect">
            <a:avLst/>
          </a:prstGeom>
          <a:ln>
            <a:noFill/>
          </a:ln>
          <a:effectLst>
            <a:softEdge rad="112500"/>
          </a:effectLst>
        </p:spPr>
      </p:pic>
      <p:sp>
        <p:nvSpPr>
          <p:cNvPr id="2" name="TextBox 1"/>
          <p:cNvSpPr txBox="1"/>
          <p:nvPr/>
        </p:nvSpPr>
        <p:spPr>
          <a:xfrm>
            <a:off x="13332428" y="3775208"/>
            <a:ext cx="184666" cy="369332"/>
          </a:xfrm>
          <a:prstGeom prst="rect">
            <a:avLst/>
          </a:prstGeom>
          <a:noFill/>
        </p:spPr>
        <p:txBody>
          <a:bodyPr wrap="none" rtlCol="0">
            <a:spAutoFit/>
          </a:bodyPr>
          <a:lstStyle/>
          <a:p>
            <a:endParaRPr lang="en-US"/>
          </a:p>
        </p:txBody>
      </p:sp>
      <p:grpSp>
        <p:nvGrpSpPr>
          <p:cNvPr id="11" name="Group 10"/>
          <p:cNvGrpSpPr/>
          <p:nvPr/>
        </p:nvGrpSpPr>
        <p:grpSpPr>
          <a:xfrm>
            <a:off x="1" y="0"/>
            <a:ext cx="9145020" cy="1621373"/>
            <a:chOff x="1" y="0"/>
            <a:chExt cx="9145020" cy="1621373"/>
          </a:xfrm>
        </p:grpSpPr>
        <p:pic>
          <p:nvPicPr>
            <p:cNvPr id="12" name="Picture 11"/>
            <p:cNvPicPr>
              <a:picLocks noChangeAspect="1"/>
            </p:cNvPicPr>
            <p:nvPr/>
          </p:nvPicPr>
          <p:blipFill>
            <a:blip r:embed="rId5"/>
            <a:stretch>
              <a:fillRect/>
            </a:stretch>
          </p:blipFill>
          <p:spPr>
            <a:xfrm>
              <a:off x="1" y="0"/>
              <a:ext cx="5471743" cy="1315273"/>
            </a:xfrm>
            <a:prstGeom prst="rect">
              <a:avLst/>
            </a:prstGeom>
          </p:spPr>
        </p:pic>
        <p:pic>
          <p:nvPicPr>
            <p:cNvPr id="13" name="Picture 2"/>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4" name="Picture 13" descr="LOGOO.jp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17" name="Picture 16"/>
            <p:cNvPicPr>
              <a:picLocks noChangeAspect="1"/>
            </p:cNvPicPr>
            <p:nvPr/>
          </p:nvPicPr>
          <p:blipFill>
            <a:blip r:embed="rId8"/>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241796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descr="Screen Shot 2014-02-23 at 12.22.31 pm.png"/>
          <p:cNvPicPr>
            <a:picLocks noChangeAspect="1"/>
          </p:cNvPicPr>
          <p:nvPr/>
        </p:nvPicPr>
        <p:blipFill>
          <a:blip r:embed="rId2">
            <a:alphaModFix amt="6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3" name="Content Placeholder 2"/>
          <p:cNvSpPr>
            <a:spLocks noGrp="1"/>
          </p:cNvSpPr>
          <p:nvPr>
            <p:ph idx="1"/>
          </p:nvPr>
        </p:nvSpPr>
        <p:spPr>
          <a:xfrm>
            <a:off x="314581" y="1315273"/>
            <a:ext cx="4825185" cy="6157582"/>
          </a:xfrm>
        </p:spPr>
        <p:txBody>
          <a:bodyPr>
            <a:noAutofit/>
          </a:bodyPr>
          <a:lstStyle/>
          <a:p>
            <a:pPr marL="0" indent="0">
              <a:buNone/>
            </a:pPr>
            <a:endParaRPr lang="en-US" sz="2500" dirty="0" smtClean="0"/>
          </a:p>
          <a:p>
            <a:r>
              <a:rPr lang="fr-FR" sz="2800" b="1" dirty="0" smtClean="0"/>
              <a:t>Impacts </a:t>
            </a:r>
            <a:r>
              <a:rPr lang="fr-FR" sz="2800" b="1" dirty="0"/>
              <a:t>sur le </a:t>
            </a:r>
            <a:r>
              <a:rPr lang="fr-FR" sz="2800" b="1" dirty="0" smtClean="0"/>
              <a:t>site :</a:t>
            </a:r>
            <a:endParaRPr lang="en-US" sz="2800" b="1" dirty="0"/>
          </a:p>
          <a:p>
            <a:pPr marL="0" indent="0">
              <a:buNone/>
            </a:pPr>
            <a:r>
              <a:rPr lang="fr-FR" sz="2800" dirty="0"/>
              <a:t>détérioration des bas-reliefs et des sculptures, graffiti, détritus, dommages causés par parapluie et </a:t>
            </a:r>
            <a:r>
              <a:rPr lang="fr-FR" sz="2800" dirty="0" err="1" smtClean="0"/>
              <a:t>selfie</a:t>
            </a:r>
            <a:endParaRPr lang="en-US" sz="2800" dirty="0"/>
          </a:p>
          <a:p>
            <a:r>
              <a:rPr lang="fr-FR" sz="2800" b="1" dirty="0" smtClean="0"/>
              <a:t>Expérience </a:t>
            </a:r>
            <a:r>
              <a:rPr lang="fr-FR" sz="2800" b="1" dirty="0"/>
              <a:t>du visiteur, comportement et sécurité </a:t>
            </a:r>
            <a:r>
              <a:rPr lang="fr-FR" sz="2800" dirty="0"/>
              <a:t>:</a:t>
            </a:r>
            <a:endParaRPr lang="en-US" sz="2800" dirty="0"/>
          </a:p>
          <a:p>
            <a:pPr marL="0" indent="0">
              <a:buNone/>
            </a:pPr>
            <a:r>
              <a:rPr lang="fr-FR" sz="2800" dirty="0"/>
              <a:t>mauvaise expérience visiteur : Engorgement des temples, bruit, non-respect de la sacralité des lieux </a:t>
            </a:r>
            <a:endParaRPr lang="en-US" sz="2800" dirty="0"/>
          </a:p>
          <a:p>
            <a:endParaRPr lang="en-US" sz="2500" dirty="0"/>
          </a:p>
        </p:txBody>
      </p:sp>
      <p:pic>
        <p:nvPicPr>
          <p:cNvPr id="10" name="Picture 9"/>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381872" y="1842654"/>
            <a:ext cx="2320817" cy="3077383"/>
          </a:xfrm>
          <a:prstGeom prst="rect">
            <a:avLst/>
          </a:prstGeom>
          <a:ln>
            <a:noFill/>
          </a:ln>
          <a:effectLst>
            <a:softEdge rad="112500"/>
          </a:effectLst>
        </p:spPr>
      </p:pic>
      <p:pic>
        <p:nvPicPr>
          <p:cNvPr id="11" name="Picture 10" descr="Screen Shot 2014-02-23 at 2.32.40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375249" y="3706023"/>
            <a:ext cx="2260289" cy="2742490"/>
          </a:xfrm>
          <a:prstGeom prst="rect">
            <a:avLst/>
          </a:prstGeom>
          <a:ln>
            <a:noFill/>
          </a:ln>
          <a:effectLst>
            <a:softEdge rad="112500"/>
          </a:effectLst>
        </p:spPr>
      </p:pic>
      <p:grpSp>
        <p:nvGrpSpPr>
          <p:cNvPr id="12" name="Group 11"/>
          <p:cNvGrpSpPr/>
          <p:nvPr/>
        </p:nvGrpSpPr>
        <p:grpSpPr>
          <a:xfrm>
            <a:off x="1" y="0"/>
            <a:ext cx="9145020" cy="1621373"/>
            <a:chOff x="1" y="0"/>
            <a:chExt cx="9145020" cy="1621373"/>
          </a:xfrm>
        </p:grpSpPr>
        <p:pic>
          <p:nvPicPr>
            <p:cNvPr id="13" name="Picture 12"/>
            <p:cNvPicPr>
              <a:picLocks noChangeAspect="1"/>
            </p:cNvPicPr>
            <p:nvPr/>
          </p:nvPicPr>
          <p:blipFill>
            <a:blip r:embed="rId5"/>
            <a:stretch>
              <a:fillRect/>
            </a:stretch>
          </p:blipFill>
          <p:spPr>
            <a:xfrm>
              <a:off x="1" y="0"/>
              <a:ext cx="5471743" cy="1315273"/>
            </a:xfrm>
            <a:prstGeom prst="rect">
              <a:avLst/>
            </a:prstGeom>
          </p:spPr>
        </p:pic>
        <p:pic>
          <p:nvPicPr>
            <p:cNvPr id="14" name="Picture 2"/>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6" name="Picture 15" descr="LOGOO.jp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17" name="Picture 16"/>
            <p:cNvPicPr>
              <a:picLocks noChangeAspect="1"/>
            </p:cNvPicPr>
            <p:nvPr/>
          </p:nvPicPr>
          <p:blipFill>
            <a:blip r:embed="rId8"/>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598820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descr="Screen Shot 2014-02-23 at 12.22.31 pm.png"/>
          <p:cNvPicPr>
            <a:picLocks noChangeAspect="1"/>
          </p:cNvPicPr>
          <p:nvPr/>
        </p:nvPicPr>
        <p:blipFill>
          <a:blip r:embed="rId2">
            <a:alphaModFix amt="6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3" name="Content Placeholder 2"/>
          <p:cNvSpPr>
            <a:spLocks noGrp="1"/>
          </p:cNvSpPr>
          <p:nvPr>
            <p:ph idx="1"/>
          </p:nvPr>
        </p:nvSpPr>
        <p:spPr>
          <a:xfrm>
            <a:off x="579179" y="1315273"/>
            <a:ext cx="4398681" cy="5395700"/>
          </a:xfrm>
        </p:spPr>
        <p:txBody>
          <a:bodyPr>
            <a:normAutofit fontScale="62500" lnSpcReduction="20000"/>
          </a:bodyPr>
          <a:lstStyle/>
          <a:p>
            <a:r>
              <a:rPr lang="fr-FR" sz="4000" b="1" dirty="0" smtClean="0"/>
              <a:t>Infrastructure </a:t>
            </a:r>
            <a:r>
              <a:rPr lang="fr-FR" sz="4000" b="1" dirty="0"/>
              <a:t>et </a:t>
            </a:r>
            <a:r>
              <a:rPr lang="fr-FR" sz="4000" b="1" dirty="0" smtClean="0"/>
              <a:t>Transport :</a:t>
            </a:r>
            <a:endParaRPr lang="en-US" sz="4000" b="1" dirty="0"/>
          </a:p>
          <a:p>
            <a:pPr marL="0" indent="0">
              <a:buNone/>
            </a:pPr>
            <a:r>
              <a:rPr lang="fr-FR" sz="4000" dirty="0"/>
              <a:t>Embouteillage, pollution de l'air</a:t>
            </a:r>
            <a:endParaRPr lang="en-US" sz="4000" dirty="0"/>
          </a:p>
          <a:p>
            <a:pPr marL="0" indent="0">
              <a:buNone/>
            </a:pPr>
            <a:r>
              <a:rPr lang="fr-FR" sz="4000" dirty="0"/>
              <a:t> </a:t>
            </a:r>
            <a:endParaRPr lang="en-US" sz="4000" dirty="0"/>
          </a:p>
          <a:p>
            <a:pPr>
              <a:lnSpc>
                <a:spcPct val="120000"/>
              </a:lnSpc>
            </a:pPr>
            <a:r>
              <a:rPr lang="fr-FR" sz="4000" b="1" dirty="0"/>
              <a:t>Population </a:t>
            </a:r>
            <a:r>
              <a:rPr lang="fr-FR" sz="4000" b="1" dirty="0" smtClean="0"/>
              <a:t>locale :</a:t>
            </a:r>
            <a:endParaRPr lang="en-US" sz="4000" b="1" dirty="0"/>
          </a:p>
          <a:p>
            <a:pPr marL="0" indent="0">
              <a:buNone/>
            </a:pPr>
            <a:r>
              <a:rPr lang="fr-FR" sz="4000" dirty="0"/>
              <a:t>Faible partage des bénéfices et impact culturel du tourisme</a:t>
            </a:r>
            <a:endParaRPr lang="en-US" sz="4000" dirty="0"/>
          </a:p>
          <a:p>
            <a:pPr marL="0" indent="0">
              <a:buNone/>
            </a:pPr>
            <a:endParaRPr lang="en-US" sz="4000" dirty="0"/>
          </a:p>
          <a:p>
            <a:pPr>
              <a:lnSpc>
                <a:spcPct val="120000"/>
              </a:lnSpc>
            </a:pPr>
            <a:r>
              <a:rPr lang="fr-FR" sz="4000" b="1" dirty="0"/>
              <a:t>Engagement des parties </a:t>
            </a:r>
            <a:r>
              <a:rPr lang="fr-FR" sz="4000" b="1" dirty="0" smtClean="0"/>
              <a:t>prenantes :</a:t>
            </a:r>
            <a:endParaRPr lang="en-US" sz="4000" b="1" dirty="0"/>
          </a:p>
          <a:p>
            <a:pPr marL="0" indent="0">
              <a:buNone/>
            </a:pPr>
            <a:r>
              <a:rPr lang="fr-FR" sz="4000" dirty="0"/>
              <a:t>Manque de relation avec le secteur privé</a:t>
            </a:r>
            <a:endParaRPr lang="en-US" sz="4000" dirty="0"/>
          </a:p>
          <a:p>
            <a:pPr marL="0" indent="0">
              <a:lnSpc>
                <a:spcPct val="120000"/>
              </a:lnSpc>
              <a:buNone/>
            </a:pPr>
            <a:endParaRPr lang="en-US" sz="4000" dirty="0"/>
          </a:p>
          <a:p>
            <a:pPr>
              <a:lnSpc>
                <a:spcPct val="120000"/>
              </a:lnSpc>
            </a:pPr>
            <a:r>
              <a:rPr lang="en-US" sz="4000" b="1" dirty="0" smtClean="0"/>
              <a:t>Governance </a:t>
            </a:r>
          </a:p>
          <a:p>
            <a:endParaRPr lang="en-US" dirty="0"/>
          </a:p>
        </p:txBody>
      </p:sp>
      <p:pic>
        <p:nvPicPr>
          <p:cNvPr id="13" name="Picture 12"/>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8420" t="-7678" r="31539" b="3134"/>
          <a:stretch/>
        </p:blipFill>
        <p:spPr>
          <a:xfrm>
            <a:off x="5837968" y="1526946"/>
            <a:ext cx="2763869" cy="4059142"/>
          </a:xfrm>
          <a:prstGeom prst="rect">
            <a:avLst/>
          </a:prstGeom>
          <a:ln>
            <a:noFill/>
          </a:ln>
          <a:effectLst>
            <a:softEdge rad="112500"/>
          </a:effectLst>
        </p:spPr>
      </p:pic>
      <p:pic>
        <p:nvPicPr>
          <p:cNvPr id="8" name="Picture 7"/>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96603" y="3847462"/>
            <a:ext cx="1796676" cy="2673927"/>
          </a:xfrm>
          <a:prstGeom prst="rect">
            <a:avLst/>
          </a:prstGeom>
          <a:ln>
            <a:noFill/>
          </a:ln>
          <a:effectLst>
            <a:softEdge rad="112500"/>
          </a:effectLst>
        </p:spPr>
      </p:pic>
      <p:grpSp>
        <p:nvGrpSpPr>
          <p:cNvPr id="10" name="Group 9"/>
          <p:cNvGrpSpPr/>
          <p:nvPr/>
        </p:nvGrpSpPr>
        <p:grpSpPr>
          <a:xfrm>
            <a:off x="1" y="0"/>
            <a:ext cx="9145020" cy="1621373"/>
            <a:chOff x="1" y="0"/>
            <a:chExt cx="9145020" cy="1621373"/>
          </a:xfrm>
        </p:grpSpPr>
        <p:pic>
          <p:nvPicPr>
            <p:cNvPr id="11" name="Picture 10"/>
            <p:cNvPicPr>
              <a:picLocks noChangeAspect="1"/>
            </p:cNvPicPr>
            <p:nvPr/>
          </p:nvPicPr>
          <p:blipFill>
            <a:blip r:embed="rId5"/>
            <a:stretch>
              <a:fillRect/>
            </a:stretch>
          </p:blipFill>
          <p:spPr>
            <a:xfrm>
              <a:off x="1" y="0"/>
              <a:ext cx="5471743" cy="1315273"/>
            </a:xfrm>
            <a:prstGeom prst="rect">
              <a:avLst/>
            </a:prstGeom>
          </p:spPr>
        </p:pic>
        <p:pic>
          <p:nvPicPr>
            <p:cNvPr id="14" name="Picture 2"/>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5" name="Picture 14" descr="LOGOO.jp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16" name="Picture 15"/>
            <p:cNvPicPr>
              <a:picLocks noChangeAspect="1"/>
            </p:cNvPicPr>
            <p:nvPr/>
          </p:nvPicPr>
          <p:blipFill>
            <a:blip r:embed="rId8"/>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354698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 name="Picture 16" descr="Screen Shot 2014-02-23 at 12.22.31 pm.png"/>
          <p:cNvPicPr>
            <a:picLocks noChangeAspect="1"/>
          </p:cNvPicPr>
          <p:nvPr/>
        </p:nvPicPr>
        <p:blipFill>
          <a:blip r:embed="rId2">
            <a:alphaModFix amt="6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13" name="TextBox 12"/>
          <p:cNvSpPr txBox="1"/>
          <p:nvPr/>
        </p:nvSpPr>
        <p:spPr>
          <a:xfrm>
            <a:off x="457200" y="1411625"/>
            <a:ext cx="3539752" cy="1015663"/>
          </a:xfrm>
          <a:prstGeom prst="rect">
            <a:avLst/>
          </a:prstGeom>
          <a:noFill/>
        </p:spPr>
        <p:txBody>
          <a:bodyPr wrap="none" rtlCol="0">
            <a:spAutoFit/>
          </a:bodyPr>
          <a:lstStyle/>
          <a:p>
            <a:r>
              <a:rPr lang="en-US" sz="3000" b="1" dirty="0" smtClean="0">
                <a:solidFill>
                  <a:schemeClr val="accent2">
                    <a:lumMod val="50000"/>
                  </a:schemeClr>
                </a:solidFill>
              </a:rPr>
              <a:t>POLITIQUES </a:t>
            </a:r>
          </a:p>
          <a:p>
            <a:r>
              <a:rPr lang="en-US" sz="3000" b="1" dirty="0" smtClean="0">
                <a:solidFill>
                  <a:schemeClr val="accent2">
                    <a:lumMod val="50000"/>
                  </a:schemeClr>
                </a:solidFill>
              </a:rPr>
              <a:t>DE MISE EN OEUVRE </a:t>
            </a:r>
            <a:endParaRPr lang="en-US" sz="3000" b="1" dirty="0">
              <a:solidFill>
                <a:schemeClr val="accent2">
                  <a:lumMod val="50000"/>
                </a:schemeClr>
              </a:solidFill>
            </a:endParaRPr>
          </a:p>
        </p:txBody>
      </p:sp>
      <p:pic>
        <p:nvPicPr>
          <p:cNvPr id="14" name="Picture 13"/>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27846" y="1391986"/>
            <a:ext cx="7095297" cy="5363352"/>
          </a:xfrm>
          <a:prstGeom prst="rect">
            <a:avLst/>
          </a:prstGeom>
          <a:noFill/>
          <a:ln>
            <a:noFill/>
          </a:ln>
        </p:spPr>
      </p:pic>
      <p:grpSp>
        <p:nvGrpSpPr>
          <p:cNvPr id="15" name="Group 14"/>
          <p:cNvGrpSpPr/>
          <p:nvPr/>
        </p:nvGrpSpPr>
        <p:grpSpPr>
          <a:xfrm>
            <a:off x="1" y="0"/>
            <a:ext cx="9145020" cy="1621373"/>
            <a:chOff x="1" y="0"/>
            <a:chExt cx="9145020" cy="1621373"/>
          </a:xfrm>
        </p:grpSpPr>
        <p:pic>
          <p:nvPicPr>
            <p:cNvPr id="16" name="Picture 15"/>
            <p:cNvPicPr>
              <a:picLocks noChangeAspect="1"/>
            </p:cNvPicPr>
            <p:nvPr/>
          </p:nvPicPr>
          <p:blipFill>
            <a:blip r:embed="rId4"/>
            <a:stretch>
              <a:fillRect/>
            </a:stretch>
          </p:blipFill>
          <p:spPr>
            <a:xfrm>
              <a:off x="1" y="0"/>
              <a:ext cx="5471743" cy="1315273"/>
            </a:xfrm>
            <a:prstGeom prst="rect">
              <a:avLst/>
            </a:prstGeom>
          </p:spPr>
        </p:pic>
        <p:pic>
          <p:nvPicPr>
            <p:cNvPr id="18" name="Picture 2"/>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9" name="Picture 18" descr="LOGOO.jp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20" name="Picture 19"/>
            <p:cNvPicPr>
              <a:picLocks noChangeAspect="1"/>
            </p:cNvPicPr>
            <p:nvPr/>
          </p:nvPicPr>
          <p:blipFill>
            <a:blip r:embed="rId7"/>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18827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 name="Picture 16" descr="Screen Shot 2014-02-23 at 12.22.31 pm.png"/>
          <p:cNvPicPr>
            <a:picLocks noChangeAspect="1"/>
          </p:cNvPicPr>
          <p:nvPr/>
        </p:nvPicPr>
        <p:blipFill>
          <a:blip r:embed="rId2">
            <a:alphaModFix amt="6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3" name="Content Placeholder 2"/>
          <p:cNvSpPr>
            <a:spLocks noGrp="1"/>
          </p:cNvSpPr>
          <p:nvPr>
            <p:ph idx="1"/>
          </p:nvPr>
        </p:nvSpPr>
        <p:spPr>
          <a:xfrm>
            <a:off x="101489" y="1973720"/>
            <a:ext cx="8229600" cy="4884280"/>
          </a:xfrm>
        </p:spPr>
        <p:txBody>
          <a:bodyPr>
            <a:normAutofit/>
          </a:bodyPr>
          <a:lstStyle/>
          <a:p>
            <a:r>
              <a:rPr lang="fr-FR" sz="2800" dirty="0"/>
              <a:t>Satisfaction des visiteurs</a:t>
            </a:r>
            <a:endParaRPr lang="en-US" sz="2800" dirty="0"/>
          </a:p>
          <a:p>
            <a:r>
              <a:rPr lang="fr-FR" sz="2800" dirty="0"/>
              <a:t>Réduction de l’impact sur le site</a:t>
            </a:r>
            <a:endParaRPr lang="en-US" sz="2800" dirty="0"/>
          </a:p>
          <a:p>
            <a:r>
              <a:rPr lang="fr-FR" sz="2800" dirty="0"/>
              <a:t>Développement de partenariats </a:t>
            </a:r>
            <a:endParaRPr lang="fr-FR" sz="2800" dirty="0" smtClean="0"/>
          </a:p>
          <a:p>
            <a:pPr marL="0" indent="0">
              <a:buNone/>
            </a:pPr>
            <a:r>
              <a:rPr lang="fr-FR" sz="2800" dirty="0" smtClean="0"/>
              <a:t>avec </a:t>
            </a:r>
            <a:r>
              <a:rPr lang="fr-FR" sz="2800" dirty="0"/>
              <a:t>l’industrie du tourisme</a:t>
            </a:r>
            <a:endParaRPr lang="en-US" sz="2800" dirty="0"/>
          </a:p>
          <a:p>
            <a:r>
              <a:rPr lang="fr-FR" sz="2800" dirty="0"/>
              <a:t>Aide de la population locale</a:t>
            </a:r>
            <a:endParaRPr lang="en-US" sz="2800" dirty="0"/>
          </a:p>
          <a:p>
            <a:r>
              <a:rPr lang="fr-FR" sz="2800" dirty="0"/>
              <a:t>Gouvernance</a:t>
            </a:r>
            <a:endParaRPr lang="en-US" sz="2800" dirty="0"/>
          </a:p>
          <a:p>
            <a:r>
              <a:rPr lang="fr-FR" sz="2800" dirty="0"/>
              <a:t>Engagement des parties </a:t>
            </a:r>
            <a:r>
              <a:rPr lang="fr-FR" sz="2800" dirty="0" smtClean="0"/>
              <a:t>prenantes</a:t>
            </a:r>
            <a:endParaRPr lang="en-US" sz="2800" dirty="0"/>
          </a:p>
          <a:p>
            <a:pPr marL="0" indent="0">
              <a:buNone/>
            </a:pPr>
            <a:endParaRPr lang="en-US" sz="2800" dirty="0"/>
          </a:p>
        </p:txBody>
      </p:sp>
      <p:pic>
        <p:nvPicPr>
          <p:cNvPr id="15" name="Picture 14" descr="Screen Shot 2014-02-23 at 2.57.12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328760" y="1993613"/>
            <a:ext cx="3546956" cy="2093024"/>
          </a:xfrm>
          <a:prstGeom prst="rect">
            <a:avLst/>
          </a:prstGeom>
          <a:ln>
            <a:noFill/>
          </a:ln>
          <a:effectLst>
            <a:softEdge rad="112500"/>
          </a:effectLst>
        </p:spPr>
      </p:pic>
      <p:pic>
        <p:nvPicPr>
          <p:cNvPr id="16" name="Picture 15" descr="Screen Shot 2014-02-23 at 2.57.48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597044" y="4236702"/>
            <a:ext cx="3546956" cy="2103989"/>
          </a:xfrm>
          <a:prstGeom prst="rect">
            <a:avLst/>
          </a:prstGeom>
          <a:ln>
            <a:noFill/>
          </a:ln>
          <a:effectLst>
            <a:softEdge rad="112500"/>
          </a:effectLst>
        </p:spPr>
      </p:pic>
      <p:grpSp>
        <p:nvGrpSpPr>
          <p:cNvPr id="13" name="Group 12"/>
          <p:cNvGrpSpPr/>
          <p:nvPr/>
        </p:nvGrpSpPr>
        <p:grpSpPr>
          <a:xfrm>
            <a:off x="1" y="0"/>
            <a:ext cx="9145020" cy="1621373"/>
            <a:chOff x="1" y="0"/>
            <a:chExt cx="9145020" cy="1621373"/>
          </a:xfrm>
        </p:grpSpPr>
        <p:pic>
          <p:nvPicPr>
            <p:cNvPr id="14" name="Picture 13"/>
            <p:cNvPicPr>
              <a:picLocks noChangeAspect="1"/>
            </p:cNvPicPr>
            <p:nvPr/>
          </p:nvPicPr>
          <p:blipFill>
            <a:blip r:embed="rId5"/>
            <a:stretch>
              <a:fillRect/>
            </a:stretch>
          </p:blipFill>
          <p:spPr>
            <a:xfrm>
              <a:off x="1" y="0"/>
              <a:ext cx="5471743" cy="1315273"/>
            </a:xfrm>
            <a:prstGeom prst="rect">
              <a:avLst/>
            </a:prstGeom>
          </p:spPr>
        </p:pic>
        <p:pic>
          <p:nvPicPr>
            <p:cNvPr id="18" name="Picture 2"/>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9" name="Picture 18" descr="LOGOO.jp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20" name="Picture 19"/>
            <p:cNvPicPr>
              <a:picLocks noChangeAspect="1"/>
            </p:cNvPicPr>
            <p:nvPr/>
          </p:nvPicPr>
          <p:blipFill>
            <a:blip r:embed="rId8"/>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44311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Screen Shot 2014-02-23 at 12.22.31 pm.png"/>
          <p:cNvPicPr>
            <a:picLocks noChangeAspect="1"/>
          </p:cNvPicPr>
          <p:nvPr/>
        </p:nvPicPr>
        <p:blipFill>
          <a:blip r:embed="rId2">
            <a:alphaModFix amt="6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8" name="TextBox 7"/>
          <p:cNvSpPr txBox="1"/>
          <p:nvPr/>
        </p:nvSpPr>
        <p:spPr>
          <a:xfrm>
            <a:off x="457200" y="1411625"/>
            <a:ext cx="2435475" cy="1077218"/>
          </a:xfrm>
          <a:prstGeom prst="rect">
            <a:avLst/>
          </a:prstGeom>
          <a:noFill/>
        </p:spPr>
        <p:txBody>
          <a:bodyPr wrap="none" rtlCol="0">
            <a:spAutoFit/>
          </a:bodyPr>
          <a:lstStyle/>
          <a:p>
            <a:r>
              <a:rPr lang="en-US" sz="3200" b="1" dirty="0" smtClean="0">
                <a:solidFill>
                  <a:schemeClr val="accent2">
                    <a:lumMod val="50000"/>
                  </a:schemeClr>
                </a:solidFill>
              </a:rPr>
              <a:t>INITIATIVES</a:t>
            </a:r>
          </a:p>
          <a:p>
            <a:r>
              <a:rPr lang="en-US" sz="3200" b="1" dirty="0" smtClean="0">
                <a:solidFill>
                  <a:schemeClr val="accent2">
                    <a:lumMod val="50000"/>
                  </a:schemeClr>
                </a:solidFill>
              </a:rPr>
              <a:t>PRINCIPALES </a:t>
            </a:r>
            <a:endParaRPr lang="en-US" sz="3000" b="1" dirty="0">
              <a:solidFill>
                <a:schemeClr val="accent2">
                  <a:lumMod val="50000"/>
                </a:schemeClr>
              </a:solidFill>
            </a:endParaRPr>
          </a:p>
        </p:txBody>
      </p:sp>
      <p:pic>
        <p:nvPicPr>
          <p:cNvPr id="12" name="Picture 1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38776" y="1428786"/>
            <a:ext cx="7234032" cy="5315522"/>
          </a:xfrm>
          <a:prstGeom prst="rect">
            <a:avLst/>
          </a:prstGeom>
          <a:noFill/>
          <a:ln>
            <a:noFill/>
          </a:ln>
        </p:spPr>
      </p:pic>
      <p:grpSp>
        <p:nvGrpSpPr>
          <p:cNvPr id="9" name="Group 8"/>
          <p:cNvGrpSpPr/>
          <p:nvPr/>
        </p:nvGrpSpPr>
        <p:grpSpPr>
          <a:xfrm>
            <a:off x="1" y="0"/>
            <a:ext cx="9145020" cy="1621373"/>
            <a:chOff x="1" y="0"/>
            <a:chExt cx="9145020" cy="1621373"/>
          </a:xfrm>
        </p:grpSpPr>
        <p:pic>
          <p:nvPicPr>
            <p:cNvPr id="10" name="Picture 9"/>
            <p:cNvPicPr>
              <a:picLocks noChangeAspect="1"/>
            </p:cNvPicPr>
            <p:nvPr/>
          </p:nvPicPr>
          <p:blipFill>
            <a:blip r:embed="rId4"/>
            <a:stretch>
              <a:fillRect/>
            </a:stretch>
          </p:blipFill>
          <p:spPr>
            <a:xfrm>
              <a:off x="1" y="0"/>
              <a:ext cx="5471743" cy="1315273"/>
            </a:xfrm>
            <a:prstGeom prst="rect">
              <a:avLst/>
            </a:prstGeom>
          </p:spPr>
        </p:pic>
        <p:pic>
          <p:nvPicPr>
            <p:cNvPr id="13" name="Picture 2"/>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4" name="Picture 13" descr="LOGOO.jp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15" name="Picture 14"/>
            <p:cNvPicPr>
              <a:picLocks noChangeAspect="1"/>
            </p:cNvPicPr>
            <p:nvPr/>
          </p:nvPicPr>
          <p:blipFill>
            <a:blip r:embed="rId7"/>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743359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Screen Shot 2014-02-23 at 12.22.31 pm.png"/>
          <p:cNvPicPr>
            <a:picLocks noChangeAspect="1"/>
          </p:cNvPicPr>
          <p:nvPr/>
        </p:nvPicPr>
        <p:blipFill>
          <a:blip r:embed="rId2">
            <a:alphaModFix amt="6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3" name="Content Placeholder 2"/>
          <p:cNvSpPr>
            <a:spLocks noGrp="1"/>
          </p:cNvSpPr>
          <p:nvPr>
            <p:ph idx="1"/>
          </p:nvPr>
        </p:nvSpPr>
        <p:spPr>
          <a:xfrm>
            <a:off x="322731" y="2236059"/>
            <a:ext cx="8229600" cy="5257800"/>
          </a:xfrm>
        </p:spPr>
        <p:txBody>
          <a:bodyPr>
            <a:noAutofit/>
          </a:bodyPr>
          <a:lstStyle/>
          <a:p>
            <a:pPr lvl="0"/>
            <a:r>
              <a:rPr lang="fr-FR" sz="2800" dirty="0"/>
              <a:t>Assigner un chargé de gestion du temple pour chaque temple </a:t>
            </a:r>
            <a:endParaRPr lang="en-US" sz="2800" dirty="0"/>
          </a:p>
          <a:p>
            <a:pPr lvl="0"/>
            <a:r>
              <a:rPr lang="fr-FR" sz="2800" b="1" dirty="0"/>
              <a:t>Gestion des flux des visiteurs </a:t>
            </a:r>
            <a:endParaRPr lang="en-US" sz="2800" b="1" dirty="0"/>
          </a:p>
          <a:p>
            <a:pPr lvl="0"/>
            <a:r>
              <a:rPr lang="fr-FR" sz="2800" dirty="0"/>
              <a:t>Système de transport </a:t>
            </a:r>
            <a:endParaRPr lang="en-US" sz="2800" dirty="0"/>
          </a:p>
          <a:p>
            <a:pPr lvl="0"/>
            <a:r>
              <a:rPr lang="fr-FR" sz="2800" dirty="0"/>
              <a:t>Orientation des visiteurs </a:t>
            </a:r>
            <a:endParaRPr lang="en-US" sz="2800" dirty="0"/>
          </a:p>
          <a:p>
            <a:pPr lvl="0"/>
            <a:r>
              <a:rPr lang="fr-FR" sz="2800" b="1" dirty="0"/>
              <a:t>Services aux visiteurs </a:t>
            </a:r>
            <a:endParaRPr lang="fr-FR" sz="2800" b="1" dirty="0" smtClean="0"/>
          </a:p>
          <a:p>
            <a:pPr marL="0" lvl="0" indent="0">
              <a:buNone/>
            </a:pPr>
            <a:r>
              <a:rPr lang="fr-FR" sz="2800" b="1" dirty="0" smtClean="0"/>
              <a:t>et </a:t>
            </a:r>
            <a:r>
              <a:rPr lang="fr-FR" sz="2800" b="1" dirty="0"/>
              <a:t>expérience des visiteurs </a:t>
            </a:r>
            <a:endParaRPr lang="en-US" sz="2800" b="1" dirty="0"/>
          </a:p>
        </p:txBody>
      </p:sp>
      <p:pic>
        <p:nvPicPr>
          <p:cNvPr id="9" name="Picture 8" descr="Screen Shot 2014-02-23 at 4.43.01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718440" y="4816662"/>
            <a:ext cx="4298123" cy="1814977"/>
          </a:xfrm>
          <a:prstGeom prst="rect">
            <a:avLst/>
          </a:prstGeom>
          <a:ln>
            <a:noFill/>
          </a:ln>
          <a:effectLst>
            <a:softEdge rad="112500"/>
          </a:effectLst>
        </p:spPr>
      </p:pic>
      <p:pic>
        <p:nvPicPr>
          <p:cNvPr id="10" name="Picture 9" descr="Screen Shot 2014-02-23 at 4.43.47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103794" y="2958353"/>
            <a:ext cx="3578573" cy="1858309"/>
          </a:xfrm>
          <a:prstGeom prst="rect">
            <a:avLst/>
          </a:prstGeom>
          <a:ln>
            <a:noFill/>
          </a:ln>
          <a:effectLst>
            <a:softEdge rad="112500"/>
          </a:effectLst>
        </p:spPr>
      </p:pic>
      <p:grpSp>
        <p:nvGrpSpPr>
          <p:cNvPr id="12" name="Group 11"/>
          <p:cNvGrpSpPr/>
          <p:nvPr/>
        </p:nvGrpSpPr>
        <p:grpSpPr>
          <a:xfrm>
            <a:off x="1" y="0"/>
            <a:ext cx="9145020" cy="1621373"/>
            <a:chOff x="1" y="0"/>
            <a:chExt cx="9145020" cy="1621373"/>
          </a:xfrm>
        </p:grpSpPr>
        <p:pic>
          <p:nvPicPr>
            <p:cNvPr id="13" name="Picture 12"/>
            <p:cNvPicPr>
              <a:picLocks noChangeAspect="1"/>
            </p:cNvPicPr>
            <p:nvPr/>
          </p:nvPicPr>
          <p:blipFill>
            <a:blip r:embed="rId5"/>
            <a:stretch>
              <a:fillRect/>
            </a:stretch>
          </p:blipFill>
          <p:spPr>
            <a:xfrm>
              <a:off x="1" y="0"/>
              <a:ext cx="5471743" cy="1315273"/>
            </a:xfrm>
            <a:prstGeom prst="rect">
              <a:avLst/>
            </a:prstGeom>
          </p:spPr>
        </p:pic>
        <p:pic>
          <p:nvPicPr>
            <p:cNvPr id="14" name="Picture 2"/>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5" name="Picture 14" descr="LOGOO.jp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16" name="Picture 15"/>
            <p:cNvPicPr>
              <a:picLocks noChangeAspect="1"/>
            </p:cNvPicPr>
            <p:nvPr/>
          </p:nvPicPr>
          <p:blipFill>
            <a:blip r:embed="rId8"/>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860344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descr="Screen Shot 2014-02-23 at 12.22.31 pm.png"/>
          <p:cNvPicPr>
            <a:picLocks noChangeAspect="1"/>
          </p:cNvPicPr>
          <p:nvPr/>
        </p:nvPicPr>
        <p:blipFill>
          <a:blip r:embed="rId2">
            <a:alphaModFix amt="6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3" name="Content Placeholder 2"/>
          <p:cNvSpPr>
            <a:spLocks noGrp="1"/>
          </p:cNvSpPr>
          <p:nvPr>
            <p:ph idx="1"/>
          </p:nvPr>
        </p:nvSpPr>
        <p:spPr>
          <a:xfrm>
            <a:off x="457200" y="2142334"/>
            <a:ext cx="6342234" cy="4525963"/>
          </a:xfrm>
        </p:spPr>
        <p:txBody>
          <a:bodyPr>
            <a:normAutofit/>
          </a:bodyPr>
          <a:lstStyle/>
          <a:p>
            <a:pPr lvl="0"/>
            <a:r>
              <a:rPr lang="fr-FR" sz="2600" b="1" dirty="0"/>
              <a:t>Formation des guides touristiques </a:t>
            </a:r>
            <a:endParaRPr lang="en-US" sz="2600" b="1" dirty="0"/>
          </a:p>
          <a:p>
            <a:pPr lvl="0"/>
            <a:r>
              <a:rPr lang="fr-FR" sz="2600" dirty="0"/>
              <a:t>Artisanat local</a:t>
            </a:r>
            <a:endParaRPr lang="en-US" sz="2600" dirty="0"/>
          </a:p>
          <a:p>
            <a:pPr lvl="0"/>
            <a:r>
              <a:rPr lang="fr-FR" sz="2600" dirty="0"/>
              <a:t>Billetterie </a:t>
            </a:r>
            <a:endParaRPr lang="en-US" sz="2600" dirty="0"/>
          </a:p>
          <a:p>
            <a:pPr lvl="0"/>
            <a:r>
              <a:rPr lang="fr-FR" sz="2600" b="1" dirty="0"/>
              <a:t>Développer le partenariat </a:t>
            </a:r>
            <a:endParaRPr lang="fr-FR" sz="2600" b="1" dirty="0" smtClean="0"/>
          </a:p>
          <a:p>
            <a:pPr marL="0" lvl="0" indent="0">
              <a:buNone/>
            </a:pPr>
            <a:r>
              <a:rPr lang="fr-FR" sz="2600" b="1" dirty="0" smtClean="0"/>
              <a:t>avec </a:t>
            </a:r>
            <a:r>
              <a:rPr lang="fr-FR" sz="2600" b="1" dirty="0"/>
              <a:t>l’industrie du tourisme et les moyens de communications</a:t>
            </a:r>
            <a:endParaRPr lang="en-US" sz="2600" b="1" dirty="0"/>
          </a:p>
          <a:p>
            <a:pPr lvl="0"/>
            <a:r>
              <a:rPr lang="fr-FR" sz="2600" b="1" dirty="0"/>
              <a:t>Lier Angkor, </a:t>
            </a:r>
            <a:r>
              <a:rPr lang="fr-FR" sz="2600" b="1" dirty="0" err="1"/>
              <a:t>Siem</a:t>
            </a:r>
            <a:r>
              <a:rPr lang="fr-FR" sz="2600" b="1" dirty="0"/>
              <a:t> </a:t>
            </a:r>
            <a:r>
              <a:rPr lang="fr-FR" sz="2600" b="1" dirty="0" err="1"/>
              <a:t>Reap</a:t>
            </a:r>
            <a:r>
              <a:rPr lang="fr-FR" sz="2600" b="1" dirty="0"/>
              <a:t>, le </a:t>
            </a:r>
            <a:r>
              <a:rPr lang="fr-FR" sz="2600" b="1" dirty="0" err="1"/>
              <a:t>Tonle</a:t>
            </a:r>
            <a:r>
              <a:rPr lang="fr-FR" sz="2600" b="1" dirty="0"/>
              <a:t> </a:t>
            </a:r>
            <a:r>
              <a:rPr lang="fr-FR" sz="2600" b="1" dirty="0" err="1"/>
              <a:t>Sap</a:t>
            </a:r>
            <a:r>
              <a:rPr lang="fr-FR" sz="2600" b="1" dirty="0"/>
              <a:t> et </a:t>
            </a:r>
            <a:endParaRPr lang="fr-FR" sz="2600" b="1" dirty="0" smtClean="0"/>
          </a:p>
          <a:p>
            <a:pPr marL="0" lvl="0" indent="0">
              <a:buNone/>
            </a:pPr>
            <a:r>
              <a:rPr lang="fr-FR" sz="2600" b="1" dirty="0" smtClean="0"/>
              <a:t>les </a:t>
            </a:r>
            <a:r>
              <a:rPr lang="fr-FR" sz="2600" b="1" dirty="0"/>
              <a:t>collines de </a:t>
            </a:r>
            <a:r>
              <a:rPr lang="fr-FR" sz="2600" b="1" dirty="0" err="1"/>
              <a:t>Kulen</a:t>
            </a:r>
            <a:r>
              <a:rPr lang="fr-FR" sz="2600" b="1" dirty="0"/>
              <a:t> </a:t>
            </a:r>
            <a:endParaRPr lang="en-US" sz="2600" b="1" dirty="0"/>
          </a:p>
          <a:p>
            <a:pPr lvl="0"/>
            <a:r>
              <a:rPr lang="fr-FR" sz="2600" b="1" dirty="0"/>
              <a:t>Suivi des progrès par le CIC pour Angkor</a:t>
            </a:r>
            <a:endParaRPr lang="en-US" sz="2600" b="1" dirty="0"/>
          </a:p>
          <a:p>
            <a:endParaRPr lang="en-US" dirty="0"/>
          </a:p>
        </p:txBody>
      </p:sp>
      <p:pic>
        <p:nvPicPr>
          <p:cNvPr id="10" name="Picture 9" descr="Screen Shot 2014-02-23 at 4.45.44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392514" y="1621373"/>
            <a:ext cx="3777535" cy="2143105"/>
          </a:xfrm>
          <a:prstGeom prst="rect">
            <a:avLst/>
          </a:prstGeom>
          <a:ln>
            <a:noFill/>
          </a:ln>
          <a:effectLst>
            <a:softEdge rad="112500"/>
          </a:effectLst>
        </p:spPr>
      </p:pic>
      <p:pic>
        <p:nvPicPr>
          <p:cNvPr id="11" name="Picture 10" descr="Screen Shot 2014-02-23 at 4.46.22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311463" y="4763297"/>
            <a:ext cx="2705100" cy="1905000"/>
          </a:xfrm>
          <a:prstGeom prst="rect">
            <a:avLst/>
          </a:prstGeom>
          <a:ln>
            <a:noFill/>
          </a:ln>
          <a:effectLst>
            <a:softEdge rad="112500"/>
          </a:effectLst>
        </p:spPr>
      </p:pic>
      <p:grpSp>
        <p:nvGrpSpPr>
          <p:cNvPr id="13" name="Group 12"/>
          <p:cNvGrpSpPr/>
          <p:nvPr/>
        </p:nvGrpSpPr>
        <p:grpSpPr>
          <a:xfrm>
            <a:off x="1" y="0"/>
            <a:ext cx="9145020" cy="1621373"/>
            <a:chOff x="1" y="0"/>
            <a:chExt cx="9145020" cy="1621373"/>
          </a:xfrm>
        </p:grpSpPr>
        <p:pic>
          <p:nvPicPr>
            <p:cNvPr id="14" name="Picture 13"/>
            <p:cNvPicPr>
              <a:picLocks noChangeAspect="1"/>
            </p:cNvPicPr>
            <p:nvPr/>
          </p:nvPicPr>
          <p:blipFill>
            <a:blip r:embed="rId5"/>
            <a:stretch>
              <a:fillRect/>
            </a:stretch>
          </p:blipFill>
          <p:spPr>
            <a:xfrm>
              <a:off x="1" y="0"/>
              <a:ext cx="5471743" cy="1315273"/>
            </a:xfrm>
            <a:prstGeom prst="rect">
              <a:avLst/>
            </a:prstGeom>
          </p:spPr>
        </p:pic>
        <p:pic>
          <p:nvPicPr>
            <p:cNvPr id="15" name="Picture 2"/>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6" name="Picture 15" descr="LOGOO.jp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17" name="Picture 16"/>
            <p:cNvPicPr>
              <a:picLocks noChangeAspect="1"/>
            </p:cNvPicPr>
            <p:nvPr/>
          </p:nvPicPr>
          <p:blipFill>
            <a:blip r:embed="rId8"/>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367468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Screen Shot 2014-02-23 at 12.22.31 pm.png"/>
          <p:cNvPicPr>
            <a:picLocks noChangeAspect="1"/>
          </p:cNvPicPr>
          <p:nvPr/>
        </p:nvPicPr>
        <p:blipFill>
          <a:blip r:embed="rId2">
            <a:alphaModFix amt="6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453" y="1189148"/>
            <a:ext cx="9144000" cy="5542728"/>
          </a:xfrm>
          <a:prstGeom prst="rect">
            <a:avLst/>
          </a:prstGeom>
        </p:spPr>
      </p:pic>
      <p:pic>
        <p:nvPicPr>
          <p:cNvPr id="13" name="Picture 12"/>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368608" y="1306655"/>
            <a:ext cx="6563221" cy="5546528"/>
          </a:xfrm>
          <a:prstGeom prst="rect">
            <a:avLst/>
          </a:prstGeom>
          <a:noFill/>
          <a:ln>
            <a:noFill/>
          </a:ln>
        </p:spPr>
      </p:pic>
      <p:sp>
        <p:nvSpPr>
          <p:cNvPr id="14" name="TextBox 13"/>
          <p:cNvSpPr txBox="1"/>
          <p:nvPr/>
        </p:nvSpPr>
        <p:spPr>
          <a:xfrm>
            <a:off x="457200" y="1411625"/>
            <a:ext cx="2509598" cy="1077218"/>
          </a:xfrm>
          <a:prstGeom prst="rect">
            <a:avLst/>
          </a:prstGeom>
          <a:noFill/>
        </p:spPr>
        <p:txBody>
          <a:bodyPr wrap="none" rtlCol="0">
            <a:spAutoFit/>
          </a:bodyPr>
          <a:lstStyle/>
          <a:p>
            <a:r>
              <a:rPr lang="en-US" sz="3200" b="1" dirty="0" smtClean="0">
                <a:solidFill>
                  <a:schemeClr val="accent2">
                    <a:lumMod val="50000"/>
                  </a:schemeClr>
                </a:solidFill>
              </a:rPr>
              <a:t>ACTIONS </a:t>
            </a:r>
          </a:p>
          <a:p>
            <a:r>
              <a:rPr lang="en-US" sz="3200" b="1" dirty="0" smtClean="0">
                <a:solidFill>
                  <a:schemeClr val="accent2">
                    <a:lumMod val="50000"/>
                  </a:schemeClr>
                </a:solidFill>
              </a:rPr>
              <a:t>PRIORITAIRES</a:t>
            </a:r>
            <a:endParaRPr lang="en-US" sz="3000" b="1" dirty="0">
              <a:solidFill>
                <a:schemeClr val="accent2">
                  <a:lumMod val="50000"/>
                </a:schemeClr>
              </a:solidFill>
            </a:endParaRPr>
          </a:p>
        </p:txBody>
      </p:sp>
      <p:grpSp>
        <p:nvGrpSpPr>
          <p:cNvPr id="9" name="Group 8"/>
          <p:cNvGrpSpPr/>
          <p:nvPr/>
        </p:nvGrpSpPr>
        <p:grpSpPr>
          <a:xfrm>
            <a:off x="1" y="0"/>
            <a:ext cx="9145020" cy="1621373"/>
            <a:chOff x="1" y="0"/>
            <a:chExt cx="9145020" cy="1621373"/>
          </a:xfrm>
        </p:grpSpPr>
        <p:pic>
          <p:nvPicPr>
            <p:cNvPr id="11" name="Picture 10"/>
            <p:cNvPicPr>
              <a:picLocks noChangeAspect="1"/>
            </p:cNvPicPr>
            <p:nvPr/>
          </p:nvPicPr>
          <p:blipFill>
            <a:blip r:embed="rId4"/>
            <a:stretch>
              <a:fillRect/>
            </a:stretch>
          </p:blipFill>
          <p:spPr>
            <a:xfrm>
              <a:off x="1" y="0"/>
              <a:ext cx="5471743" cy="1315273"/>
            </a:xfrm>
            <a:prstGeom prst="rect">
              <a:avLst/>
            </a:prstGeom>
          </p:spPr>
        </p:pic>
        <p:pic>
          <p:nvPicPr>
            <p:cNvPr id="12" name="Picture 2"/>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5" name="Picture 14" descr="LOGOO.jp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16" name="Picture 15"/>
            <p:cNvPicPr>
              <a:picLocks noChangeAspect="1"/>
            </p:cNvPicPr>
            <p:nvPr/>
          </p:nvPicPr>
          <p:blipFill>
            <a:blip r:embed="rId7"/>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968596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Screen Shot 2014-02-23 at 12.22.31 pm.png"/>
          <p:cNvPicPr>
            <a:picLocks noChangeAspect="1"/>
          </p:cNvPicPr>
          <p:nvPr/>
        </p:nvPicPr>
        <p:blipFill>
          <a:blip r:embed="rId2">
            <a:alphaModFix amt="6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3" name="Content Placeholder 2"/>
          <p:cNvSpPr>
            <a:spLocks noGrp="1"/>
          </p:cNvSpPr>
          <p:nvPr>
            <p:ph idx="1"/>
          </p:nvPr>
        </p:nvSpPr>
        <p:spPr>
          <a:xfrm>
            <a:off x="339211" y="1978439"/>
            <a:ext cx="5877860" cy="5115877"/>
          </a:xfrm>
        </p:spPr>
        <p:txBody>
          <a:bodyPr>
            <a:noAutofit/>
          </a:bodyPr>
          <a:lstStyle/>
          <a:p>
            <a:r>
              <a:rPr lang="fr-FR" sz="2800" dirty="0" smtClean="0"/>
              <a:t>Assigner </a:t>
            </a:r>
            <a:r>
              <a:rPr lang="fr-FR" sz="2800" dirty="0"/>
              <a:t>une équipe pour la mise en œuvre du </a:t>
            </a:r>
            <a:r>
              <a:rPr lang="fr-FR" sz="2800" dirty="0" smtClean="0"/>
              <a:t>PTG</a:t>
            </a:r>
            <a:r>
              <a:rPr lang="fr-FR" sz="2800" dirty="0"/>
              <a:t> </a:t>
            </a:r>
            <a:endParaRPr lang="en-US" sz="2800" dirty="0"/>
          </a:p>
          <a:p>
            <a:r>
              <a:rPr lang="fr-FR" sz="2800" b="1" dirty="0" smtClean="0"/>
              <a:t>Étudier </a:t>
            </a:r>
            <a:r>
              <a:rPr lang="fr-FR" sz="2800" b="1" dirty="0"/>
              <a:t>la capacité de réception de touristes dans chaque </a:t>
            </a:r>
            <a:r>
              <a:rPr lang="fr-FR" sz="2800" b="1" dirty="0" smtClean="0"/>
              <a:t>temple</a:t>
            </a:r>
            <a:endParaRPr lang="en-US" sz="2800" b="1" dirty="0"/>
          </a:p>
          <a:p>
            <a:r>
              <a:rPr lang="fr-FR" sz="2800" dirty="0" smtClean="0"/>
              <a:t>Mettre </a:t>
            </a:r>
            <a:r>
              <a:rPr lang="fr-FR" sz="2800" dirty="0"/>
              <a:t>en place une gestion interne des </a:t>
            </a:r>
            <a:r>
              <a:rPr lang="fr-FR" sz="2800" dirty="0" smtClean="0"/>
              <a:t>temples</a:t>
            </a:r>
            <a:endParaRPr lang="en-US" sz="2800" dirty="0"/>
          </a:p>
          <a:p>
            <a:r>
              <a:rPr lang="fr-FR" sz="2800" dirty="0" smtClean="0"/>
              <a:t>Penser </a:t>
            </a:r>
            <a:r>
              <a:rPr lang="fr-FR" sz="2800" dirty="0"/>
              <a:t>un système de classification des temples</a:t>
            </a:r>
            <a:endParaRPr lang="en-US" sz="2800" dirty="0"/>
          </a:p>
        </p:txBody>
      </p:sp>
      <p:pic>
        <p:nvPicPr>
          <p:cNvPr id="11" name="Picture 10" descr="Screen Shot 2014-02-23 at 5.37.33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896916" y="4442803"/>
            <a:ext cx="2933143" cy="2246415"/>
          </a:xfrm>
          <a:prstGeom prst="rect">
            <a:avLst/>
          </a:prstGeom>
          <a:ln>
            <a:noFill/>
          </a:ln>
          <a:effectLst>
            <a:softEdge rad="112500"/>
          </a:effectLst>
        </p:spPr>
      </p:pic>
      <p:pic>
        <p:nvPicPr>
          <p:cNvPr id="12" name="Picture 11" descr="Screen Shot 2014-02-23 at 5.38.05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037746" y="1779983"/>
            <a:ext cx="1792313" cy="2480985"/>
          </a:xfrm>
          <a:prstGeom prst="rect">
            <a:avLst/>
          </a:prstGeom>
          <a:ln>
            <a:noFill/>
          </a:ln>
          <a:effectLst>
            <a:softEdge rad="112500"/>
          </a:effectLst>
        </p:spPr>
      </p:pic>
      <p:grpSp>
        <p:nvGrpSpPr>
          <p:cNvPr id="13" name="Group 12"/>
          <p:cNvGrpSpPr/>
          <p:nvPr/>
        </p:nvGrpSpPr>
        <p:grpSpPr>
          <a:xfrm>
            <a:off x="1" y="0"/>
            <a:ext cx="9145020" cy="1621373"/>
            <a:chOff x="1" y="0"/>
            <a:chExt cx="9145020" cy="1621373"/>
          </a:xfrm>
        </p:grpSpPr>
        <p:pic>
          <p:nvPicPr>
            <p:cNvPr id="14" name="Picture 13"/>
            <p:cNvPicPr>
              <a:picLocks noChangeAspect="1"/>
            </p:cNvPicPr>
            <p:nvPr/>
          </p:nvPicPr>
          <p:blipFill>
            <a:blip r:embed="rId5"/>
            <a:stretch>
              <a:fillRect/>
            </a:stretch>
          </p:blipFill>
          <p:spPr>
            <a:xfrm>
              <a:off x="1" y="0"/>
              <a:ext cx="5471743" cy="1315273"/>
            </a:xfrm>
            <a:prstGeom prst="rect">
              <a:avLst/>
            </a:prstGeom>
          </p:spPr>
        </p:pic>
        <p:pic>
          <p:nvPicPr>
            <p:cNvPr id="15" name="Picture 2"/>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6" name="Picture 15" descr="LOGOO.jp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17" name="Picture 16"/>
            <p:cNvPicPr>
              <a:picLocks noChangeAspect="1"/>
            </p:cNvPicPr>
            <p:nvPr/>
          </p:nvPicPr>
          <p:blipFill>
            <a:blip r:embed="rId8"/>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045480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Screen Shot 2014-02-23 at 12.22.31 pm.png"/>
          <p:cNvPicPr>
            <a:picLocks noChangeAspect="1"/>
          </p:cNvPicPr>
          <p:nvPr/>
        </p:nvPicPr>
        <p:blipFill>
          <a:blip r:embed="rId2">
            <a:alphaModFix/>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10" name="Content Placeholder 2"/>
          <p:cNvSpPr txBox="1">
            <a:spLocks/>
          </p:cNvSpPr>
          <p:nvPr/>
        </p:nvSpPr>
        <p:spPr>
          <a:xfrm>
            <a:off x="457200" y="2669907"/>
            <a:ext cx="4295179" cy="359692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b="1" dirty="0" smtClean="0"/>
              <a:t>Un </a:t>
            </a:r>
            <a:r>
              <a:rPr lang="en-US" sz="3000" b="1" dirty="0" err="1" smtClean="0"/>
              <a:t>marché</a:t>
            </a:r>
            <a:r>
              <a:rPr lang="en-US" sz="3000" b="1" dirty="0" smtClean="0"/>
              <a:t> </a:t>
            </a:r>
            <a:r>
              <a:rPr lang="en-US" sz="3000" b="1" dirty="0" err="1" smtClean="0"/>
              <a:t>varié</a:t>
            </a:r>
            <a:endParaRPr lang="en-US" sz="3000" b="1" dirty="0" smtClean="0"/>
          </a:p>
          <a:p>
            <a:pPr marL="0" indent="0">
              <a:buNone/>
            </a:pPr>
            <a:endParaRPr lang="en-US" sz="3000" b="1" dirty="0" smtClean="0"/>
          </a:p>
          <a:p>
            <a:pPr lvl="1"/>
            <a:r>
              <a:rPr lang="en-US" sz="2500" dirty="0" err="1" smtClean="0">
                <a:solidFill>
                  <a:schemeClr val="accent3">
                    <a:lumMod val="50000"/>
                  </a:schemeClr>
                </a:solidFill>
              </a:rPr>
              <a:t>Ecotourisme</a:t>
            </a:r>
            <a:r>
              <a:rPr lang="en-US" sz="2500" dirty="0" smtClean="0"/>
              <a:t> </a:t>
            </a:r>
          </a:p>
          <a:p>
            <a:pPr lvl="1"/>
            <a:r>
              <a:rPr lang="en-US" sz="2500" dirty="0" err="1" smtClean="0">
                <a:solidFill>
                  <a:schemeClr val="accent1">
                    <a:lumMod val="75000"/>
                  </a:schemeClr>
                </a:solidFill>
              </a:rPr>
              <a:t>Tourisme</a:t>
            </a:r>
            <a:r>
              <a:rPr lang="en-US" sz="2500" dirty="0" smtClean="0">
                <a:solidFill>
                  <a:schemeClr val="accent1">
                    <a:lumMod val="75000"/>
                  </a:schemeClr>
                </a:solidFill>
              </a:rPr>
              <a:t> </a:t>
            </a:r>
            <a:r>
              <a:rPr lang="en-US" sz="2500" dirty="0" err="1" smtClean="0">
                <a:solidFill>
                  <a:schemeClr val="accent1">
                    <a:lumMod val="75000"/>
                  </a:schemeClr>
                </a:solidFill>
              </a:rPr>
              <a:t>balnéaire</a:t>
            </a:r>
            <a:r>
              <a:rPr lang="en-US" sz="2500" dirty="0" smtClean="0">
                <a:solidFill>
                  <a:schemeClr val="accent1">
                    <a:lumMod val="75000"/>
                  </a:schemeClr>
                </a:solidFill>
              </a:rPr>
              <a:t> </a:t>
            </a:r>
          </a:p>
          <a:p>
            <a:pPr lvl="1"/>
            <a:r>
              <a:rPr lang="en-US" sz="2500" dirty="0" err="1" smtClean="0">
                <a:solidFill>
                  <a:schemeClr val="accent6">
                    <a:lumMod val="75000"/>
                  </a:schemeClr>
                </a:solidFill>
              </a:rPr>
              <a:t>Tourisme</a:t>
            </a:r>
            <a:r>
              <a:rPr lang="en-US" sz="2500" dirty="0" smtClean="0">
                <a:solidFill>
                  <a:schemeClr val="accent6">
                    <a:lumMod val="75000"/>
                  </a:schemeClr>
                </a:solidFill>
              </a:rPr>
              <a:t> </a:t>
            </a:r>
            <a:r>
              <a:rPr lang="en-US" sz="2500" dirty="0" err="1" smtClean="0">
                <a:solidFill>
                  <a:schemeClr val="accent6">
                    <a:lumMod val="75000"/>
                  </a:schemeClr>
                </a:solidFill>
              </a:rPr>
              <a:t>Urbain</a:t>
            </a:r>
            <a:r>
              <a:rPr lang="en-US" sz="2500" dirty="0" smtClean="0">
                <a:solidFill>
                  <a:schemeClr val="accent6">
                    <a:lumMod val="75000"/>
                  </a:schemeClr>
                </a:solidFill>
              </a:rPr>
              <a:t> </a:t>
            </a:r>
          </a:p>
          <a:p>
            <a:pPr lvl="1"/>
            <a:r>
              <a:rPr lang="en-US" sz="2500" b="1" dirty="0" err="1" smtClean="0">
                <a:solidFill>
                  <a:schemeClr val="bg2">
                    <a:lumMod val="50000"/>
                  </a:schemeClr>
                </a:solidFill>
              </a:rPr>
              <a:t>Tourisme</a:t>
            </a:r>
            <a:r>
              <a:rPr lang="en-US" sz="2500" b="1" dirty="0" smtClean="0">
                <a:solidFill>
                  <a:schemeClr val="bg2">
                    <a:lumMod val="50000"/>
                  </a:schemeClr>
                </a:solidFill>
              </a:rPr>
              <a:t> </a:t>
            </a:r>
            <a:r>
              <a:rPr lang="en-US" sz="2500" b="1" dirty="0" err="1" smtClean="0">
                <a:solidFill>
                  <a:schemeClr val="bg2">
                    <a:lumMod val="50000"/>
                  </a:schemeClr>
                </a:solidFill>
              </a:rPr>
              <a:t>Culturel</a:t>
            </a:r>
            <a:r>
              <a:rPr lang="en-US" sz="2500" b="1" dirty="0" smtClean="0">
                <a:solidFill>
                  <a:schemeClr val="bg2">
                    <a:lumMod val="50000"/>
                  </a:schemeClr>
                </a:solidFill>
              </a:rPr>
              <a:t> </a:t>
            </a:r>
          </a:p>
          <a:p>
            <a:endParaRPr lang="en-US" dirty="0" smtClean="0"/>
          </a:p>
          <a:p>
            <a:endParaRPr lang="en-US" dirty="0" smtClean="0"/>
          </a:p>
          <a:p>
            <a:pPr marL="0" indent="0">
              <a:buFont typeface="Arial"/>
              <a:buNone/>
            </a:pPr>
            <a:endParaRPr lang="en-US" dirty="0"/>
          </a:p>
        </p:txBody>
      </p:sp>
      <p:sp>
        <p:nvSpPr>
          <p:cNvPr id="12" name="TextBox 11"/>
          <p:cNvSpPr txBox="1"/>
          <p:nvPr/>
        </p:nvSpPr>
        <p:spPr>
          <a:xfrm>
            <a:off x="423782" y="1733744"/>
            <a:ext cx="4267900" cy="553998"/>
          </a:xfrm>
          <a:prstGeom prst="rect">
            <a:avLst/>
          </a:prstGeom>
          <a:noFill/>
        </p:spPr>
        <p:txBody>
          <a:bodyPr wrap="none" rtlCol="0">
            <a:spAutoFit/>
          </a:bodyPr>
          <a:lstStyle/>
          <a:p>
            <a:r>
              <a:rPr lang="en-US" sz="3000" b="1" dirty="0" smtClean="0">
                <a:solidFill>
                  <a:schemeClr val="accent2">
                    <a:lumMod val="50000"/>
                  </a:schemeClr>
                </a:solidFill>
              </a:rPr>
              <a:t>Le </a:t>
            </a:r>
            <a:r>
              <a:rPr lang="en-US" sz="3000" b="1" dirty="0" err="1" smtClean="0">
                <a:solidFill>
                  <a:schemeClr val="accent2">
                    <a:lumMod val="50000"/>
                  </a:schemeClr>
                </a:solidFill>
              </a:rPr>
              <a:t>Tourisme</a:t>
            </a:r>
            <a:r>
              <a:rPr lang="en-US" sz="3000" b="1" dirty="0" smtClean="0">
                <a:solidFill>
                  <a:schemeClr val="accent2">
                    <a:lumMod val="50000"/>
                  </a:schemeClr>
                </a:solidFill>
              </a:rPr>
              <a:t> au Cambodia</a:t>
            </a:r>
            <a:endParaRPr lang="en-US" sz="2500" dirty="0">
              <a:solidFill>
                <a:schemeClr val="accent2">
                  <a:lumMod val="50000"/>
                </a:schemeClr>
              </a:solidFill>
            </a:endParaRPr>
          </a:p>
        </p:txBody>
      </p:sp>
      <p:pic>
        <p:nvPicPr>
          <p:cNvPr id="13" name="Picture 12"/>
          <p:cNvPicPr>
            <a:picLocks noChangeAspect="1"/>
          </p:cNvPicPr>
          <p:nvPr/>
        </p:nvPicPr>
        <p:blipFill>
          <a:blip r:embed="rId3"/>
          <a:stretch>
            <a:fillRect/>
          </a:stretch>
        </p:blipFill>
        <p:spPr>
          <a:xfrm>
            <a:off x="4394004" y="2669907"/>
            <a:ext cx="4432874" cy="3212483"/>
          </a:xfrm>
          <a:prstGeom prst="rect">
            <a:avLst/>
          </a:prstGeom>
          <a:ln>
            <a:noFill/>
          </a:ln>
          <a:effectLst>
            <a:outerShdw blurRad="292100" dist="139700" dir="2700000" algn="tl" rotWithShape="0">
              <a:srgbClr val="333333">
                <a:alpha val="65000"/>
              </a:srgbClr>
            </a:outerShdw>
          </a:effectLst>
        </p:spPr>
      </p:pic>
      <p:sp>
        <p:nvSpPr>
          <p:cNvPr id="15" name="Rounded Rectangle 14"/>
          <p:cNvSpPr/>
          <p:nvPr/>
        </p:nvSpPr>
        <p:spPr>
          <a:xfrm>
            <a:off x="7760090" y="2825118"/>
            <a:ext cx="898098" cy="1493015"/>
          </a:xfrm>
          <a:prstGeom prst="roundRect">
            <a:avLst/>
          </a:prstGeom>
          <a:noFill/>
          <a:ln w="57150" cmpd="sng">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8000"/>
                </a:solidFill>
              </a:rPr>
              <a:t>ecotourism</a:t>
            </a:r>
            <a:endParaRPr lang="en-US" sz="1000" dirty="0">
              <a:solidFill>
                <a:srgbClr val="008000"/>
              </a:solidFill>
            </a:endParaRPr>
          </a:p>
        </p:txBody>
      </p:sp>
      <p:sp>
        <p:nvSpPr>
          <p:cNvPr id="16" name="Rounded Rectangle 15"/>
          <p:cNvSpPr/>
          <p:nvPr/>
        </p:nvSpPr>
        <p:spPr>
          <a:xfrm rot="19401997">
            <a:off x="5165867" y="4551651"/>
            <a:ext cx="614012" cy="1254266"/>
          </a:xfrm>
          <a:prstGeom prst="roundRect">
            <a:avLst/>
          </a:prstGeom>
          <a:noFill/>
          <a:ln w="57150" cmpd="sng">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2">
                    <a:lumMod val="60000"/>
                    <a:lumOff val="40000"/>
                  </a:schemeClr>
                </a:solidFill>
              </a:rPr>
              <a:t>Costal zone</a:t>
            </a:r>
            <a:endParaRPr lang="en-US" sz="1000" dirty="0">
              <a:solidFill>
                <a:schemeClr val="tx2">
                  <a:lumMod val="60000"/>
                  <a:lumOff val="40000"/>
                </a:schemeClr>
              </a:solidFill>
            </a:endParaRPr>
          </a:p>
        </p:txBody>
      </p:sp>
      <p:sp>
        <p:nvSpPr>
          <p:cNvPr id="17" name="Rounded Rectangle 16"/>
          <p:cNvSpPr/>
          <p:nvPr/>
        </p:nvSpPr>
        <p:spPr>
          <a:xfrm rot="19401997">
            <a:off x="5617664" y="3399905"/>
            <a:ext cx="386913" cy="488620"/>
          </a:xfrm>
          <a:prstGeom prst="roundRect">
            <a:avLst/>
          </a:prstGeom>
          <a:noFill/>
          <a:ln w="57150" cmpd="sng">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2">
                    <a:lumMod val="50000"/>
                  </a:schemeClr>
                </a:solidFill>
              </a:rPr>
              <a:t>SR</a:t>
            </a:r>
            <a:endParaRPr lang="en-US" dirty="0">
              <a:solidFill>
                <a:schemeClr val="bg2">
                  <a:lumMod val="50000"/>
                </a:schemeClr>
              </a:solidFill>
            </a:endParaRPr>
          </a:p>
        </p:txBody>
      </p:sp>
      <p:sp>
        <p:nvSpPr>
          <p:cNvPr id="18" name="Rounded Rectangle 17"/>
          <p:cNvSpPr/>
          <p:nvPr/>
        </p:nvSpPr>
        <p:spPr>
          <a:xfrm>
            <a:off x="6335611" y="4762272"/>
            <a:ext cx="465495" cy="514832"/>
          </a:xfrm>
          <a:prstGeom prst="roundRect">
            <a:avLst/>
          </a:prstGeom>
          <a:noFill/>
          <a:ln w="57150"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6"/>
                </a:solidFill>
              </a:rPr>
              <a:t>PP</a:t>
            </a:r>
            <a:endParaRPr lang="en-US" dirty="0">
              <a:solidFill>
                <a:schemeClr val="accent6"/>
              </a:solidFill>
            </a:endParaRPr>
          </a:p>
        </p:txBody>
      </p:sp>
      <p:grpSp>
        <p:nvGrpSpPr>
          <p:cNvPr id="14" name="Group 13"/>
          <p:cNvGrpSpPr/>
          <p:nvPr/>
        </p:nvGrpSpPr>
        <p:grpSpPr>
          <a:xfrm>
            <a:off x="1" y="0"/>
            <a:ext cx="9145020" cy="1621373"/>
            <a:chOff x="1" y="0"/>
            <a:chExt cx="9145020" cy="1621373"/>
          </a:xfrm>
        </p:grpSpPr>
        <p:pic>
          <p:nvPicPr>
            <p:cNvPr id="19" name="Picture 18"/>
            <p:cNvPicPr>
              <a:picLocks noChangeAspect="1"/>
            </p:cNvPicPr>
            <p:nvPr/>
          </p:nvPicPr>
          <p:blipFill>
            <a:blip r:embed="rId4"/>
            <a:stretch>
              <a:fillRect/>
            </a:stretch>
          </p:blipFill>
          <p:spPr>
            <a:xfrm>
              <a:off x="1" y="0"/>
              <a:ext cx="5471743" cy="1315273"/>
            </a:xfrm>
            <a:prstGeom prst="rect">
              <a:avLst/>
            </a:prstGeom>
          </p:spPr>
        </p:pic>
        <p:pic>
          <p:nvPicPr>
            <p:cNvPr id="20" name="Picture 2"/>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1" name="Picture 20" descr="LOGOO.jp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22" name="Picture 21"/>
            <p:cNvPicPr>
              <a:picLocks noChangeAspect="1"/>
            </p:cNvPicPr>
            <p:nvPr/>
          </p:nvPicPr>
          <p:blipFill>
            <a:blip r:embed="rId7"/>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316897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Screen Shot 2014-02-23 at 12.22.31 pm.png"/>
          <p:cNvPicPr>
            <a:picLocks noChangeAspect="1"/>
          </p:cNvPicPr>
          <p:nvPr/>
        </p:nvPicPr>
        <p:blipFill>
          <a:blip r:embed="rId2">
            <a:alphaModFix amt="6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3" name="Content Placeholder 2"/>
          <p:cNvSpPr>
            <a:spLocks noGrp="1"/>
          </p:cNvSpPr>
          <p:nvPr>
            <p:ph idx="1"/>
          </p:nvPr>
        </p:nvSpPr>
        <p:spPr>
          <a:xfrm>
            <a:off x="412956" y="1771620"/>
            <a:ext cx="5160682" cy="5115877"/>
          </a:xfrm>
        </p:spPr>
        <p:txBody>
          <a:bodyPr>
            <a:normAutofit/>
          </a:bodyPr>
          <a:lstStyle/>
          <a:p>
            <a:r>
              <a:rPr lang="fr-FR" sz="2800" dirty="0" smtClean="0"/>
              <a:t>Repenser </a:t>
            </a:r>
            <a:r>
              <a:rPr lang="fr-FR" sz="2800" dirty="0"/>
              <a:t>le transport</a:t>
            </a:r>
            <a:endParaRPr lang="en-US" sz="2800" dirty="0"/>
          </a:p>
          <a:p>
            <a:pPr marL="0" indent="0">
              <a:buNone/>
            </a:pPr>
            <a:endParaRPr lang="en-US" sz="2800" dirty="0"/>
          </a:p>
          <a:p>
            <a:r>
              <a:rPr lang="fr-FR" sz="2800" dirty="0" smtClean="0"/>
              <a:t>Préparer </a:t>
            </a:r>
            <a:r>
              <a:rPr lang="fr-FR" sz="2800" dirty="0"/>
              <a:t>un plan de services aux visiteurs</a:t>
            </a:r>
            <a:endParaRPr lang="en-US" sz="2800" dirty="0"/>
          </a:p>
          <a:p>
            <a:pPr marL="0" indent="0">
              <a:buNone/>
            </a:pPr>
            <a:endParaRPr lang="en-US" sz="2800" dirty="0"/>
          </a:p>
          <a:p>
            <a:r>
              <a:rPr lang="fr-FR" sz="2800" dirty="0" smtClean="0"/>
              <a:t>Former </a:t>
            </a:r>
            <a:r>
              <a:rPr lang="fr-FR" sz="2800" dirty="0"/>
              <a:t>les guides touristiques</a:t>
            </a:r>
            <a:endParaRPr lang="en-US" sz="2800" dirty="0"/>
          </a:p>
          <a:p>
            <a:pPr marL="0" indent="0">
              <a:buNone/>
            </a:pPr>
            <a:r>
              <a:rPr lang="fr-FR" sz="2800" dirty="0"/>
              <a:t> </a:t>
            </a:r>
            <a:endParaRPr lang="en-US" sz="2800" dirty="0"/>
          </a:p>
          <a:p>
            <a:r>
              <a:rPr lang="fr-FR" sz="2800" b="1" dirty="0" smtClean="0"/>
              <a:t>Développer </a:t>
            </a:r>
            <a:r>
              <a:rPr lang="fr-FR" sz="2800" b="1" dirty="0"/>
              <a:t>des codes de conduite</a:t>
            </a:r>
            <a:endParaRPr lang="en-US" sz="2800" b="1" dirty="0"/>
          </a:p>
        </p:txBody>
      </p:sp>
      <p:pic>
        <p:nvPicPr>
          <p:cNvPr id="2" name="Picture 1" descr="Screen Shot 2014-02-23 at 5.38.45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176452" y="3869719"/>
            <a:ext cx="3708400" cy="2463800"/>
          </a:xfrm>
          <a:prstGeom prst="rect">
            <a:avLst/>
          </a:prstGeom>
          <a:ln>
            <a:noFill/>
          </a:ln>
          <a:effectLst>
            <a:softEdge rad="112500"/>
          </a:effectLst>
        </p:spPr>
      </p:pic>
      <p:pic>
        <p:nvPicPr>
          <p:cNvPr id="10" name="Picture 9" descr="Screen Shot 2014-02-23 at 5.39.13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573638" y="1896825"/>
            <a:ext cx="3306197" cy="1924503"/>
          </a:xfrm>
          <a:prstGeom prst="rect">
            <a:avLst/>
          </a:prstGeom>
          <a:ln>
            <a:noFill/>
          </a:ln>
          <a:effectLst>
            <a:softEdge rad="112500"/>
          </a:effectLst>
        </p:spPr>
      </p:pic>
      <p:grpSp>
        <p:nvGrpSpPr>
          <p:cNvPr id="11" name="Group 10"/>
          <p:cNvGrpSpPr/>
          <p:nvPr/>
        </p:nvGrpSpPr>
        <p:grpSpPr>
          <a:xfrm>
            <a:off x="1" y="0"/>
            <a:ext cx="9145020" cy="1621373"/>
            <a:chOff x="1" y="0"/>
            <a:chExt cx="9145020" cy="1621373"/>
          </a:xfrm>
        </p:grpSpPr>
        <p:pic>
          <p:nvPicPr>
            <p:cNvPr id="12" name="Picture 11"/>
            <p:cNvPicPr>
              <a:picLocks noChangeAspect="1"/>
            </p:cNvPicPr>
            <p:nvPr/>
          </p:nvPicPr>
          <p:blipFill>
            <a:blip r:embed="rId5"/>
            <a:stretch>
              <a:fillRect/>
            </a:stretch>
          </p:blipFill>
          <p:spPr>
            <a:xfrm>
              <a:off x="1" y="0"/>
              <a:ext cx="5471743" cy="1315273"/>
            </a:xfrm>
            <a:prstGeom prst="rect">
              <a:avLst/>
            </a:prstGeom>
          </p:spPr>
        </p:pic>
        <p:pic>
          <p:nvPicPr>
            <p:cNvPr id="13" name="Picture 2"/>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4" name="Picture 13" descr="LOGOO.jp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15" name="Picture 14"/>
            <p:cNvPicPr>
              <a:picLocks noChangeAspect="1"/>
            </p:cNvPicPr>
            <p:nvPr/>
          </p:nvPicPr>
          <p:blipFill>
            <a:blip r:embed="rId8"/>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981752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Screen Shot 2014-02-23 at 12.22.31 pm.png"/>
          <p:cNvPicPr>
            <a:picLocks noChangeAspect="1"/>
          </p:cNvPicPr>
          <p:nvPr/>
        </p:nvPicPr>
        <p:blipFill>
          <a:blip r:embed="rId2">
            <a:alphaModFix amt="6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3" name="Content Placeholder 2"/>
          <p:cNvSpPr>
            <a:spLocks noGrp="1"/>
          </p:cNvSpPr>
          <p:nvPr>
            <p:ph idx="1"/>
          </p:nvPr>
        </p:nvSpPr>
        <p:spPr>
          <a:xfrm>
            <a:off x="457200" y="1726369"/>
            <a:ext cx="5354918" cy="5699189"/>
          </a:xfrm>
        </p:spPr>
        <p:txBody>
          <a:bodyPr>
            <a:normAutofit/>
          </a:bodyPr>
          <a:lstStyle/>
          <a:p>
            <a:r>
              <a:rPr lang="fr-FR" sz="2800" b="1" dirty="0" smtClean="0"/>
              <a:t>Former </a:t>
            </a:r>
            <a:r>
              <a:rPr lang="fr-FR" sz="2800" b="1" dirty="0"/>
              <a:t>un Groupe de consultation et de collaboration avec l'industrie touristique </a:t>
            </a:r>
            <a:endParaRPr lang="fr-FR" sz="2800" b="1" dirty="0" smtClean="0"/>
          </a:p>
          <a:p>
            <a:pPr marL="0" indent="0">
              <a:buNone/>
            </a:pPr>
            <a:endParaRPr lang="en-US" sz="2800" b="1" dirty="0"/>
          </a:p>
          <a:p>
            <a:r>
              <a:rPr lang="fr-FR" sz="2800" dirty="0" smtClean="0"/>
              <a:t>Mettre </a:t>
            </a:r>
            <a:r>
              <a:rPr lang="fr-FR" sz="2800" dirty="0"/>
              <a:t>en place une HOTLINE avec l’industrie </a:t>
            </a:r>
            <a:r>
              <a:rPr lang="fr-FR" sz="2800" dirty="0" smtClean="0"/>
              <a:t>touristique</a:t>
            </a:r>
          </a:p>
          <a:p>
            <a:pPr marL="0" indent="0">
              <a:buNone/>
            </a:pPr>
            <a:endParaRPr lang="en-US" sz="2800" dirty="0"/>
          </a:p>
          <a:p>
            <a:r>
              <a:rPr lang="fr-FR" sz="2800" dirty="0" smtClean="0"/>
              <a:t>Mettre </a:t>
            </a:r>
            <a:r>
              <a:rPr lang="fr-FR" sz="2800" dirty="0"/>
              <a:t>à jour le site internet de l’APSARA</a:t>
            </a:r>
            <a:endParaRPr lang="en-US" sz="2800" dirty="0"/>
          </a:p>
          <a:p>
            <a:endParaRPr lang="en-US" sz="2800" dirty="0" smtClean="0">
              <a:solidFill>
                <a:srgbClr val="000000"/>
              </a:solidFill>
            </a:endParaRPr>
          </a:p>
          <a:p>
            <a:endParaRPr lang="en-US" sz="2800" dirty="0">
              <a:solidFill>
                <a:srgbClr val="000000"/>
              </a:solidFill>
            </a:endParaRPr>
          </a:p>
        </p:txBody>
      </p:sp>
      <p:pic>
        <p:nvPicPr>
          <p:cNvPr id="11" name="Picture 10" descr="Screen Shot 2014-02-23 at 5.39.58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25218" y="3594194"/>
            <a:ext cx="3149600" cy="2578100"/>
          </a:xfrm>
          <a:prstGeom prst="rect">
            <a:avLst/>
          </a:prstGeom>
          <a:ln>
            <a:noFill/>
          </a:ln>
          <a:effectLst>
            <a:softEdge rad="112500"/>
          </a:effectLst>
        </p:spPr>
      </p:pic>
      <p:pic>
        <p:nvPicPr>
          <p:cNvPr id="12" name="Picture 11" descr="Screen Shot 2014-02-23 at 5.39.49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231668" y="2064701"/>
            <a:ext cx="1536700" cy="1308100"/>
          </a:xfrm>
          <a:prstGeom prst="rect">
            <a:avLst/>
          </a:prstGeom>
          <a:ln>
            <a:noFill/>
          </a:ln>
          <a:effectLst>
            <a:softEdge rad="112500"/>
          </a:effectLst>
        </p:spPr>
      </p:pic>
      <p:grpSp>
        <p:nvGrpSpPr>
          <p:cNvPr id="13" name="Group 12"/>
          <p:cNvGrpSpPr/>
          <p:nvPr/>
        </p:nvGrpSpPr>
        <p:grpSpPr>
          <a:xfrm>
            <a:off x="1" y="0"/>
            <a:ext cx="9145020" cy="1621373"/>
            <a:chOff x="1" y="0"/>
            <a:chExt cx="9145020" cy="1621373"/>
          </a:xfrm>
        </p:grpSpPr>
        <p:pic>
          <p:nvPicPr>
            <p:cNvPr id="14" name="Picture 13"/>
            <p:cNvPicPr>
              <a:picLocks noChangeAspect="1"/>
            </p:cNvPicPr>
            <p:nvPr/>
          </p:nvPicPr>
          <p:blipFill>
            <a:blip r:embed="rId5"/>
            <a:stretch>
              <a:fillRect/>
            </a:stretch>
          </p:blipFill>
          <p:spPr>
            <a:xfrm>
              <a:off x="1" y="0"/>
              <a:ext cx="5471743" cy="1315273"/>
            </a:xfrm>
            <a:prstGeom prst="rect">
              <a:avLst/>
            </a:prstGeom>
          </p:spPr>
        </p:pic>
        <p:pic>
          <p:nvPicPr>
            <p:cNvPr id="15" name="Picture 2"/>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6" name="Picture 15" descr="LOGOO.jp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17" name="Picture 16"/>
            <p:cNvPicPr>
              <a:picLocks noChangeAspect="1"/>
            </p:cNvPicPr>
            <p:nvPr/>
          </p:nvPicPr>
          <p:blipFill>
            <a:blip r:embed="rId8"/>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856349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Screen Shot 2014-02-23 at 12.22.31 pm.png"/>
          <p:cNvPicPr>
            <a:picLocks noChangeAspect="1"/>
          </p:cNvPicPr>
          <p:nvPr/>
        </p:nvPicPr>
        <p:blipFill>
          <a:blip r:embed="rId2">
            <a:alphaModFix amt="6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3" name="Content Placeholder 2"/>
          <p:cNvSpPr>
            <a:spLocks noGrp="1"/>
          </p:cNvSpPr>
          <p:nvPr>
            <p:ph idx="1"/>
          </p:nvPr>
        </p:nvSpPr>
        <p:spPr>
          <a:xfrm>
            <a:off x="457200" y="1555957"/>
            <a:ext cx="4808295" cy="5257800"/>
          </a:xfrm>
        </p:spPr>
        <p:txBody>
          <a:bodyPr>
            <a:normAutofit/>
          </a:bodyPr>
          <a:lstStyle/>
          <a:p>
            <a:r>
              <a:rPr lang="fr-FR" sz="2800" b="1" dirty="0" smtClean="0"/>
              <a:t>Soutenir </a:t>
            </a:r>
            <a:r>
              <a:rPr lang="fr-FR" sz="2800" b="1" dirty="0"/>
              <a:t>l’artisanat local, établir une certification des produits artisanaux </a:t>
            </a:r>
            <a:r>
              <a:rPr lang="fr-FR" sz="2800" dirty="0" smtClean="0"/>
              <a:t>et créer </a:t>
            </a:r>
            <a:r>
              <a:rPr lang="fr-FR" sz="2800" dirty="0"/>
              <a:t>un marché dédié à </a:t>
            </a:r>
            <a:r>
              <a:rPr lang="fr-FR" sz="2800" dirty="0" smtClean="0"/>
              <a:t>l’artisanat</a:t>
            </a:r>
          </a:p>
          <a:p>
            <a:pPr marL="0" indent="0">
              <a:buNone/>
            </a:pPr>
            <a:endParaRPr lang="en-US" sz="2800" dirty="0"/>
          </a:p>
          <a:p>
            <a:r>
              <a:rPr lang="fr-FR" sz="2800" dirty="0" smtClean="0"/>
              <a:t>Conserver </a:t>
            </a:r>
            <a:r>
              <a:rPr lang="fr-FR" sz="2800" dirty="0"/>
              <a:t>et présenter le patrimoine urbain de </a:t>
            </a:r>
            <a:r>
              <a:rPr lang="fr-FR" sz="2800" dirty="0" err="1"/>
              <a:t>Siem</a:t>
            </a:r>
            <a:r>
              <a:rPr lang="fr-FR" sz="2800" dirty="0"/>
              <a:t> </a:t>
            </a:r>
            <a:r>
              <a:rPr lang="fr-FR" sz="2800" dirty="0" err="1" smtClean="0"/>
              <a:t>Reap</a:t>
            </a:r>
            <a:endParaRPr lang="fr-FR" sz="2800" dirty="0" smtClean="0"/>
          </a:p>
          <a:p>
            <a:pPr marL="0" indent="0">
              <a:buNone/>
            </a:pPr>
            <a:endParaRPr lang="en-US" sz="2800" dirty="0"/>
          </a:p>
          <a:p>
            <a:r>
              <a:rPr lang="fr-FR" sz="2800" dirty="0" smtClean="0"/>
              <a:t>Préparer </a:t>
            </a:r>
            <a:r>
              <a:rPr lang="fr-FR" sz="2800" dirty="0"/>
              <a:t>un plan stratégique pour les collines </a:t>
            </a:r>
            <a:r>
              <a:rPr lang="fr-FR" sz="2800" dirty="0" err="1"/>
              <a:t>Kulen</a:t>
            </a:r>
            <a:endParaRPr lang="en-US" sz="2800" dirty="0"/>
          </a:p>
          <a:p>
            <a:endParaRPr lang="en-US" sz="2800" dirty="0"/>
          </a:p>
        </p:txBody>
      </p:sp>
      <p:pic>
        <p:nvPicPr>
          <p:cNvPr id="2" name="Picture 1" descr="Screen Shot 2014-02-23 at 5.41.05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989395" y="4382777"/>
            <a:ext cx="2628900" cy="1879600"/>
          </a:xfrm>
          <a:prstGeom prst="rect">
            <a:avLst/>
          </a:prstGeom>
          <a:ln>
            <a:noFill/>
          </a:ln>
          <a:effectLst>
            <a:softEdge rad="112500"/>
          </a:effectLst>
        </p:spPr>
      </p:pic>
      <p:pic>
        <p:nvPicPr>
          <p:cNvPr id="4" name="Picture 3" descr="Screen Shot 2014-02-23 at 5.41.20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265495" y="1864137"/>
            <a:ext cx="3352800" cy="2222500"/>
          </a:xfrm>
          <a:prstGeom prst="rect">
            <a:avLst/>
          </a:prstGeom>
          <a:ln>
            <a:noFill/>
          </a:ln>
          <a:effectLst>
            <a:softEdge rad="112500"/>
          </a:effectLst>
        </p:spPr>
      </p:pic>
      <p:grpSp>
        <p:nvGrpSpPr>
          <p:cNvPr id="11" name="Group 10"/>
          <p:cNvGrpSpPr/>
          <p:nvPr/>
        </p:nvGrpSpPr>
        <p:grpSpPr>
          <a:xfrm>
            <a:off x="1" y="0"/>
            <a:ext cx="9145020" cy="1621373"/>
            <a:chOff x="1" y="0"/>
            <a:chExt cx="9145020" cy="1621373"/>
          </a:xfrm>
        </p:grpSpPr>
        <p:pic>
          <p:nvPicPr>
            <p:cNvPr id="12" name="Picture 11"/>
            <p:cNvPicPr>
              <a:picLocks noChangeAspect="1"/>
            </p:cNvPicPr>
            <p:nvPr/>
          </p:nvPicPr>
          <p:blipFill>
            <a:blip r:embed="rId5"/>
            <a:stretch>
              <a:fillRect/>
            </a:stretch>
          </p:blipFill>
          <p:spPr>
            <a:xfrm>
              <a:off x="1" y="0"/>
              <a:ext cx="5471743" cy="1315273"/>
            </a:xfrm>
            <a:prstGeom prst="rect">
              <a:avLst/>
            </a:prstGeom>
          </p:spPr>
        </p:pic>
        <p:pic>
          <p:nvPicPr>
            <p:cNvPr id="13" name="Picture 2"/>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4" name="Picture 13" descr="LOGOO.jp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15" name="Picture 14"/>
            <p:cNvPicPr>
              <a:picLocks noChangeAspect="1"/>
            </p:cNvPicPr>
            <p:nvPr/>
          </p:nvPicPr>
          <p:blipFill>
            <a:blip r:embed="rId8"/>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111609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spcBef>
                <a:spcPct val="0"/>
              </a:spcBef>
              <a:buNone/>
            </a:pPr>
            <a:endParaRPr lang="en-US" sz="4400" b="1" dirty="0" smtClean="0">
              <a:latin typeface="+mj-lt"/>
              <a:ea typeface="+mj-ea"/>
              <a:cs typeface="+mj-cs"/>
            </a:endParaRPr>
          </a:p>
          <a:p>
            <a:pPr marL="0" indent="0" algn="ctr">
              <a:spcBef>
                <a:spcPct val="0"/>
              </a:spcBef>
              <a:buNone/>
            </a:pPr>
            <a:r>
              <a:rPr lang="en-US" sz="4400" b="1" dirty="0" smtClean="0">
                <a:latin typeface="+mj-lt"/>
                <a:ea typeface="+mj-ea"/>
                <a:cs typeface="+mj-cs"/>
              </a:rPr>
              <a:t>CONDITIONS DE MISE EN OEUVRE DU PGT</a:t>
            </a:r>
            <a:endParaRPr lang="en-US" sz="4400" b="1" dirty="0">
              <a:latin typeface="+mj-lt"/>
              <a:ea typeface="+mj-ea"/>
              <a:cs typeface="+mj-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35700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 name="Picture 17" descr="Screen Shot 2014-02-23 at 12.22.31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25" name="TextBox 24"/>
          <p:cNvSpPr txBox="1"/>
          <p:nvPr/>
        </p:nvSpPr>
        <p:spPr>
          <a:xfrm>
            <a:off x="457200" y="1733744"/>
            <a:ext cx="6055440" cy="553998"/>
          </a:xfrm>
          <a:prstGeom prst="rect">
            <a:avLst/>
          </a:prstGeom>
          <a:noFill/>
        </p:spPr>
        <p:txBody>
          <a:bodyPr wrap="none" rtlCol="0">
            <a:spAutoFit/>
          </a:bodyPr>
          <a:lstStyle/>
          <a:p>
            <a:r>
              <a:rPr lang="en-US" sz="3000" b="1" dirty="0" smtClean="0">
                <a:solidFill>
                  <a:schemeClr val="accent2">
                    <a:lumMod val="50000"/>
                  </a:schemeClr>
                </a:solidFill>
              </a:rPr>
              <a:t>CONSTITUTION DU GROUPE DU PGT</a:t>
            </a:r>
            <a:endParaRPr lang="en-US" sz="2500" dirty="0">
              <a:solidFill>
                <a:schemeClr val="accent2">
                  <a:lumMod val="50000"/>
                </a:schemeClr>
              </a:solidFill>
            </a:endParaRPr>
          </a:p>
        </p:txBody>
      </p:sp>
      <p:grpSp>
        <p:nvGrpSpPr>
          <p:cNvPr id="15" name="Group 14"/>
          <p:cNvGrpSpPr/>
          <p:nvPr/>
        </p:nvGrpSpPr>
        <p:grpSpPr>
          <a:xfrm>
            <a:off x="1" y="0"/>
            <a:ext cx="9145020" cy="1621373"/>
            <a:chOff x="1" y="0"/>
            <a:chExt cx="9145020" cy="1621373"/>
          </a:xfrm>
        </p:grpSpPr>
        <p:pic>
          <p:nvPicPr>
            <p:cNvPr id="16" name="Picture 15"/>
            <p:cNvPicPr>
              <a:picLocks noChangeAspect="1"/>
            </p:cNvPicPr>
            <p:nvPr/>
          </p:nvPicPr>
          <p:blipFill>
            <a:blip r:embed="rId4"/>
            <a:stretch>
              <a:fillRect/>
            </a:stretch>
          </p:blipFill>
          <p:spPr>
            <a:xfrm>
              <a:off x="1" y="0"/>
              <a:ext cx="5471743" cy="1315273"/>
            </a:xfrm>
            <a:prstGeom prst="rect">
              <a:avLst/>
            </a:prstGeom>
          </p:spPr>
        </p:pic>
        <p:pic>
          <p:nvPicPr>
            <p:cNvPr id="17" name="Picture 2"/>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6" name="Picture 25" descr="LOGOO.jp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27" name="Picture 26"/>
            <p:cNvPicPr>
              <a:picLocks noChangeAspect="1"/>
            </p:cNvPicPr>
            <p:nvPr/>
          </p:nvPicPr>
          <p:blipFill>
            <a:blip r:embed="rId7"/>
            <a:stretch>
              <a:fillRect/>
            </a:stretch>
          </p:blipFill>
          <p:spPr>
            <a:xfrm>
              <a:off x="7556218" y="0"/>
              <a:ext cx="1588803" cy="1621373"/>
            </a:xfrm>
            <a:prstGeom prst="rect">
              <a:avLst/>
            </a:prstGeom>
          </p:spPr>
        </p:pic>
      </p:grpSp>
      <p:sp>
        <p:nvSpPr>
          <p:cNvPr id="10" name="TextBox 9"/>
          <p:cNvSpPr txBox="1"/>
          <p:nvPr/>
        </p:nvSpPr>
        <p:spPr>
          <a:xfrm>
            <a:off x="457200" y="2705950"/>
            <a:ext cx="8434552" cy="4093428"/>
          </a:xfrm>
          <a:prstGeom prst="rect">
            <a:avLst/>
          </a:prstGeom>
          <a:noFill/>
        </p:spPr>
        <p:txBody>
          <a:bodyPr wrap="square" rtlCol="0">
            <a:spAutoFit/>
          </a:bodyPr>
          <a:lstStyle/>
          <a:p>
            <a:pPr marL="342900" indent="-342900">
              <a:buFont typeface="Arial" pitchFamily="34" charset="0"/>
              <a:buChar char="•"/>
            </a:pPr>
            <a:r>
              <a:rPr lang="fr-FR" sz="2000" b="1" dirty="0" smtClean="0"/>
              <a:t>En </a:t>
            </a:r>
            <a:r>
              <a:rPr lang="fr-FR" sz="2000" b="1" dirty="0"/>
              <a:t>décembre 2013, le CIC-Angkor a recommandé de mettre en œuvre tous les aspects du cadre de gestion du patrimoine et la troisième conférence intergouvernementale sur Angkor de mettre en œuvre le plan de gestion du tourisme visant à promouvoir le tourisme durable et les valeurs du site</a:t>
            </a:r>
            <a:r>
              <a:rPr lang="fr-FR" sz="2000" dirty="0"/>
              <a:t>. </a:t>
            </a:r>
            <a:endParaRPr lang="en-US" sz="2000" dirty="0"/>
          </a:p>
          <a:p>
            <a:r>
              <a:rPr lang="fr-FR" sz="2000" dirty="0"/>
              <a:t> </a:t>
            </a:r>
            <a:endParaRPr lang="en-US" sz="2000" dirty="0"/>
          </a:p>
          <a:p>
            <a:pPr marL="342900" indent="-342900">
              <a:buFont typeface="Arial" pitchFamily="34" charset="0"/>
              <a:buChar char="•"/>
            </a:pPr>
            <a:r>
              <a:rPr lang="fr-FR" sz="2000" dirty="0" smtClean="0"/>
              <a:t>L'Autorité </a:t>
            </a:r>
            <a:r>
              <a:rPr lang="fr-FR" sz="2000" dirty="0"/>
              <a:t>nationale APSARA a été proactive et a établi, </a:t>
            </a:r>
            <a:r>
              <a:rPr lang="fr-FR" sz="2000" b="1" dirty="0"/>
              <a:t>le 27 décembre, un groupe de travail pour mettre en œuvre le </a:t>
            </a:r>
            <a:r>
              <a:rPr lang="fr-FR" sz="2000" b="1" dirty="0" smtClean="0"/>
              <a:t>PTG</a:t>
            </a:r>
            <a:r>
              <a:rPr lang="fr-FR" sz="2000" dirty="0" smtClean="0"/>
              <a:t>.</a:t>
            </a:r>
            <a:endParaRPr lang="en-US" sz="2000" dirty="0"/>
          </a:p>
          <a:p>
            <a:r>
              <a:rPr lang="fr-FR" sz="2000" dirty="0"/>
              <a:t> </a:t>
            </a:r>
            <a:endParaRPr lang="en-US" sz="2000" dirty="0"/>
          </a:p>
          <a:p>
            <a:pPr marL="342900" indent="-342900">
              <a:buFont typeface="Arial" pitchFamily="34" charset="0"/>
              <a:buChar char="•"/>
            </a:pPr>
            <a:r>
              <a:rPr lang="fr-FR" sz="2000" dirty="0" smtClean="0"/>
              <a:t>Le </a:t>
            </a:r>
            <a:r>
              <a:rPr lang="fr-FR" sz="2000" b="1" dirty="0"/>
              <a:t>Groupe du Plan de Gestion du Tourisme </a:t>
            </a:r>
            <a:r>
              <a:rPr lang="fr-FR" sz="2000" dirty="0"/>
              <a:t>a été créé par la Décision du Gouvernement No 76 à la date du </a:t>
            </a:r>
            <a:r>
              <a:rPr lang="fr-FR" sz="2000" b="1" dirty="0"/>
              <a:t>27 décembre 2013</a:t>
            </a:r>
            <a:r>
              <a:rPr lang="fr-FR" sz="2000" dirty="0"/>
              <a:t>, signée par </a:t>
            </a:r>
            <a:r>
              <a:rPr lang="fr-FR" sz="2000" dirty="0" err="1"/>
              <a:t>Samdech</a:t>
            </a:r>
            <a:r>
              <a:rPr lang="fr-FR" sz="2000" dirty="0"/>
              <a:t> </a:t>
            </a:r>
            <a:r>
              <a:rPr lang="fr-FR" sz="2000" dirty="0" err="1"/>
              <a:t>Vibol</a:t>
            </a:r>
            <a:r>
              <a:rPr lang="fr-FR" sz="2000" dirty="0"/>
              <a:t> </a:t>
            </a:r>
            <a:r>
              <a:rPr lang="fr-FR" sz="2000" dirty="0" err="1"/>
              <a:t>Panha</a:t>
            </a:r>
            <a:r>
              <a:rPr lang="fr-FR" sz="2000" dirty="0"/>
              <a:t> SOK AN, ancien Vice-Premier Ministre et Ministre du Cabinet du Conseil des Ministres.</a:t>
            </a:r>
            <a:endParaRPr lang="en-US" sz="2000" dirty="0"/>
          </a:p>
          <a:p>
            <a:r>
              <a:rPr lang="fr-FR" sz="2000" dirty="0"/>
              <a:t> </a:t>
            </a:r>
            <a:endParaRPr lang="en-US" sz="20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624536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9448"/>
            <a:ext cx="8229600" cy="5416715"/>
          </a:xfrm>
        </p:spPr>
        <p:txBody>
          <a:bodyPr/>
          <a:lstStyle/>
          <a:p>
            <a:pPr>
              <a:spcBef>
                <a:spcPts val="0"/>
              </a:spcBef>
            </a:pPr>
            <a:r>
              <a:rPr lang="fr-FR" sz="2000" b="1" dirty="0">
                <a:solidFill>
                  <a:prstClr val="black"/>
                </a:solidFill>
              </a:rPr>
              <a:t>Membres</a:t>
            </a:r>
            <a:endParaRPr lang="en-US" sz="2000" dirty="0">
              <a:solidFill>
                <a:prstClr val="black"/>
              </a:solidFill>
            </a:endParaRPr>
          </a:p>
          <a:p>
            <a:pPr marL="0" lvl="0" indent="0">
              <a:spcBef>
                <a:spcPts val="0"/>
              </a:spcBef>
              <a:buNone/>
            </a:pPr>
            <a:r>
              <a:rPr lang="fr-FR" sz="2000" dirty="0">
                <a:solidFill>
                  <a:prstClr val="black"/>
                </a:solidFill>
              </a:rPr>
              <a:t>Le </a:t>
            </a:r>
            <a:r>
              <a:rPr lang="fr-FR" sz="2000" dirty="0" smtClean="0">
                <a:solidFill>
                  <a:prstClr val="black"/>
                </a:solidFill>
              </a:rPr>
              <a:t>PTG </a:t>
            </a:r>
            <a:r>
              <a:rPr lang="fr-FR" sz="2000" dirty="0">
                <a:solidFill>
                  <a:prstClr val="black"/>
                </a:solidFill>
              </a:rPr>
              <a:t>est composé de dix membres: un chef, un adjoint et huit membres de l'Autorité nationale APSARA </a:t>
            </a:r>
            <a:r>
              <a:rPr lang="fr-FR" sz="2000" dirty="0" smtClean="0">
                <a:solidFill>
                  <a:prstClr val="black"/>
                </a:solidFill>
              </a:rPr>
              <a:t>et </a:t>
            </a:r>
            <a:r>
              <a:rPr lang="fr-FR" sz="2000" dirty="0">
                <a:solidFill>
                  <a:prstClr val="black"/>
                </a:solidFill>
              </a:rPr>
              <a:t>du ministère du tourisme et de conseillers composés de dirigeants de l'Autorité nationale APSARA et d'un membre du CIC, son secrétaire.</a:t>
            </a:r>
            <a:endParaRPr lang="en-US" sz="2000" dirty="0">
              <a:solidFill>
                <a:prstClr val="black"/>
              </a:solidFill>
            </a:endParaRPr>
          </a:p>
          <a:p>
            <a:pPr marL="0" lvl="0" indent="0">
              <a:spcBef>
                <a:spcPts val="0"/>
              </a:spcBef>
              <a:buNone/>
            </a:pPr>
            <a:r>
              <a:rPr lang="fr-FR" sz="2000" dirty="0">
                <a:solidFill>
                  <a:prstClr val="black"/>
                </a:solidFill>
              </a:rPr>
              <a:t> </a:t>
            </a:r>
            <a:endParaRPr lang="en-US" sz="2000" dirty="0">
              <a:solidFill>
                <a:prstClr val="black"/>
              </a:solidFill>
            </a:endParaRPr>
          </a:p>
          <a:p>
            <a:pPr>
              <a:spcBef>
                <a:spcPts val="0"/>
              </a:spcBef>
            </a:pPr>
            <a:r>
              <a:rPr lang="fr-FR" sz="2000" b="1" dirty="0">
                <a:solidFill>
                  <a:prstClr val="black"/>
                </a:solidFill>
              </a:rPr>
              <a:t>Responsabilités</a:t>
            </a:r>
            <a:endParaRPr lang="en-US" sz="2000" dirty="0">
              <a:solidFill>
                <a:prstClr val="black"/>
              </a:solidFill>
            </a:endParaRPr>
          </a:p>
          <a:p>
            <a:pPr marL="0" lvl="0" indent="0">
              <a:spcBef>
                <a:spcPts val="0"/>
              </a:spcBef>
              <a:buNone/>
            </a:pPr>
            <a:r>
              <a:rPr lang="fr-FR" sz="2000" dirty="0">
                <a:solidFill>
                  <a:prstClr val="black"/>
                </a:solidFill>
              </a:rPr>
              <a:t>- Mettre en œuvre le plan de gestion du tourisme </a:t>
            </a:r>
            <a:endParaRPr lang="en-US" sz="2000" dirty="0">
              <a:solidFill>
                <a:prstClr val="black"/>
              </a:solidFill>
            </a:endParaRPr>
          </a:p>
          <a:p>
            <a:pPr marL="0" lvl="0" indent="0">
              <a:spcBef>
                <a:spcPts val="0"/>
              </a:spcBef>
              <a:buNone/>
            </a:pPr>
            <a:r>
              <a:rPr lang="fr-FR" sz="2000" dirty="0">
                <a:solidFill>
                  <a:prstClr val="black"/>
                </a:solidFill>
              </a:rPr>
              <a:t>- Communiquer et collaborer avec les institutions concernées et le secteur privé,</a:t>
            </a:r>
            <a:endParaRPr lang="en-US" sz="2000" dirty="0">
              <a:solidFill>
                <a:prstClr val="black"/>
              </a:solidFill>
            </a:endParaRPr>
          </a:p>
          <a:p>
            <a:pPr marL="0" lvl="0" indent="0">
              <a:spcBef>
                <a:spcPts val="0"/>
              </a:spcBef>
              <a:buNone/>
            </a:pPr>
            <a:r>
              <a:rPr lang="fr-FR" sz="2000" dirty="0">
                <a:solidFill>
                  <a:prstClr val="black"/>
                </a:solidFill>
              </a:rPr>
              <a:t>- Préparer un plan d'action et un plan d'exécution pour chaque étape de mise en œuvre,</a:t>
            </a:r>
            <a:endParaRPr lang="en-US" sz="2000" dirty="0">
              <a:solidFill>
                <a:prstClr val="black"/>
              </a:solidFill>
            </a:endParaRPr>
          </a:p>
          <a:p>
            <a:pPr marL="0" lvl="0" indent="0">
              <a:spcBef>
                <a:spcPts val="0"/>
              </a:spcBef>
              <a:buNone/>
            </a:pPr>
            <a:r>
              <a:rPr lang="fr-FR" sz="2000" dirty="0">
                <a:solidFill>
                  <a:prstClr val="black"/>
                </a:solidFill>
              </a:rPr>
              <a:t>- Fournir des conseils généraux sur le secteur du tourisme et les travaux touristiques dans la zone d'Angkor</a:t>
            </a:r>
            <a:endParaRPr lang="en-US" sz="2000" dirty="0">
              <a:solidFill>
                <a:prstClr val="black"/>
              </a:solidFill>
            </a:endParaRPr>
          </a:p>
          <a:p>
            <a:pPr marL="0" lvl="0" indent="0">
              <a:spcBef>
                <a:spcPts val="0"/>
              </a:spcBef>
              <a:buNone/>
            </a:pPr>
            <a:r>
              <a:rPr lang="fr-FR" sz="2000" dirty="0">
                <a:solidFill>
                  <a:prstClr val="black"/>
                </a:solidFill>
              </a:rPr>
              <a:t>- Rendre compte à l'Autorité APSARA afin d'examiner et de recevoir des recommandations</a:t>
            </a:r>
            <a:endParaRPr lang="en-US" sz="2000" dirty="0">
              <a:solidFill>
                <a:prstClr val="black"/>
              </a:solidFill>
            </a:endParaRP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985531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 name="Picture 17" descr="Screen Shot 2014-02-23 at 12.22.31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cxnSp>
        <p:nvCxnSpPr>
          <p:cNvPr id="9" name="Straight Connector 8"/>
          <p:cNvCxnSpPr/>
          <p:nvPr/>
        </p:nvCxnSpPr>
        <p:spPr>
          <a:xfrm flipH="1">
            <a:off x="4535944" y="2711058"/>
            <a:ext cx="36056" cy="3494214"/>
          </a:xfrm>
          <a:prstGeom prst="line">
            <a:avLst/>
          </a:prstGeom>
        </p:spPr>
        <p:style>
          <a:lnRef idx="3">
            <a:schemeClr val="dk1"/>
          </a:lnRef>
          <a:fillRef idx="0">
            <a:schemeClr val="dk1"/>
          </a:fillRef>
          <a:effectRef idx="2">
            <a:schemeClr val="dk1"/>
          </a:effectRef>
          <a:fontRef idx="minor">
            <a:schemeClr val="tx1"/>
          </a:fontRef>
        </p:style>
      </p:cxnSp>
      <p:pic>
        <p:nvPicPr>
          <p:cNvPr id="13" name="Picture 12" descr="Screen Shot 2014-05-15 at 2.09.08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7200" y="2657636"/>
            <a:ext cx="3664736" cy="2447634"/>
          </a:xfrm>
          <a:prstGeom prst="rect">
            <a:avLst/>
          </a:prstGeom>
        </p:spPr>
      </p:pic>
      <p:pic>
        <p:nvPicPr>
          <p:cNvPr id="14" name="Picture 13" descr="Screen Shot 2014-05-15 at 2.11.11 p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59646" y="4002038"/>
            <a:ext cx="4012219" cy="2203234"/>
          </a:xfrm>
          <a:prstGeom prst="rect">
            <a:avLst/>
          </a:prstGeom>
          <a:ln>
            <a:solidFill>
              <a:srgbClr val="FF0000"/>
            </a:solidFill>
          </a:ln>
        </p:spPr>
      </p:pic>
      <p:sp>
        <p:nvSpPr>
          <p:cNvPr id="3" name="TextBox 2"/>
          <p:cNvSpPr txBox="1"/>
          <p:nvPr/>
        </p:nvSpPr>
        <p:spPr>
          <a:xfrm>
            <a:off x="259646" y="6205271"/>
            <a:ext cx="4450193" cy="323165"/>
          </a:xfrm>
          <a:prstGeom prst="rect">
            <a:avLst/>
          </a:prstGeom>
          <a:noFill/>
        </p:spPr>
        <p:txBody>
          <a:bodyPr wrap="none" rtlCol="0">
            <a:spAutoFit/>
          </a:bodyPr>
          <a:lstStyle/>
          <a:p>
            <a:r>
              <a:rPr lang="en-US" sz="1500" i="1" dirty="0" err="1" smtClean="0"/>
              <a:t>Recommandation</a:t>
            </a:r>
            <a:r>
              <a:rPr lang="en-US" sz="1500" i="1" dirty="0" smtClean="0"/>
              <a:t> du CIC pour Angkor, December 2013 </a:t>
            </a:r>
            <a:endParaRPr lang="en-US" sz="1500" i="1" dirty="0"/>
          </a:p>
        </p:txBody>
      </p:sp>
      <p:sp>
        <p:nvSpPr>
          <p:cNvPr id="6" name="TextBox 5"/>
          <p:cNvSpPr txBox="1"/>
          <p:nvPr/>
        </p:nvSpPr>
        <p:spPr>
          <a:xfrm>
            <a:off x="4774689" y="6205272"/>
            <a:ext cx="4241874" cy="461665"/>
          </a:xfrm>
          <a:prstGeom prst="rect">
            <a:avLst/>
          </a:prstGeom>
          <a:noFill/>
        </p:spPr>
        <p:txBody>
          <a:bodyPr wrap="square" rtlCol="0">
            <a:spAutoFit/>
          </a:bodyPr>
          <a:lstStyle/>
          <a:p>
            <a:r>
              <a:rPr lang="fr-FR" sz="1200" dirty="0" smtClean="0"/>
              <a:t>Troisième </a:t>
            </a:r>
            <a:r>
              <a:rPr lang="fr-FR" sz="1200" dirty="0"/>
              <a:t>conférence </a:t>
            </a:r>
            <a:r>
              <a:rPr lang="fr-FR" sz="1200" dirty="0" smtClean="0"/>
              <a:t>intergouvernementale sur </a:t>
            </a:r>
            <a:r>
              <a:rPr lang="fr-FR" sz="1200" dirty="0"/>
              <a:t>Angkor </a:t>
            </a:r>
            <a:r>
              <a:rPr lang="en-US" sz="1200" i="1" dirty="0" smtClean="0"/>
              <a:t>, December 2013  </a:t>
            </a:r>
            <a:endParaRPr lang="en-US" sz="1200" i="1" dirty="0"/>
          </a:p>
        </p:txBody>
      </p:sp>
      <p:pic>
        <p:nvPicPr>
          <p:cNvPr id="23" name="Picture 22" descr="Screen Shot 2014-05-15 at 2.07.29 p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006111" y="2657636"/>
            <a:ext cx="3843133" cy="2447634"/>
          </a:xfrm>
          <a:prstGeom prst="rect">
            <a:avLst/>
          </a:prstGeom>
        </p:spPr>
      </p:pic>
      <p:pic>
        <p:nvPicPr>
          <p:cNvPr id="24" name="Picture 23" descr="Screen Shot 2014-05-15 at 2.07.16 pm.pn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774689" y="4002038"/>
            <a:ext cx="4243887" cy="2203233"/>
          </a:xfrm>
          <a:prstGeom prst="rect">
            <a:avLst/>
          </a:prstGeom>
          <a:ln>
            <a:solidFill>
              <a:srgbClr val="FF0000"/>
            </a:solidFill>
          </a:ln>
        </p:spPr>
      </p:pic>
      <p:sp>
        <p:nvSpPr>
          <p:cNvPr id="25" name="TextBox 24"/>
          <p:cNvSpPr txBox="1"/>
          <p:nvPr/>
        </p:nvSpPr>
        <p:spPr>
          <a:xfrm>
            <a:off x="457200" y="1733744"/>
            <a:ext cx="7126887" cy="553998"/>
          </a:xfrm>
          <a:prstGeom prst="rect">
            <a:avLst/>
          </a:prstGeom>
          <a:noFill/>
        </p:spPr>
        <p:txBody>
          <a:bodyPr wrap="none" rtlCol="0">
            <a:spAutoFit/>
          </a:bodyPr>
          <a:lstStyle/>
          <a:p>
            <a:r>
              <a:rPr lang="en-US" sz="3000" b="1" dirty="0" smtClean="0">
                <a:solidFill>
                  <a:schemeClr val="accent2">
                    <a:lumMod val="50000"/>
                  </a:schemeClr>
                </a:solidFill>
              </a:rPr>
              <a:t>RECOMMANDATION DU CIC POUR ANGKOR</a:t>
            </a:r>
            <a:endParaRPr lang="en-US" sz="2500" dirty="0">
              <a:solidFill>
                <a:schemeClr val="accent2">
                  <a:lumMod val="50000"/>
                </a:schemeClr>
              </a:solidFill>
            </a:endParaRPr>
          </a:p>
        </p:txBody>
      </p:sp>
      <p:grpSp>
        <p:nvGrpSpPr>
          <p:cNvPr id="15" name="Group 14"/>
          <p:cNvGrpSpPr/>
          <p:nvPr/>
        </p:nvGrpSpPr>
        <p:grpSpPr>
          <a:xfrm>
            <a:off x="1" y="0"/>
            <a:ext cx="9145020" cy="1621373"/>
            <a:chOff x="1" y="0"/>
            <a:chExt cx="9145020" cy="1621373"/>
          </a:xfrm>
        </p:grpSpPr>
        <p:pic>
          <p:nvPicPr>
            <p:cNvPr id="16" name="Picture 15"/>
            <p:cNvPicPr>
              <a:picLocks noChangeAspect="1"/>
            </p:cNvPicPr>
            <p:nvPr/>
          </p:nvPicPr>
          <p:blipFill>
            <a:blip r:embed="rId8"/>
            <a:stretch>
              <a:fillRect/>
            </a:stretch>
          </p:blipFill>
          <p:spPr>
            <a:xfrm>
              <a:off x="1" y="0"/>
              <a:ext cx="5471743" cy="1315273"/>
            </a:xfrm>
            <a:prstGeom prst="rect">
              <a:avLst/>
            </a:prstGeom>
          </p:spPr>
        </p:pic>
        <p:pic>
          <p:nvPicPr>
            <p:cNvPr id="17" name="Picture 2"/>
            <p:cNvPicPr>
              <a:picLocks noChangeAspect="1" noChangeArrowheads="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6" name="Picture 25" descr="LOGOO.jpg"/>
            <p:cNvPicPr>
              <a:picLocks noChangeAspect="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27" name="Picture 26"/>
            <p:cNvPicPr>
              <a:picLocks noChangeAspect="1"/>
            </p:cNvPicPr>
            <p:nvPr/>
          </p:nvPicPr>
          <p:blipFill>
            <a:blip r:embed="rId11"/>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903953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creen Shot 2014-02-23 at 12.22.31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2" name="Title 1"/>
          <p:cNvSpPr>
            <a:spLocks noGrp="1"/>
          </p:cNvSpPr>
          <p:nvPr>
            <p:ph type="title"/>
          </p:nvPr>
        </p:nvSpPr>
        <p:spPr>
          <a:xfrm>
            <a:off x="2" y="1376670"/>
            <a:ext cx="6523272" cy="922032"/>
          </a:xfrm>
        </p:spPr>
        <p:txBody>
          <a:bodyPr>
            <a:noAutofit/>
          </a:bodyPr>
          <a:lstStyle/>
          <a:p>
            <a:pPr algn="l"/>
            <a:r>
              <a:rPr lang="en-US" sz="2800" b="1" spc="50" dirty="0" smtClean="0">
                <a:ln w="13500">
                  <a:solidFill>
                    <a:schemeClr val="accent1">
                      <a:shade val="2500"/>
                      <a:alpha val="6500"/>
                    </a:schemeClr>
                  </a:solidFill>
                  <a:prstDash val="solid"/>
                </a:ln>
                <a:solidFill>
                  <a:schemeClr val="accent6">
                    <a:alpha val="95000"/>
                  </a:schemeClr>
                </a:solidFill>
                <a:effectLst>
                  <a:innerShdw blurRad="50900" dist="38500" dir="13500000">
                    <a:srgbClr val="000000">
                      <a:alpha val="60000"/>
                    </a:srgbClr>
                  </a:innerShdw>
                </a:effectLst>
              </a:rPr>
              <a:t/>
            </a:r>
            <a:br>
              <a:rPr lang="en-US" sz="2800" b="1" spc="50" dirty="0" smtClean="0">
                <a:ln w="13500">
                  <a:solidFill>
                    <a:schemeClr val="accent1">
                      <a:shade val="2500"/>
                      <a:alpha val="6500"/>
                    </a:schemeClr>
                  </a:solidFill>
                  <a:prstDash val="solid"/>
                </a:ln>
                <a:solidFill>
                  <a:schemeClr val="accent6">
                    <a:alpha val="95000"/>
                  </a:schemeClr>
                </a:solidFill>
                <a:effectLst>
                  <a:innerShdw blurRad="50900" dist="38500" dir="13500000">
                    <a:srgbClr val="000000">
                      <a:alpha val="60000"/>
                    </a:srgbClr>
                  </a:innerShdw>
                </a:effectLst>
              </a:rPr>
            </a:br>
            <a:r>
              <a:rPr lang="en-US" sz="2800" b="1" spc="50" dirty="0" smtClean="0">
                <a:ln w="13500">
                  <a:solidFill>
                    <a:schemeClr val="accent1">
                      <a:shade val="2500"/>
                      <a:alpha val="6500"/>
                    </a:schemeClr>
                  </a:solidFill>
                  <a:prstDash val="solid"/>
                </a:ln>
                <a:solidFill>
                  <a:schemeClr val="accent6">
                    <a:alpha val="95000"/>
                  </a:schemeClr>
                </a:solidFill>
                <a:effectLst>
                  <a:innerShdw blurRad="50900" dist="38500" dir="13500000">
                    <a:srgbClr val="000000">
                      <a:alpha val="60000"/>
                    </a:srgbClr>
                  </a:innerShdw>
                </a:effectLst>
              </a:rPr>
              <a:t>GROUPE DE TRAVAIL</a:t>
            </a:r>
            <a:r>
              <a:rPr lang="en-US" sz="2800" b="1" spc="50" dirty="0">
                <a:ln w="13500">
                  <a:solidFill>
                    <a:schemeClr val="accent1">
                      <a:shade val="2500"/>
                      <a:alpha val="6500"/>
                    </a:schemeClr>
                  </a:solidFill>
                  <a:prstDash val="solid"/>
                </a:ln>
                <a:solidFill>
                  <a:schemeClr val="accent6">
                    <a:alpha val="95000"/>
                  </a:schemeClr>
                </a:solidFill>
                <a:effectLst>
                  <a:innerShdw blurRad="50900" dist="38500" dir="13500000">
                    <a:srgbClr val="000000">
                      <a:alpha val="60000"/>
                    </a:srgbClr>
                  </a:innerShdw>
                </a:effectLst>
              </a:rPr>
              <a:t> </a:t>
            </a:r>
            <a:r>
              <a:rPr lang="en-US" sz="2800" b="1" spc="50" dirty="0" smtClean="0">
                <a:ln w="13500">
                  <a:solidFill>
                    <a:schemeClr val="accent1">
                      <a:shade val="2500"/>
                      <a:alpha val="6500"/>
                    </a:schemeClr>
                  </a:solidFill>
                  <a:prstDash val="solid"/>
                </a:ln>
                <a:solidFill>
                  <a:schemeClr val="accent6">
                    <a:alpha val="95000"/>
                  </a:schemeClr>
                </a:solidFill>
                <a:effectLst>
                  <a:innerShdw blurRad="50900" dist="38500" dir="13500000">
                    <a:srgbClr val="000000">
                      <a:alpha val="60000"/>
                    </a:srgbClr>
                  </a:innerShdw>
                </a:effectLst>
              </a:rPr>
              <a:t>POUR LE PGT</a:t>
            </a:r>
            <a:r>
              <a:rPr lang="en-US" sz="3600" b="1" spc="50" dirty="0" smtClean="0">
                <a:ln w="13500">
                  <a:solidFill>
                    <a:schemeClr val="accent1">
                      <a:shade val="2500"/>
                      <a:alpha val="6500"/>
                    </a:schemeClr>
                  </a:solidFill>
                  <a:prstDash val="solid"/>
                </a:ln>
                <a:solidFill>
                  <a:schemeClr val="accent6">
                    <a:alpha val="95000"/>
                  </a:schemeClr>
                </a:solidFill>
                <a:effectLst>
                  <a:innerShdw blurRad="50900" dist="38500" dir="13500000">
                    <a:srgbClr val="000000">
                      <a:alpha val="60000"/>
                    </a:srgbClr>
                  </a:innerShdw>
                </a:effectLst>
              </a:rPr>
              <a:t/>
            </a:r>
            <a:br>
              <a:rPr lang="en-US" sz="3600" b="1" spc="50" dirty="0" smtClean="0">
                <a:ln w="13500">
                  <a:solidFill>
                    <a:schemeClr val="accent1">
                      <a:shade val="2500"/>
                      <a:alpha val="6500"/>
                    </a:schemeClr>
                  </a:solidFill>
                  <a:prstDash val="solid"/>
                </a:ln>
                <a:solidFill>
                  <a:schemeClr val="accent6">
                    <a:alpha val="95000"/>
                  </a:schemeClr>
                </a:solidFill>
                <a:effectLst>
                  <a:innerShdw blurRad="50900" dist="38500" dir="13500000">
                    <a:srgbClr val="000000">
                      <a:alpha val="60000"/>
                    </a:srgbClr>
                  </a:innerShdw>
                </a:effectLst>
              </a:rPr>
            </a:br>
            <a:endParaRPr lang="en-US" sz="3600" b="1" i="1" spc="50" dirty="0">
              <a:ln w="13500">
                <a:solidFill>
                  <a:schemeClr val="accent1">
                    <a:shade val="2500"/>
                    <a:alpha val="6500"/>
                  </a:schemeClr>
                </a:solidFill>
                <a:prstDash val="solid"/>
              </a:ln>
              <a:solidFill>
                <a:schemeClr val="accent6">
                  <a:alpha val="95000"/>
                </a:schemeClr>
              </a:solidFill>
              <a:effectLst>
                <a:innerShdw blurRad="50900" dist="38500" dir="13500000">
                  <a:srgbClr val="000000">
                    <a:alpha val="60000"/>
                  </a:srgbClr>
                </a:innerShdw>
              </a:effectLst>
            </a:endParaRPr>
          </a:p>
        </p:txBody>
      </p:sp>
      <p:pic>
        <p:nvPicPr>
          <p:cNvPr id="4" name="Picture 3" descr="Screen Shot 2014-05-15 at 2.16.39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31805" y="2002316"/>
            <a:ext cx="3232660" cy="4658834"/>
          </a:xfrm>
          <a:prstGeom prst="rect">
            <a:avLst/>
          </a:prstGeom>
          <a:ln>
            <a:noFill/>
          </a:ln>
          <a:effectLst>
            <a:outerShdw blurRad="292100" dist="139700" dir="2700000" algn="tl" rotWithShape="0">
              <a:srgbClr val="333333">
                <a:alpha val="65000"/>
              </a:srgbClr>
            </a:outerShdw>
          </a:effectLst>
        </p:spPr>
      </p:pic>
      <p:pic>
        <p:nvPicPr>
          <p:cNvPr id="5" name="Picture 4" descr="Screen Shot 2014-05-15 at 2.16.47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1682750"/>
            <a:ext cx="3429000" cy="4978400"/>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2374780" y="3005924"/>
            <a:ext cx="1589685" cy="292388"/>
          </a:xfrm>
          <a:prstGeom prst="rect">
            <a:avLst/>
          </a:prstGeom>
          <a:solidFill>
            <a:srgbClr val="FFFF00"/>
          </a:solidFill>
          <a:ln>
            <a:solidFill>
              <a:srgbClr val="FF0000"/>
            </a:solidFill>
          </a:ln>
        </p:spPr>
        <p:txBody>
          <a:bodyPr wrap="square">
            <a:spAutoFit/>
          </a:bodyPr>
          <a:lstStyle/>
          <a:p>
            <a:r>
              <a:rPr lang="en-US" sz="1300" b="1" i="1" spc="50" dirty="0">
                <a:ln w="13500">
                  <a:noFill/>
                  <a:prstDash val="solid"/>
                </a:ln>
                <a:effectLst>
                  <a:innerShdw blurRad="50900" dist="38500" dir="13500000">
                    <a:srgbClr val="000000">
                      <a:alpha val="60000"/>
                    </a:srgbClr>
                  </a:innerShdw>
                </a:effectLst>
              </a:rPr>
              <a:t>27 </a:t>
            </a:r>
            <a:r>
              <a:rPr lang="en-US" sz="1300" b="1" i="1" spc="50" dirty="0" err="1" smtClean="0">
                <a:ln w="13500">
                  <a:noFill/>
                  <a:prstDash val="solid"/>
                </a:ln>
                <a:effectLst>
                  <a:innerShdw blurRad="50900" dist="38500" dir="13500000">
                    <a:srgbClr val="000000">
                      <a:alpha val="60000"/>
                    </a:srgbClr>
                  </a:innerShdw>
                </a:effectLst>
              </a:rPr>
              <a:t>Decembre</a:t>
            </a:r>
            <a:r>
              <a:rPr lang="en-US" sz="1300" b="1" i="1" spc="50" dirty="0" smtClean="0">
                <a:ln w="13500">
                  <a:noFill/>
                  <a:prstDash val="solid"/>
                </a:ln>
                <a:effectLst>
                  <a:innerShdw blurRad="50900" dist="38500" dir="13500000">
                    <a:srgbClr val="000000">
                      <a:alpha val="60000"/>
                    </a:srgbClr>
                  </a:innerShdw>
                </a:effectLst>
              </a:rPr>
              <a:t> </a:t>
            </a:r>
            <a:r>
              <a:rPr lang="en-US" sz="1300" b="1" i="1" spc="50" dirty="0">
                <a:ln w="13500">
                  <a:noFill/>
                  <a:prstDash val="solid"/>
                </a:ln>
                <a:effectLst>
                  <a:innerShdw blurRad="50900" dist="38500" dir="13500000">
                    <a:srgbClr val="000000">
                      <a:alpha val="60000"/>
                    </a:srgbClr>
                  </a:innerShdw>
                </a:effectLst>
              </a:rPr>
              <a:t>2013</a:t>
            </a:r>
            <a:endParaRPr lang="en-US" sz="1300" dirty="0">
              <a:ln w="13500">
                <a:noFill/>
                <a:prstDash val="solid"/>
              </a:ln>
            </a:endParaRPr>
          </a:p>
        </p:txBody>
      </p:sp>
      <p:grpSp>
        <p:nvGrpSpPr>
          <p:cNvPr id="12" name="Group 11"/>
          <p:cNvGrpSpPr/>
          <p:nvPr/>
        </p:nvGrpSpPr>
        <p:grpSpPr>
          <a:xfrm>
            <a:off x="1" y="0"/>
            <a:ext cx="9145020" cy="1621373"/>
            <a:chOff x="1" y="0"/>
            <a:chExt cx="9145020" cy="1621373"/>
          </a:xfrm>
        </p:grpSpPr>
        <p:pic>
          <p:nvPicPr>
            <p:cNvPr id="13" name="Picture 12"/>
            <p:cNvPicPr>
              <a:picLocks noChangeAspect="1"/>
            </p:cNvPicPr>
            <p:nvPr/>
          </p:nvPicPr>
          <p:blipFill>
            <a:blip r:embed="rId5"/>
            <a:stretch>
              <a:fillRect/>
            </a:stretch>
          </p:blipFill>
          <p:spPr>
            <a:xfrm>
              <a:off x="1" y="0"/>
              <a:ext cx="5471743" cy="1315273"/>
            </a:xfrm>
            <a:prstGeom prst="rect">
              <a:avLst/>
            </a:prstGeom>
          </p:spPr>
        </p:pic>
        <p:pic>
          <p:nvPicPr>
            <p:cNvPr id="14" name="Picture 2"/>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5" name="Picture 14" descr="LOGOO.jp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16" name="Picture 15"/>
            <p:cNvPicPr>
              <a:picLocks noChangeAspect="1"/>
            </p:cNvPicPr>
            <p:nvPr/>
          </p:nvPicPr>
          <p:blipFill>
            <a:blip r:embed="rId8"/>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094646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Screen Shot 2014-02-23 at 12.22.31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2"/>
            <a:ext cx="9144000" cy="5542728"/>
          </a:xfrm>
          <a:prstGeom prst="rect">
            <a:avLst/>
          </a:prstGeom>
        </p:spPr>
      </p:pic>
      <p:sp>
        <p:nvSpPr>
          <p:cNvPr id="18" name="Title 1"/>
          <p:cNvSpPr>
            <a:spLocks noGrp="1"/>
          </p:cNvSpPr>
          <p:nvPr>
            <p:ph type="title"/>
          </p:nvPr>
        </p:nvSpPr>
        <p:spPr>
          <a:xfrm>
            <a:off x="186302" y="982747"/>
            <a:ext cx="6874263" cy="1143000"/>
          </a:xfrm>
        </p:spPr>
        <p:txBody>
          <a:bodyPr>
            <a:normAutofit/>
          </a:bodyPr>
          <a:lstStyle/>
          <a:p>
            <a:pPr algn="l"/>
            <a:r>
              <a:rPr lang="en-US" sz="2800" b="1" spc="50" dirty="0" smtClean="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t>LES MEMBRES DU GROUPE DE TRAVAIL</a:t>
            </a:r>
            <a:endParaRPr lang="en-US" sz="2800" b="1" spc="50" dirty="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endParaRPr>
          </a:p>
        </p:txBody>
      </p:sp>
      <p:graphicFrame>
        <p:nvGraphicFramePr>
          <p:cNvPr id="25" name="Content Placeholder 22"/>
          <p:cNvGraphicFramePr>
            <a:graphicFrameLocks/>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783051288"/>
              </p:ext>
            </p:extLst>
          </p:nvPr>
        </p:nvGraphicFramePr>
        <p:xfrm>
          <a:off x="186303" y="3151735"/>
          <a:ext cx="8718612" cy="4649004"/>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26" name="Rectangle 25"/>
          <p:cNvSpPr/>
          <p:nvPr/>
        </p:nvSpPr>
        <p:spPr>
          <a:xfrm>
            <a:off x="7218612" y="3846662"/>
            <a:ext cx="1170203" cy="158367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CONSEIL</a:t>
            </a:r>
            <a:endParaRPr lang="en-US" dirty="0"/>
          </a:p>
        </p:txBody>
      </p:sp>
      <p:pic>
        <p:nvPicPr>
          <p:cNvPr id="27" name="Picture 2"/>
          <p:cNvPicPr>
            <a:picLocks noChangeAspect="1"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13650" y="1954137"/>
            <a:ext cx="1043933" cy="12200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8" name="Picture 27" descr="Screen Shot 2014-05-16 at 10.21.28 am.png"/>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455954" y="1954137"/>
            <a:ext cx="1034364" cy="1046703"/>
          </a:xfrm>
          <a:prstGeom prst="rect">
            <a:avLst/>
          </a:prstGeom>
          <a:ln>
            <a:noFill/>
          </a:ln>
          <a:effectLst>
            <a:outerShdw blurRad="292100" dist="139700" dir="2700000" algn="tl" rotWithShape="0">
              <a:srgbClr val="333333">
                <a:alpha val="65000"/>
              </a:srgbClr>
            </a:outerShdw>
          </a:effectLst>
        </p:spPr>
      </p:pic>
      <p:pic>
        <p:nvPicPr>
          <p:cNvPr id="29" name="Picture 28" descr="Screen Shot 2014-05-16 at 10.23.53 am.png"/>
          <p:cNvPicPr>
            <a:picLocks noChangeAspect="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861703" y="1954137"/>
            <a:ext cx="3873500" cy="1028700"/>
          </a:xfrm>
          <a:prstGeom prst="rect">
            <a:avLst/>
          </a:prstGeom>
          <a:ln>
            <a:noFill/>
          </a:ln>
          <a:effectLst>
            <a:outerShdw blurRad="292100" dist="139700" dir="2700000" algn="tl" rotWithShape="0">
              <a:srgbClr val="333333">
                <a:alpha val="65000"/>
              </a:srgbClr>
            </a:outerShdw>
          </a:effectLst>
        </p:spPr>
      </p:pic>
      <p:pic>
        <p:nvPicPr>
          <p:cNvPr id="30" name="Picture 29"/>
          <p:cNvPicPr>
            <a:picLocks noChangeAspect="1"/>
          </p:cNvPicPr>
          <p:nvPr/>
        </p:nvPicPr>
        <p:blipFill>
          <a:blip r:embed="rId11"/>
          <a:stretch>
            <a:fillRect/>
          </a:stretch>
        </p:blipFill>
        <p:spPr>
          <a:xfrm>
            <a:off x="568187" y="3846662"/>
            <a:ext cx="2389652" cy="1792239"/>
          </a:xfrm>
          <a:prstGeom prst="rect">
            <a:avLst/>
          </a:prstGeom>
          <a:ln>
            <a:noFill/>
          </a:ln>
          <a:effectLst>
            <a:outerShdw blurRad="292100" dist="139700" dir="2700000" algn="tl" rotWithShape="0">
              <a:srgbClr val="333333">
                <a:alpha val="65000"/>
              </a:srgbClr>
            </a:outerShdw>
          </a:effectLst>
        </p:spPr>
      </p:pic>
      <p:grpSp>
        <p:nvGrpSpPr>
          <p:cNvPr id="14" name="Group 13"/>
          <p:cNvGrpSpPr/>
          <p:nvPr/>
        </p:nvGrpSpPr>
        <p:grpSpPr>
          <a:xfrm>
            <a:off x="1" y="0"/>
            <a:ext cx="9145020" cy="1621373"/>
            <a:chOff x="1" y="0"/>
            <a:chExt cx="9145020" cy="1621373"/>
          </a:xfrm>
        </p:grpSpPr>
        <p:pic>
          <p:nvPicPr>
            <p:cNvPr id="15" name="Picture 14"/>
            <p:cNvPicPr>
              <a:picLocks noChangeAspect="1"/>
            </p:cNvPicPr>
            <p:nvPr/>
          </p:nvPicPr>
          <p:blipFill>
            <a:blip r:embed="rId12"/>
            <a:stretch>
              <a:fillRect/>
            </a:stretch>
          </p:blipFill>
          <p:spPr>
            <a:xfrm>
              <a:off x="1" y="0"/>
              <a:ext cx="5471743" cy="1315273"/>
            </a:xfrm>
            <a:prstGeom prst="rect">
              <a:avLst/>
            </a:prstGeom>
          </p:spPr>
        </p:pic>
        <p:pic>
          <p:nvPicPr>
            <p:cNvPr id="16" name="Picture 2"/>
            <p:cNvPicPr>
              <a:picLocks noChangeAspect="1"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7" name="Picture 16" descr="LOGOO.jpg"/>
            <p:cNvPicPr>
              <a:picLocks noChangeAspect="1"/>
            </p:cNvPicPr>
            <p:nvPr/>
          </p:nvPicPr>
          <p:blipFill>
            <a:blip r:embed="rId1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23" name="Picture 22"/>
            <p:cNvPicPr>
              <a:picLocks noChangeAspect="1"/>
            </p:cNvPicPr>
            <p:nvPr/>
          </p:nvPicPr>
          <p:blipFill>
            <a:blip r:embed="rId14"/>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770663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Screen Shot 2014-02-23 at 12.22.31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2"/>
            <a:ext cx="9144000" cy="5542728"/>
          </a:xfrm>
          <a:prstGeom prst="rect">
            <a:avLst/>
          </a:prstGeom>
        </p:spPr>
      </p:pic>
      <p:sp>
        <p:nvSpPr>
          <p:cNvPr id="18" name="Title 1"/>
          <p:cNvSpPr>
            <a:spLocks noGrp="1"/>
          </p:cNvSpPr>
          <p:nvPr>
            <p:ph type="title"/>
          </p:nvPr>
        </p:nvSpPr>
        <p:spPr>
          <a:xfrm>
            <a:off x="681955" y="1860331"/>
            <a:ext cx="7784128" cy="4193628"/>
          </a:xfrm>
        </p:spPr>
        <p:txBody>
          <a:bodyPr>
            <a:normAutofit/>
          </a:bodyPr>
          <a:lstStyle/>
          <a:p>
            <a:pPr marL="457200" indent="-457200" algn="l">
              <a:spcBef>
                <a:spcPts val="0"/>
              </a:spcBef>
              <a:buFont typeface="Arial" pitchFamily="34" charset="0"/>
              <a:buChar char="•"/>
            </a:pPr>
            <a:r>
              <a:rPr lang="en-US" sz="2800" b="1" dirty="0" smtClean="0">
                <a:solidFill>
                  <a:prstClr val="black"/>
                </a:solidFill>
                <a:latin typeface="+mn-lt"/>
                <a:ea typeface="+mn-ea"/>
                <a:cs typeface="+mn-cs"/>
              </a:rPr>
              <a:t>Conditions de </a:t>
            </a:r>
            <a:r>
              <a:rPr lang="en-US" sz="2800" b="1" dirty="0" err="1" smtClean="0">
                <a:solidFill>
                  <a:prstClr val="black"/>
                </a:solidFill>
                <a:latin typeface="+mn-lt"/>
                <a:ea typeface="+mn-ea"/>
                <a:cs typeface="+mn-cs"/>
              </a:rPr>
              <a:t>mise</a:t>
            </a:r>
            <a:r>
              <a:rPr lang="en-US" sz="2800" b="1" dirty="0" smtClean="0">
                <a:solidFill>
                  <a:prstClr val="black"/>
                </a:solidFill>
                <a:latin typeface="+mn-lt"/>
                <a:ea typeface="+mn-ea"/>
                <a:cs typeface="+mn-cs"/>
              </a:rPr>
              <a:t> </a:t>
            </a:r>
            <a:r>
              <a:rPr lang="en-US" sz="2800" b="1" dirty="0">
                <a:solidFill>
                  <a:prstClr val="black"/>
                </a:solidFill>
                <a:latin typeface="+mn-lt"/>
                <a:ea typeface="+mn-ea"/>
                <a:cs typeface="+mn-cs"/>
              </a:rPr>
              <a:t>en </a:t>
            </a:r>
            <a:r>
              <a:rPr lang="en-US" sz="2800" b="1" dirty="0" smtClean="0">
                <a:solidFill>
                  <a:prstClr val="black"/>
                </a:solidFill>
                <a:latin typeface="+mn-lt"/>
                <a:ea typeface="+mn-ea"/>
                <a:cs typeface="+mn-cs"/>
              </a:rPr>
              <a:t>place du PTG</a:t>
            </a:r>
            <a:r>
              <a:rPr lang="en-US" sz="2800" dirty="0">
                <a:solidFill>
                  <a:prstClr val="black"/>
                </a:solidFill>
                <a:latin typeface="+mn-lt"/>
                <a:ea typeface="+mn-ea"/>
                <a:cs typeface="+mn-cs"/>
              </a:rPr>
              <a:t/>
            </a:r>
            <a:br>
              <a:rPr lang="en-US" sz="2800" dirty="0">
                <a:solidFill>
                  <a:prstClr val="black"/>
                </a:solidFill>
                <a:latin typeface="+mn-lt"/>
                <a:ea typeface="+mn-ea"/>
                <a:cs typeface="+mn-cs"/>
              </a:rPr>
            </a:br>
            <a:r>
              <a:rPr lang="en-US" sz="2800" dirty="0" smtClean="0">
                <a:solidFill>
                  <a:prstClr val="black"/>
                </a:solidFill>
                <a:latin typeface="+mn-lt"/>
                <a:ea typeface="+mn-ea"/>
                <a:cs typeface="+mn-cs"/>
              </a:rPr>
              <a:t/>
            </a:r>
            <a:br>
              <a:rPr lang="en-US" sz="2800" dirty="0" smtClean="0">
                <a:solidFill>
                  <a:prstClr val="black"/>
                </a:solidFill>
                <a:latin typeface="+mn-lt"/>
                <a:ea typeface="+mn-ea"/>
                <a:cs typeface="+mn-cs"/>
              </a:rPr>
            </a:br>
            <a:r>
              <a:rPr lang="en-US" sz="2800" dirty="0" smtClean="0">
                <a:solidFill>
                  <a:prstClr val="black"/>
                </a:solidFill>
                <a:latin typeface="+mn-lt"/>
                <a:ea typeface="+mn-ea"/>
                <a:cs typeface="+mn-cs"/>
              </a:rPr>
              <a:t>- Communication</a:t>
            </a:r>
            <a:br>
              <a:rPr lang="en-US" sz="2800" dirty="0" smtClean="0">
                <a:solidFill>
                  <a:prstClr val="black"/>
                </a:solidFill>
                <a:latin typeface="+mn-lt"/>
                <a:ea typeface="+mn-ea"/>
                <a:cs typeface="+mn-cs"/>
              </a:rPr>
            </a:br>
            <a:r>
              <a:rPr lang="en-US" sz="2800" dirty="0" smtClean="0">
                <a:solidFill>
                  <a:prstClr val="black"/>
                </a:solidFill>
                <a:latin typeface="+mn-lt"/>
                <a:ea typeface="+mn-ea"/>
                <a:cs typeface="+mn-cs"/>
              </a:rPr>
              <a:t>- Collaboration</a:t>
            </a:r>
            <a:br>
              <a:rPr lang="en-US" sz="2800" dirty="0" smtClean="0">
                <a:solidFill>
                  <a:prstClr val="black"/>
                </a:solidFill>
                <a:latin typeface="+mn-lt"/>
                <a:ea typeface="+mn-ea"/>
                <a:cs typeface="+mn-cs"/>
              </a:rPr>
            </a:br>
            <a:r>
              <a:rPr lang="en-US" sz="2800" dirty="0" smtClean="0">
                <a:solidFill>
                  <a:prstClr val="black"/>
                </a:solidFill>
                <a:latin typeface="+mn-lt"/>
                <a:ea typeface="+mn-ea"/>
                <a:cs typeface="+mn-cs"/>
              </a:rPr>
              <a:t>- Consultation</a:t>
            </a:r>
            <a:br>
              <a:rPr lang="en-US" sz="2800" dirty="0" smtClean="0">
                <a:solidFill>
                  <a:prstClr val="black"/>
                </a:solidFill>
                <a:latin typeface="+mn-lt"/>
                <a:ea typeface="+mn-ea"/>
                <a:cs typeface="+mn-cs"/>
              </a:rPr>
            </a:br>
            <a:r>
              <a:rPr lang="en-US" sz="2800" dirty="0" smtClean="0">
                <a:solidFill>
                  <a:prstClr val="black"/>
                </a:solidFill>
                <a:latin typeface="+mn-lt"/>
                <a:ea typeface="+mn-ea"/>
                <a:cs typeface="+mn-cs"/>
              </a:rPr>
              <a:t>- Respect des VALEURS du SITE</a:t>
            </a:r>
            <a:br>
              <a:rPr lang="en-US" sz="2800" dirty="0" smtClean="0">
                <a:solidFill>
                  <a:prstClr val="black"/>
                </a:solidFill>
                <a:latin typeface="+mn-lt"/>
                <a:ea typeface="+mn-ea"/>
                <a:cs typeface="+mn-cs"/>
              </a:rPr>
            </a:br>
            <a:r>
              <a:rPr lang="en-US" sz="2800" dirty="0" smtClean="0">
                <a:solidFill>
                  <a:prstClr val="black"/>
                </a:solidFill>
                <a:latin typeface="+mn-lt"/>
                <a:ea typeface="+mn-ea"/>
                <a:cs typeface="+mn-cs"/>
              </a:rPr>
              <a:t>- FORMATION </a:t>
            </a:r>
            <a:br>
              <a:rPr lang="en-US" sz="2800" dirty="0" smtClean="0">
                <a:solidFill>
                  <a:prstClr val="black"/>
                </a:solidFill>
                <a:latin typeface="+mn-lt"/>
                <a:ea typeface="+mn-ea"/>
                <a:cs typeface="+mn-cs"/>
              </a:rPr>
            </a:br>
            <a:r>
              <a:rPr lang="en-US" sz="2800" dirty="0">
                <a:solidFill>
                  <a:prstClr val="black"/>
                </a:solidFill>
                <a:latin typeface="+mn-lt"/>
                <a:ea typeface="+mn-ea"/>
                <a:cs typeface="+mn-cs"/>
              </a:rPr>
              <a:t/>
            </a:r>
            <a:br>
              <a:rPr lang="en-US" sz="2800" dirty="0">
                <a:solidFill>
                  <a:prstClr val="black"/>
                </a:solidFill>
                <a:latin typeface="+mn-lt"/>
                <a:ea typeface="+mn-ea"/>
                <a:cs typeface="+mn-cs"/>
              </a:rPr>
            </a:br>
            <a:endParaRPr lang="en-US" sz="2800" dirty="0">
              <a:solidFill>
                <a:prstClr val="black"/>
              </a:solidFill>
              <a:latin typeface="+mn-lt"/>
              <a:ea typeface="+mn-ea"/>
              <a:cs typeface="+mn-cs"/>
            </a:endParaRPr>
          </a:p>
        </p:txBody>
      </p:sp>
      <p:grpSp>
        <p:nvGrpSpPr>
          <p:cNvPr id="14" name="Group 13"/>
          <p:cNvGrpSpPr/>
          <p:nvPr/>
        </p:nvGrpSpPr>
        <p:grpSpPr>
          <a:xfrm>
            <a:off x="1" y="0"/>
            <a:ext cx="9145020" cy="1621373"/>
            <a:chOff x="1" y="0"/>
            <a:chExt cx="9145020" cy="1621373"/>
          </a:xfrm>
        </p:grpSpPr>
        <p:pic>
          <p:nvPicPr>
            <p:cNvPr id="15" name="Picture 14"/>
            <p:cNvPicPr>
              <a:picLocks noChangeAspect="1"/>
            </p:cNvPicPr>
            <p:nvPr/>
          </p:nvPicPr>
          <p:blipFill>
            <a:blip r:embed="rId3"/>
            <a:stretch>
              <a:fillRect/>
            </a:stretch>
          </p:blipFill>
          <p:spPr>
            <a:xfrm>
              <a:off x="1" y="0"/>
              <a:ext cx="5471743" cy="1315273"/>
            </a:xfrm>
            <a:prstGeom prst="rect">
              <a:avLst/>
            </a:prstGeom>
          </p:spPr>
        </p:pic>
        <p:pic>
          <p:nvPicPr>
            <p:cNvPr id="16"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7" name="Picture 16" descr="LOGOO.jp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23" name="Picture 22"/>
            <p:cNvPicPr>
              <a:picLocks noChangeAspect="1"/>
            </p:cNvPicPr>
            <p:nvPr/>
          </p:nvPicPr>
          <p:blipFill>
            <a:blip r:embed="rId6"/>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286853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Screen Shot 2014-02-23 at 12.22.31 pm.png"/>
          <p:cNvPicPr>
            <a:picLocks noChangeAspect="1"/>
          </p:cNvPicPr>
          <p:nvPr/>
        </p:nvPicPr>
        <p:blipFill>
          <a:blip r:embed="rId2">
            <a:alphaModFix/>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10" name="Content Placeholder 2"/>
          <p:cNvSpPr txBox="1">
            <a:spLocks/>
          </p:cNvSpPr>
          <p:nvPr/>
        </p:nvSpPr>
        <p:spPr>
          <a:xfrm>
            <a:off x="457200" y="2669907"/>
            <a:ext cx="4295179" cy="3596922"/>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500" b="1" dirty="0" smtClean="0"/>
              <a:t>Dauphins de </a:t>
            </a:r>
            <a:r>
              <a:rPr lang="en-US" sz="2500" b="1" dirty="0" err="1" smtClean="0"/>
              <a:t>rivière</a:t>
            </a:r>
            <a:endParaRPr lang="en-US" sz="2500" b="1" dirty="0" smtClean="0"/>
          </a:p>
          <a:p>
            <a:pPr marL="0" indent="0">
              <a:buNone/>
            </a:pPr>
            <a:endParaRPr lang="en-US" sz="2500" b="1" dirty="0"/>
          </a:p>
          <a:p>
            <a:r>
              <a:rPr lang="en-US" sz="2500" b="1" dirty="0" smtClean="0"/>
              <a:t>Trekking</a:t>
            </a:r>
          </a:p>
          <a:p>
            <a:endParaRPr lang="en-US" sz="2500" b="1" dirty="0" smtClean="0"/>
          </a:p>
          <a:p>
            <a:r>
              <a:rPr lang="en-US" sz="2500" b="1" dirty="0" smtClean="0"/>
              <a:t>Cascades</a:t>
            </a:r>
          </a:p>
          <a:p>
            <a:endParaRPr lang="en-US" sz="2500" b="1" dirty="0" smtClean="0"/>
          </a:p>
          <a:p>
            <a:r>
              <a:rPr lang="en-US" sz="2500" b="1" dirty="0" err="1" smtClean="0"/>
              <a:t>Minorités</a:t>
            </a:r>
            <a:r>
              <a:rPr lang="en-US" sz="2500" b="1" dirty="0" smtClean="0"/>
              <a:t> </a:t>
            </a:r>
            <a:r>
              <a:rPr lang="en-US" sz="2500" b="1" dirty="0" err="1" smtClean="0"/>
              <a:t>Ethniques</a:t>
            </a:r>
            <a:endParaRPr lang="en-US" sz="2500" b="1" dirty="0" smtClean="0"/>
          </a:p>
          <a:p>
            <a:endParaRPr lang="en-US" sz="2500" b="1" dirty="0" smtClean="0"/>
          </a:p>
          <a:p>
            <a:r>
              <a:rPr lang="en-US" sz="2500" b="1" dirty="0" err="1" smtClean="0"/>
              <a:t>Faune</a:t>
            </a:r>
            <a:r>
              <a:rPr lang="en-US" sz="2500" b="1" dirty="0" smtClean="0"/>
              <a:t> et Flore</a:t>
            </a:r>
          </a:p>
          <a:p>
            <a:endParaRPr lang="en-US" sz="2500" dirty="0" smtClean="0"/>
          </a:p>
          <a:p>
            <a:pPr marL="0" indent="0">
              <a:buNone/>
            </a:pPr>
            <a:endParaRPr lang="en-US" dirty="0" smtClean="0"/>
          </a:p>
          <a:p>
            <a:endParaRPr lang="en-US" dirty="0" smtClean="0"/>
          </a:p>
          <a:p>
            <a:pPr marL="0" indent="0">
              <a:buFont typeface="Arial"/>
              <a:buNone/>
            </a:pPr>
            <a:endParaRPr lang="en-US" dirty="0"/>
          </a:p>
        </p:txBody>
      </p:sp>
      <p:sp>
        <p:nvSpPr>
          <p:cNvPr id="12" name="TextBox 11"/>
          <p:cNvSpPr txBox="1"/>
          <p:nvPr/>
        </p:nvSpPr>
        <p:spPr>
          <a:xfrm>
            <a:off x="423782" y="1733744"/>
            <a:ext cx="2975495" cy="553998"/>
          </a:xfrm>
          <a:prstGeom prst="rect">
            <a:avLst/>
          </a:prstGeom>
          <a:noFill/>
        </p:spPr>
        <p:txBody>
          <a:bodyPr wrap="none" rtlCol="0">
            <a:spAutoFit/>
          </a:bodyPr>
          <a:lstStyle/>
          <a:p>
            <a:r>
              <a:rPr lang="en-US" sz="3000" b="1" dirty="0" smtClean="0">
                <a:solidFill>
                  <a:schemeClr val="accent2">
                    <a:lumMod val="50000"/>
                  </a:schemeClr>
                </a:solidFill>
              </a:rPr>
              <a:t>a/ ECOTOURISME</a:t>
            </a:r>
            <a:endParaRPr lang="en-US" sz="2500" dirty="0">
              <a:solidFill>
                <a:schemeClr val="accent2">
                  <a:lumMod val="50000"/>
                </a:schemeClr>
              </a:solidFill>
            </a:endParaRPr>
          </a:p>
        </p:txBody>
      </p:sp>
      <p:pic>
        <p:nvPicPr>
          <p:cNvPr id="19" name="Picture 12" descr="C:\Users\SO MARA\Documents\0-MOT\Photos Promotion\Dolphine\Irrawaddy Dolphin, H. Shirihai C (1).jpg"/>
          <p:cNvPicPr>
            <a:picLocks noChangeAspect="1" noChangeArrowheads="1"/>
          </p:cNvPicPr>
          <p:nvPr/>
        </p:nvPicPr>
        <p:blipFill>
          <a:blip r:embed="rId3"/>
          <a:srcRect/>
          <a:stretch>
            <a:fillRect/>
          </a:stretch>
        </p:blipFill>
        <p:spPr bwMode="auto">
          <a:xfrm>
            <a:off x="3856136" y="2773072"/>
            <a:ext cx="2489209" cy="1646083"/>
          </a:xfrm>
          <a:prstGeom prst="rect">
            <a:avLst/>
          </a:prstGeom>
          <a:ln>
            <a:noFill/>
          </a:ln>
          <a:effectLst>
            <a:outerShdw blurRad="292100" dist="139700" dir="2700000" algn="tl" rotWithShape="0">
              <a:srgbClr val="333333">
                <a:alpha val="65000"/>
              </a:srgbClr>
            </a:outerShdw>
          </a:effectLst>
        </p:spPr>
      </p:pic>
      <p:grpSp>
        <p:nvGrpSpPr>
          <p:cNvPr id="20" name="Group 17"/>
          <p:cNvGrpSpPr/>
          <p:nvPr/>
        </p:nvGrpSpPr>
        <p:grpSpPr>
          <a:xfrm>
            <a:off x="7269349" y="5215063"/>
            <a:ext cx="1824174" cy="1382767"/>
            <a:chOff x="0" y="4479925"/>
            <a:chExt cx="2971800" cy="2378075"/>
          </a:xfrm>
        </p:grpSpPr>
        <p:pic>
          <p:nvPicPr>
            <p:cNvPr id="21" name="Picture 4" descr="CamMap6"/>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0" y="4479925"/>
              <a:ext cx="2971800" cy="2378075"/>
            </a:xfrm>
            <a:prstGeom prst="rect">
              <a:avLst/>
            </a:prstGeom>
            <a:ln>
              <a:noFill/>
            </a:ln>
            <a:effectLst>
              <a:outerShdw blurRad="292100" dist="139700" dir="2700000" algn="tl" rotWithShape="0">
                <a:srgbClr val="333333">
                  <a:alpha val="65000"/>
                </a:srgbClr>
              </a:outerShdw>
            </a:effectLst>
          </p:spPr>
        </p:pic>
        <p:sp>
          <p:nvSpPr>
            <p:cNvPr id="22" name="Oval 5"/>
            <p:cNvSpPr>
              <a:spLocks noChangeArrowheads="1"/>
            </p:cNvSpPr>
            <p:nvPr/>
          </p:nvSpPr>
          <p:spPr bwMode="auto">
            <a:xfrm>
              <a:off x="1752600" y="4876800"/>
              <a:ext cx="762000" cy="914400"/>
            </a:xfrm>
            <a:prstGeom prst="ellipse">
              <a:avLst/>
            </a:prstGeom>
            <a:noFill/>
            <a:ln w="50800" cmpd="sng">
              <a:solidFill>
                <a:srgbClr val="FF0000"/>
              </a:solidFill>
              <a:round/>
              <a:headEnd/>
              <a:tailEnd/>
            </a:ln>
          </p:spPr>
          <p:txBody>
            <a:bodyPr wrap="none" anchor="ctr"/>
            <a:lstStyle/>
            <a:p>
              <a:pPr algn="ctr"/>
              <a:endParaRPr lang="en-US"/>
            </a:p>
          </p:txBody>
        </p:sp>
      </p:grpSp>
      <p:pic>
        <p:nvPicPr>
          <p:cNvPr id="23" name="Picture 11" descr="C:\Users\SO MARA\Desktop\Cambodian Investment Seminar JP\Pic\Mekong_071.jpg"/>
          <p:cNvPicPr>
            <a:picLocks noChangeAspect="1" noChangeArrowheads="1"/>
          </p:cNvPicPr>
          <p:nvPr/>
        </p:nvPicPr>
        <p:blipFill>
          <a:blip r:embed="rId5"/>
          <a:srcRect/>
          <a:stretch>
            <a:fillRect/>
          </a:stretch>
        </p:blipFill>
        <p:spPr bwMode="auto">
          <a:xfrm>
            <a:off x="6583476" y="2773072"/>
            <a:ext cx="2480183" cy="1646083"/>
          </a:xfrm>
          <a:prstGeom prst="rect">
            <a:avLst/>
          </a:prstGeom>
          <a:ln>
            <a:noFill/>
          </a:ln>
          <a:effectLst>
            <a:outerShdw blurRad="292100" dist="139700" dir="2700000" algn="tl" rotWithShape="0">
              <a:srgbClr val="333333">
                <a:alpha val="65000"/>
              </a:srgbClr>
            </a:outerShdw>
          </a:effectLst>
        </p:spPr>
      </p:pic>
      <p:pic>
        <p:nvPicPr>
          <p:cNvPr id="24" name="Picture 6" descr="elephant1.jpg"/>
          <p:cNvPicPr>
            <a:picLocks noChangeAspect="1"/>
          </p:cNvPicPr>
          <p:nvPr/>
        </p:nvPicPr>
        <p:blipFill>
          <a:blip r:embed="rId6"/>
          <a:srcRect/>
          <a:stretch>
            <a:fillRect/>
          </a:stretch>
        </p:blipFill>
        <p:spPr bwMode="auto">
          <a:xfrm>
            <a:off x="3856136" y="4650083"/>
            <a:ext cx="3297773" cy="1947747"/>
          </a:xfrm>
          <a:prstGeom prst="rect">
            <a:avLst/>
          </a:prstGeom>
          <a:ln>
            <a:noFill/>
          </a:ln>
          <a:effectLst>
            <a:outerShdw blurRad="292100" dist="139700" dir="2700000" algn="tl" rotWithShape="0">
              <a:srgbClr val="333333">
                <a:alpha val="65000"/>
              </a:srgbClr>
            </a:outerShdw>
          </a:effectLst>
        </p:spPr>
      </p:pic>
      <p:grpSp>
        <p:nvGrpSpPr>
          <p:cNvPr id="15" name="Group 14"/>
          <p:cNvGrpSpPr/>
          <p:nvPr/>
        </p:nvGrpSpPr>
        <p:grpSpPr>
          <a:xfrm>
            <a:off x="1" y="0"/>
            <a:ext cx="9145020" cy="1621373"/>
            <a:chOff x="1" y="0"/>
            <a:chExt cx="9145020" cy="1621373"/>
          </a:xfrm>
        </p:grpSpPr>
        <p:pic>
          <p:nvPicPr>
            <p:cNvPr id="16" name="Picture 15"/>
            <p:cNvPicPr>
              <a:picLocks noChangeAspect="1"/>
            </p:cNvPicPr>
            <p:nvPr/>
          </p:nvPicPr>
          <p:blipFill>
            <a:blip r:embed="rId7"/>
            <a:stretch>
              <a:fillRect/>
            </a:stretch>
          </p:blipFill>
          <p:spPr>
            <a:xfrm>
              <a:off x="1" y="0"/>
              <a:ext cx="5471743" cy="1315273"/>
            </a:xfrm>
            <a:prstGeom prst="rect">
              <a:avLst/>
            </a:prstGeom>
          </p:spPr>
        </p:pic>
        <p:pic>
          <p:nvPicPr>
            <p:cNvPr id="17" name="Picture 2"/>
            <p:cNvPicPr>
              <a:picLocks noChangeAspect="1"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8" name="Picture 17" descr="LOGOO.jpg"/>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25" name="Picture 24"/>
            <p:cNvPicPr>
              <a:picLocks noChangeAspect="1"/>
            </p:cNvPicPr>
            <p:nvPr/>
          </p:nvPicPr>
          <p:blipFill>
            <a:blip r:embed="rId10"/>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915640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descr="Screen Shot 2014-02-23 at 12.22.31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pic>
        <p:nvPicPr>
          <p:cNvPr id="3" name="Picture 2" descr="Screen Shot 2014-05-24 at 4.15.57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425016" y="2296893"/>
            <a:ext cx="2900930" cy="41181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2035631" y="2296893"/>
            <a:ext cx="184666" cy="369332"/>
          </a:xfrm>
          <a:prstGeom prst="rect">
            <a:avLst/>
          </a:prstGeom>
          <a:noFill/>
        </p:spPr>
        <p:txBody>
          <a:bodyPr wrap="none" rtlCol="0">
            <a:spAutoFit/>
          </a:bodyPr>
          <a:lstStyle/>
          <a:p>
            <a:endParaRPr lang="en-US" dirty="0"/>
          </a:p>
        </p:txBody>
      </p:sp>
      <p:sp>
        <p:nvSpPr>
          <p:cNvPr id="17" name="Title 1"/>
          <p:cNvSpPr txBox="1">
            <a:spLocks/>
          </p:cNvSpPr>
          <p:nvPr/>
        </p:nvSpPr>
        <p:spPr>
          <a:xfrm>
            <a:off x="103235" y="1256280"/>
            <a:ext cx="7750808" cy="758159"/>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spc="50" dirty="0" smtClean="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t>Communication: </a:t>
            </a:r>
            <a:r>
              <a:rPr lang="en-US" sz="3600" b="1" spc="50" dirty="0" err="1" smtClean="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t>traduction</a:t>
            </a:r>
            <a:r>
              <a:rPr lang="en-US" sz="3600" b="1" spc="50" dirty="0" smtClean="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t> du PGT en Khmer</a:t>
            </a:r>
            <a:endParaRPr lang="en-US" sz="3600" b="1" spc="50" dirty="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endParaRPr>
          </a:p>
        </p:txBody>
      </p:sp>
      <p:grpSp>
        <p:nvGrpSpPr>
          <p:cNvPr id="10" name="Group 9"/>
          <p:cNvGrpSpPr/>
          <p:nvPr/>
        </p:nvGrpSpPr>
        <p:grpSpPr>
          <a:xfrm>
            <a:off x="1" y="0"/>
            <a:ext cx="9145020" cy="1621373"/>
            <a:chOff x="1" y="0"/>
            <a:chExt cx="9145020" cy="1621373"/>
          </a:xfrm>
        </p:grpSpPr>
        <p:pic>
          <p:nvPicPr>
            <p:cNvPr id="11" name="Picture 10"/>
            <p:cNvPicPr>
              <a:picLocks noChangeAspect="1"/>
            </p:cNvPicPr>
            <p:nvPr/>
          </p:nvPicPr>
          <p:blipFill>
            <a:blip r:embed="rId4"/>
            <a:stretch>
              <a:fillRect/>
            </a:stretch>
          </p:blipFill>
          <p:spPr>
            <a:xfrm>
              <a:off x="1" y="0"/>
              <a:ext cx="5471743" cy="1315273"/>
            </a:xfrm>
            <a:prstGeom prst="rect">
              <a:avLst/>
            </a:prstGeom>
          </p:spPr>
        </p:pic>
        <p:pic>
          <p:nvPicPr>
            <p:cNvPr id="18" name="Picture 2"/>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9" name="Picture 18" descr="LOGOO.jp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20" name="Picture 19"/>
            <p:cNvPicPr>
              <a:picLocks noChangeAspect="1"/>
            </p:cNvPicPr>
            <p:nvPr/>
          </p:nvPicPr>
          <p:blipFill>
            <a:blip r:embed="rId7"/>
            <a:stretch>
              <a:fillRect/>
            </a:stretch>
          </p:blipFill>
          <p:spPr>
            <a:xfrm>
              <a:off x="7556218" y="0"/>
              <a:ext cx="1588803" cy="1621373"/>
            </a:xfrm>
            <a:prstGeom prst="rect">
              <a:avLst/>
            </a:prstGeom>
          </p:spPr>
        </p:pic>
      </p:grpSp>
      <p:pic>
        <p:nvPicPr>
          <p:cNvPr id="21" name="Picture 20" descr="Screen Shot 2014-02-23 at 4.36.22 pm.png"/>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90171" y="2296893"/>
            <a:ext cx="2701458" cy="41181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350613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creen Shot 2014-02-23 at 12.22.31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pic>
        <p:nvPicPr>
          <p:cNvPr id="1028" name="Picture 4" descr="C:\Users\Marady\Desktop\photo(1).JPG"/>
          <p:cNvPicPr>
            <a:picLocks noChangeAspect="1" noChangeArrowheads="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8805"/>
          <a:stretch/>
        </p:blipFill>
        <p:spPr bwMode="auto">
          <a:xfrm>
            <a:off x="5417891" y="4503438"/>
            <a:ext cx="3291840" cy="20046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4" name="TextBox 13"/>
          <p:cNvSpPr txBox="1"/>
          <p:nvPr/>
        </p:nvSpPr>
        <p:spPr>
          <a:xfrm>
            <a:off x="2248561" y="5775793"/>
            <a:ext cx="1243033" cy="369332"/>
          </a:xfrm>
          <a:prstGeom prst="rect">
            <a:avLst/>
          </a:prstGeom>
          <a:noFill/>
        </p:spPr>
        <p:txBody>
          <a:bodyPr wrap="none" rtlCol="0">
            <a:spAutoFit/>
          </a:bodyPr>
          <a:lstStyle/>
          <a:p>
            <a:r>
              <a:rPr lang="en-US" i="1" dirty="0" err="1" smtClean="0"/>
              <a:t>Juillet</a:t>
            </a:r>
            <a:r>
              <a:rPr lang="en-US" i="1" dirty="0" smtClean="0"/>
              <a:t> 2014</a:t>
            </a:r>
            <a:endParaRPr lang="en-US" i="1" dirty="0"/>
          </a:p>
        </p:txBody>
      </p:sp>
      <p:pic>
        <p:nvPicPr>
          <p:cNvPr id="1026" name="Picture 2" descr="C:\Users\Marady\Desktop\photo(1).JPG"/>
          <p:cNvPicPr>
            <a:picLocks noChangeAspect="1" noChangeArrowheads="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9654" b="10277"/>
          <a:stretch/>
        </p:blipFill>
        <p:spPr bwMode="auto">
          <a:xfrm>
            <a:off x="405009" y="3008105"/>
            <a:ext cx="4608831" cy="27676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27" name="Picture 3" descr="C:\Users\Marady\Desktop\;.JPG"/>
          <p:cNvPicPr>
            <a:picLocks noChangeAspect="1" noChangeArrowheads="1"/>
          </p:cNvPicPr>
          <p:nvPr/>
        </p:nvPicPr>
        <p:blipFill rotWithShape="1">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3662"/>
          <a:stretch/>
        </p:blipFill>
        <p:spPr bwMode="auto">
          <a:xfrm>
            <a:off x="5417891" y="2067862"/>
            <a:ext cx="3291840" cy="21315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5" name="Title 1"/>
          <p:cNvSpPr>
            <a:spLocks noGrp="1"/>
          </p:cNvSpPr>
          <p:nvPr>
            <p:ph type="title"/>
          </p:nvPr>
        </p:nvSpPr>
        <p:spPr>
          <a:xfrm>
            <a:off x="103235" y="1256280"/>
            <a:ext cx="5993095" cy="758159"/>
          </a:xfrm>
        </p:spPr>
        <p:txBody>
          <a:bodyPr>
            <a:normAutofit/>
          </a:bodyPr>
          <a:lstStyle/>
          <a:p>
            <a:pPr algn="l"/>
            <a:r>
              <a:rPr lang="en-US" sz="3600" b="1" spc="50" dirty="0" smtClean="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t>Communication en Interne</a:t>
            </a:r>
            <a:endParaRPr lang="en-US" sz="3600" b="1" spc="50" dirty="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endParaRPr>
          </a:p>
        </p:txBody>
      </p:sp>
      <p:grpSp>
        <p:nvGrpSpPr>
          <p:cNvPr id="16" name="Group 15"/>
          <p:cNvGrpSpPr/>
          <p:nvPr/>
        </p:nvGrpSpPr>
        <p:grpSpPr>
          <a:xfrm>
            <a:off x="1" y="0"/>
            <a:ext cx="9145020" cy="1621373"/>
            <a:chOff x="1" y="0"/>
            <a:chExt cx="9145020" cy="1621373"/>
          </a:xfrm>
        </p:grpSpPr>
        <p:pic>
          <p:nvPicPr>
            <p:cNvPr id="17" name="Picture 16"/>
            <p:cNvPicPr>
              <a:picLocks noChangeAspect="1"/>
            </p:cNvPicPr>
            <p:nvPr/>
          </p:nvPicPr>
          <p:blipFill>
            <a:blip r:embed="rId6"/>
            <a:stretch>
              <a:fillRect/>
            </a:stretch>
          </p:blipFill>
          <p:spPr>
            <a:xfrm>
              <a:off x="1" y="0"/>
              <a:ext cx="5471743" cy="1315273"/>
            </a:xfrm>
            <a:prstGeom prst="rect">
              <a:avLst/>
            </a:prstGeom>
          </p:spPr>
        </p:pic>
        <p:pic>
          <p:nvPicPr>
            <p:cNvPr id="18" name="Picture 2"/>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9" name="Picture 18" descr="LOGOO.jpg"/>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20" name="Picture 19"/>
            <p:cNvPicPr>
              <a:picLocks noChangeAspect="1"/>
            </p:cNvPicPr>
            <p:nvPr/>
          </p:nvPicPr>
          <p:blipFill>
            <a:blip r:embed="rId9"/>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754470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creen Shot 2014-02-23 at 12.22.31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2" name="Title 1"/>
          <p:cNvSpPr>
            <a:spLocks noGrp="1"/>
          </p:cNvSpPr>
          <p:nvPr>
            <p:ph type="title"/>
          </p:nvPr>
        </p:nvSpPr>
        <p:spPr>
          <a:xfrm>
            <a:off x="103235" y="1256280"/>
            <a:ext cx="5993095" cy="758159"/>
          </a:xfrm>
        </p:spPr>
        <p:txBody>
          <a:bodyPr>
            <a:normAutofit/>
          </a:bodyPr>
          <a:lstStyle/>
          <a:p>
            <a:pPr algn="l"/>
            <a:r>
              <a:rPr lang="en-US" sz="3600" b="1" spc="50" dirty="0" smtClean="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t>Communication </a:t>
            </a:r>
            <a:r>
              <a:rPr lang="en-US" sz="3600" b="1" spc="50" dirty="0" err="1" smtClean="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t>nationale</a:t>
            </a:r>
            <a:endParaRPr lang="en-US" sz="3600" b="1" spc="50" dirty="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endParaRPr>
          </a:p>
        </p:txBody>
      </p:sp>
      <p:pic>
        <p:nvPicPr>
          <p:cNvPr id="7" name="Picture 6" descr="1901224_658421297553043_522002078_n.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44801" y="3516888"/>
            <a:ext cx="4133042" cy="2502812"/>
          </a:xfrm>
          <a:prstGeom prst="rect">
            <a:avLst/>
          </a:prstGeom>
          <a:ln>
            <a:noFill/>
          </a:ln>
          <a:effectLst>
            <a:outerShdw blurRad="292100" dist="139700" dir="2700000" algn="tl" rotWithShape="0">
              <a:srgbClr val="333333">
                <a:alpha val="65000"/>
              </a:srgbClr>
            </a:outerShdw>
          </a:effectLst>
        </p:spPr>
      </p:pic>
      <p:pic>
        <p:nvPicPr>
          <p:cNvPr id="8" name="Picture 7" descr="10297781_687480851313754_4769457751157521419_n.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48675" y="1866538"/>
            <a:ext cx="3977802" cy="1995079"/>
          </a:xfrm>
          <a:prstGeom prst="rect">
            <a:avLst/>
          </a:prstGeom>
          <a:ln>
            <a:noFill/>
          </a:ln>
          <a:effectLst>
            <a:outerShdw blurRad="292100" dist="139700" dir="2700000" algn="tl" rotWithShape="0">
              <a:srgbClr val="333333">
                <a:alpha val="65000"/>
              </a:srgbClr>
            </a:outerShdw>
          </a:effectLst>
        </p:spPr>
      </p:pic>
      <p:pic>
        <p:nvPicPr>
          <p:cNvPr id="9" name="Picture 8" descr="988444_10152303870469246_1834598522_n.jp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97100" y="4152550"/>
            <a:ext cx="3929377" cy="2362626"/>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4572000" y="3783218"/>
            <a:ext cx="4844913" cy="369332"/>
          </a:xfrm>
          <a:prstGeom prst="rect">
            <a:avLst/>
          </a:prstGeom>
          <a:noFill/>
        </p:spPr>
        <p:txBody>
          <a:bodyPr wrap="square" rtlCol="0">
            <a:spAutoFit/>
          </a:bodyPr>
          <a:lstStyle/>
          <a:p>
            <a:r>
              <a:rPr lang="en-US" i="1" dirty="0" smtClean="0"/>
              <a:t>Association des </a:t>
            </a:r>
            <a:r>
              <a:rPr lang="en-US" i="1" dirty="0" err="1" smtClean="0"/>
              <a:t>agences</a:t>
            </a:r>
            <a:r>
              <a:rPr lang="en-US" i="1" dirty="0" smtClean="0"/>
              <a:t> de voyages, </a:t>
            </a:r>
            <a:r>
              <a:rPr lang="en-US" i="1" dirty="0" err="1" smtClean="0"/>
              <a:t>avril</a:t>
            </a:r>
            <a:r>
              <a:rPr lang="en-US" i="1" dirty="0" smtClean="0"/>
              <a:t> 2014</a:t>
            </a:r>
            <a:endParaRPr lang="en-US" i="1" dirty="0"/>
          </a:p>
        </p:txBody>
      </p:sp>
      <p:sp>
        <p:nvSpPr>
          <p:cNvPr id="5" name="TextBox 4"/>
          <p:cNvSpPr txBox="1"/>
          <p:nvPr/>
        </p:nvSpPr>
        <p:spPr>
          <a:xfrm>
            <a:off x="4850067" y="6483816"/>
            <a:ext cx="2937407" cy="369332"/>
          </a:xfrm>
          <a:prstGeom prst="rect">
            <a:avLst/>
          </a:prstGeom>
          <a:noFill/>
        </p:spPr>
        <p:txBody>
          <a:bodyPr wrap="none" rtlCol="0">
            <a:spAutoFit/>
          </a:bodyPr>
          <a:lstStyle/>
          <a:p>
            <a:r>
              <a:rPr lang="en-US" i="1" dirty="0" smtClean="0"/>
              <a:t>Guides </a:t>
            </a:r>
            <a:r>
              <a:rPr lang="en-US" i="1" dirty="0" err="1" smtClean="0"/>
              <a:t>Touristique</a:t>
            </a:r>
            <a:r>
              <a:rPr lang="en-US" i="1" dirty="0" smtClean="0"/>
              <a:t>, </a:t>
            </a:r>
            <a:r>
              <a:rPr lang="en-US" i="1" dirty="0" err="1"/>
              <a:t>a</a:t>
            </a:r>
            <a:r>
              <a:rPr lang="en-US" i="1" dirty="0" err="1" smtClean="0"/>
              <a:t>vril</a:t>
            </a:r>
            <a:r>
              <a:rPr lang="en-US" i="1" dirty="0" smtClean="0"/>
              <a:t> 2014</a:t>
            </a:r>
            <a:endParaRPr lang="en-US" i="1" dirty="0"/>
          </a:p>
        </p:txBody>
      </p:sp>
      <p:sp>
        <p:nvSpPr>
          <p:cNvPr id="14" name="TextBox 13"/>
          <p:cNvSpPr txBox="1"/>
          <p:nvPr/>
        </p:nvSpPr>
        <p:spPr>
          <a:xfrm>
            <a:off x="213445" y="6066115"/>
            <a:ext cx="3200876" cy="369332"/>
          </a:xfrm>
          <a:prstGeom prst="rect">
            <a:avLst/>
          </a:prstGeom>
          <a:noFill/>
        </p:spPr>
        <p:txBody>
          <a:bodyPr wrap="none" rtlCol="0">
            <a:spAutoFit/>
          </a:bodyPr>
          <a:lstStyle/>
          <a:p>
            <a:r>
              <a:rPr lang="en-US" i="1" dirty="0" err="1" smtClean="0"/>
              <a:t>Ministere</a:t>
            </a:r>
            <a:r>
              <a:rPr lang="en-US" i="1" dirty="0" smtClean="0"/>
              <a:t> du </a:t>
            </a:r>
            <a:r>
              <a:rPr lang="en-US" i="1" dirty="0" err="1" smtClean="0"/>
              <a:t>Tourisme</a:t>
            </a:r>
            <a:r>
              <a:rPr lang="en-US" i="1" dirty="0" smtClean="0"/>
              <a:t>, </a:t>
            </a:r>
            <a:r>
              <a:rPr lang="en-US" i="1" dirty="0" err="1" smtClean="0"/>
              <a:t>Fev</a:t>
            </a:r>
            <a:r>
              <a:rPr lang="en-US" i="1" dirty="0" smtClean="0"/>
              <a:t> 2014</a:t>
            </a:r>
            <a:endParaRPr lang="en-US" i="1" dirty="0"/>
          </a:p>
        </p:txBody>
      </p:sp>
      <p:pic>
        <p:nvPicPr>
          <p:cNvPr id="15" name="Picture 14" descr="Screen Shot 2014-05-18 at 12.26.32 p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13445" y="2045948"/>
            <a:ext cx="1680012" cy="2160016"/>
          </a:xfrm>
          <a:prstGeom prst="rect">
            <a:avLst/>
          </a:prstGeom>
        </p:spPr>
      </p:pic>
      <p:grpSp>
        <p:nvGrpSpPr>
          <p:cNvPr id="16" name="Group 15"/>
          <p:cNvGrpSpPr/>
          <p:nvPr/>
        </p:nvGrpSpPr>
        <p:grpSpPr>
          <a:xfrm>
            <a:off x="1" y="0"/>
            <a:ext cx="9145020" cy="1621373"/>
            <a:chOff x="1" y="0"/>
            <a:chExt cx="9145020" cy="1621373"/>
          </a:xfrm>
        </p:grpSpPr>
        <p:pic>
          <p:nvPicPr>
            <p:cNvPr id="17" name="Picture 16"/>
            <p:cNvPicPr>
              <a:picLocks noChangeAspect="1"/>
            </p:cNvPicPr>
            <p:nvPr/>
          </p:nvPicPr>
          <p:blipFill>
            <a:blip r:embed="rId7"/>
            <a:stretch>
              <a:fillRect/>
            </a:stretch>
          </p:blipFill>
          <p:spPr>
            <a:xfrm>
              <a:off x="1" y="0"/>
              <a:ext cx="5471743" cy="1315273"/>
            </a:xfrm>
            <a:prstGeom prst="rect">
              <a:avLst/>
            </a:prstGeom>
          </p:spPr>
        </p:pic>
        <p:pic>
          <p:nvPicPr>
            <p:cNvPr id="18" name="Picture 2"/>
            <p:cNvPicPr>
              <a:picLocks noChangeAspect="1"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9" name="Picture 18" descr="LOGOO.jpg"/>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20" name="Picture 19"/>
            <p:cNvPicPr>
              <a:picLocks noChangeAspect="1"/>
            </p:cNvPicPr>
            <p:nvPr/>
          </p:nvPicPr>
          <p:blipFill>
            <a:blip r:embed="rId10"/>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752122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creen Shot 2014-02-23 at 12.22.31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2" name="Title 1"/>
          <p:cNvSpPr>
            <a:spLocks noGrp="1"/>
          </p:cNvSpPr>
          <p:nvPr>
            <p:ph type="title"/>
          </p:nvPr>
        </p:nvSpPr>
        <p:spPr>
          <a:xfrm>
            <a:off x="103235" y="1256280"/>
            <a:ext cx="7742247" cy="758159"/>
          </a:xfrm>
        </p:spPr>
        <p:txBody>
          <a:bodyPr>
            <a:normAutofit/>
          </a:bodyPr>
          <a:lstStyle/>
          <a:p>
            <a:pPr algn="l"/>
            <a:r>
              <a:rPr lang="en-US" sz="3600" b="1" spc="50" dirty="0" smtClean="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t>Communication </a:t>
            </a:r>
            <a:r>
              <a:rPr lang="en-US" sz="3600" b="1" spc="50" dirty="0" err="1" smtClean="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t>Internationale</a:t>
            </a:r>
            <a:endParaRPr lang="en-US" sz="3600" b="1" spc="50" dirty="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endParaRPr>
          </a:p>
        </p:txBody>
      </p:sp>
      <p:sp>
        <p:nvSpPr>
          <p:cNvPr id="3" name="TextBox 2"/>
          <p:cNvSpPr txBox="1"/>
          <p:nvPr/>
        </p:nvSpPr>
        <p:spPr>
          <a:xfrm>
            <a:off x="6691664" y="4526741"/>
            <a:ext cx="2307635" cy="1754326"/>
          </a:xfrm>
          <a:prstGeom prst="rect">
            <a:avLst/>
          </a:prstGeom>
          <a:noFill/>
        </p:spPr>
        <p:txBody>
          <a:bodyPr wrap="square" rtlCol="0">
            <a:spAutoFit/>
          </a:bodyPr>
          <a:lstStyle/>
          <a:p>
            <a:pPr algn="r"/>
            <a:r>
              <a:rPr lang="en-US" dirty="0" smtClean="0"/>
              <a:t>Conference </a:t>
            </a:r>
            <a:r>
              <a:rPr lang="en-US" dirty="0" err="1" smtClean="0"/>
              <a:t>Internationale</a:t>
            </a:r>
            <a:r>
              <a:rPr lang="en-US" dirty="0" smtClean="0"/>
              <a:t> </a:t>
            </a:r>
            <a:r>
              <a:rPr lang="en-US" dirty="0" err="1" smtClean="0"/>
              <a:t>sur</a:t>
            </a:r>
            <a:r>
              <a:rPr lang="en-US" dirty="0" smtClean="0"/>
              <a:t> le </a:t>
            </a:r>
            <a:r>
              <a:rPr lang="en-US" dirty="0" err="1" smtClean="0"/>
              <a:t>Tourisme</a:t>
            </a:r>
            <a:r>
              <a:rPr lang="en-US" dirty="0" smtClean="0"/>
              <a:t> et la protection du </a:t>
            </a:r>
            <a:r>
              <a:rPr lang="en-US" dirty="0" err="1" smtClean="0"/>
              <a:t>patrimoine</a:t>
            </a:r>
            <a:endParaRPr lang="en-US" dirty="0" smtClean="0"/>
          </a:p>
          <a:p>
            <a:pPr algn="r"/>
            <a:r>
              <a:rPr lang="en-US" i="1" dirty="0" smtClean="0"/>
              <a:t>Myanmar</a:t>
            </a:r>
            <a:endParaRPr lang="en-US" i="1" dirty="0"/>
          </a:p>
        </p:txBody>
      </p:sp>
      <p:sp>
        <p:nvSpPr>
          <p:cNvPr id="16" name="TextBox 15"/>
          <p:cNvSpPr txBox="1"/>
          <p:nvPr/>
        </p:nvSpPr>
        <p:spPr>
          <a:xfrm>
            <a:off x="6570649" y="6319302"/>
            <a:ext cx="1274833" cy="369332"/>
          </a:xfrm>
          <a:prstGeom prst="rect">
            <a:avLst/>
          </a:prstGeom>
          <a:noFill/>
        </p:spPr>
        <p:txBody>
          <a:bodyPr wrap="none" rtlCol="0">
            <a:spAutoFit/>
          </a:bodyPr>
          <a:lstStyle/>
          <a:p>
            <a:r>
              <a:rPr lang="en-US" dirty="0" smtClean="0"/>
              <a:t>JICA, </a:t>
            </a:r>
            <a:r>
              <a:rPr lang="en-US" i="1" dirty="0" err="1" smtClean="0"/>
              <a:t>Japon</a:t>
            </a:r>
            <a:endParaRPr lang="en-US" i="1" dirty="0"/>
          </a:p>
        </p:txBody>
      </p:sp>
      <p:sp>
        <p:nvSpPr>
          <p:cNvPr id="17" name="TextBox 16"/>
          <p:cNvSpPr txBox="1"/>
          <p:nvPr/>
        </p:nvSpPr>
        <p:spPr>
          <a:xfrm>
            <a:off x="397630" y="4526741"/>
            <a:ext cx="2101153" cy="923330"/>
          </a:xfrm>
          <a:prstGeom prst="rect">
            <a:avLst/>
          </a:prstGeom>
          <a:noFill/>
        </p:spPr>
        <p:txBody>
          <a:bodyPr wrap="none" rtlCol="0">
            <a:spAutoFit/>
          </a:bodyPr>
          <a:lstStyle/>
          <a:p>
            <a:r>
              <a:rPr lang="en-US" dirty="0" err="1" smtClean="0"/>
              <a:t>Patrimoine</a:t>
            </a:r>
            <a:r>
              <a:rPr lang="en-US" dirty="0" smtClean="0"/>
              <a:t> </a:t>
            </a:r>
            <a:r>
              <a:rPr lang="en-US" dirty="0" err="1" smtClean="0"/>
              <a:t>culturel</a:t>
            </a:r>
            <a:r>
              <a:rPr lang="en-US" dirty="0" smtClean="0"/>
              <a:t> </a:t>
            </a:r>
          </a:p>
          <a:p>
            <a:r>
              <a:rPr lang="en-US" dirty="0" smtClean="0"/>
              <a:t>regional , </a:t>
            </a:r>
            <a:r>
              <a:rPr lang="en-US" i="1" dirty="0" err="1" smtClean="0"/>
              <a:t>Universite</a:t>
            </a:r>
            <a:r>
              <a:rPr lang="en-US" i="1" dirty="0" smtClean="0"/>
              <a:t> </a:t>
            </a:r>
          </a:p>
          <a:p>
            <a:r>
              <a:rPr lang="en-US" i="1" dirty="0" smtClean="0"/>
              <a:t>de Sophia (</a:t>
            </a:r>
            <a:r>
              <a:rPr lang="en-US" i="1" dirty="0" err="1" smtClean="0"/>
              <a:t>Japon</a:t>
            </a:r>
            <a:r>
              <a:rPr lang="en-US" i="1" dirty="0" smtClean="0"/>
              <a:t>)</a:t>
            </a:r>
            <a:endParaRPr lang="en-US" i="1" dirty="0"/>
          </a:p>
        </p:txBody>
      </p:sp>
      <p:pic>
        <p:nvPicPr>
          <p:cNvPr id="18" name="Picture 17" descr="20141119105804-88479.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973875" y="4036924"/>
            <a:ext cx="3596774" cy="2650638"/>
          </a:xfrm>
          <a:prstGeom prst="rect">
            <a:avLst/>
          </a:prstGeom>
        </p:spPr>
      </p:pic>
      <p:pic>
        <p:nvPicPr>
          <p:cNvPr id="20" name="Picture 19" descr="20141119105856-135398.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97630" y="2014439"/>
            <a:ext cx="3351009" cy="2513257"/>
          </a:xfrm>
          <a:prstGeom prst="rect">
            <a:avLst/>
          </a:prstGeom>
        </p:spPr>
      </p:pic>
      <p:pic>
        <p:nvPicPr>
          <p:cNvPr id="21" name="Picture 20" descr="20141119111348-182762.JP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569405" y="2014440"/>
            <a:ext cx="3447157" cy="2512301"/>
          </a:xfrm>
          <a:prstGeom prst="rect">
            <a:avLst/>
          </a:prstGeom>
        </p:spPr>
      </p:pic>
      <p:grpSp>
        <p:nvGrpSpPr>
          <p:cNvPr id="14" name="Group 13"/>
          <p:cNvGrpSpPr/>
          <p:nvPr/>
        </p:nvGrpSpPr>
        <p:grpSpPr>
          <a:xfrm>
            <a:off x="1" y="0"/>
            <a:ext cx="9145020" cy="1621373"/>
            <a:chOff x="1" y="0"/>
            <a:chExt cx="9145020" cy="1621373"/>
          </a:xfrm>
        </p:grpSpPr>
        <p:pic>
          <p:nvPicPr>
            <p:cNvPr id="15" name="Picture 14"/>
            <p:cNvPicPr>
              <a:picLocks noChangeAspect="1"/>
            </p:cNvPicPr>
            <p:nvPr/>
          </p:nvPicPr>
          <p:blipFill>
            <a:blip r:embed="rId6"/>
            <a:stretch>
              <a:fillRect/>
            </a:stretch>
          </p:blipFill>
          <p:spPr>
            <a:xfrm>
              <a:off x="1" y="0"/>
              <a:ext cx="5471743" cy="1315273"/>
            </a:xfrm>
            <a:prstGeom prst="rect">
              <a:avLst/>
            </a:prstGeom>
          </p:spPr>
        </p:pic>
        <p:pic>
          <p:nvPicPr>
            <p:cNvPr id="19" name="Picture 2"/>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2" name="Picture 21" descr="LOGOO.jpg"/>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23" name="Picture 22"/>
            <p:cNvPicPr>
              <a:picLocks noChangeAspect="1"/>
            </p:cNvPicPr>
            <p:nvPr/>
          </p:nvPicPr>
          <p:blipFill>
            <a:blip r:embed="rId9"/>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854438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creen Shot 2014-02-23 at 12.22.31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2" name="Title 1"/>
          <p:cNvSpPr>
            <a:spLocks noGrp="1"/>
          </p:cNvSpPr>
          <p:nvPr>
            <p:ph type="title"/>
          </p:nvPr>
        </p:nvSpPr>
        <p:spPr>
          <a:xfrm>
            <a:off x="132732" y="978850"/>
            <a:ext cx="7197424" cy="1143000"/>
          </a:xfrm>
        </p:spPr>
        <p:txBody>
          <a:bodyPr>
            <a:normAutofit/>
          </a:bodyPr>
          <a:lstStyle/>
          <a:p>
            <a:pPr algn="l"/>
            <a:r>
              <a:rPr lang="en-US" sz="3600" b="1" spc="50" dirty="0" err="1" smtClean="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t>Coopération</a:t>
            </a:r>
            <a:endParaRPr lang="en-US" sz="3600" b="1" spc="50" dirty="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endParaRPr>
          </a:p>
        </p:txBody>
      </p:sp>
      <p:pic>
        <p:nvPicPr>
          <p:cNvPr id="14" name="Picture 13" descr="CG logo.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763020" y="1976526"/>
            <a:ext cx="4100537" cy="1312866"/>
          </a:xfrm>
          <a:prstGeom prst="rect">
            <a:avLst/>
          </a:prstGeom>
        </p:spPr>
      </p:pic>
      <p:sp>
        <p:nvSpPr>
          <p:cNvPr id="18" name="Content Placeholder 2"/>
          <p:cNvSpPr>
            <a:spLocks noGrp="1"/>
          </p:cNvSpPr>
          <p:nvPr>
            <p:ph idx="1"/>
          </p:nvPr>
        </p:nvSpPr>
        <p:spPr>
          <a:xfrm>
            <a:off x="449078" y="2121850"/>
            <a:ext cx="4313941" cy="4525963"/>
          </a:xfrm>
        </p:spPr>
        <p:txBody>
          <a:bodyPr>
            <a:normAutofit fontScale="77500" lnSpcReduction="20000"/>
          </a:bodyPr>
          <a:lstStyle/>
          <a:p>
            <a:r>
              <a:rPr lang="fr-FR" dirty="0"/>
              <a:t>Création d’APSARA, groupe consultatif du secteur privé pour le développement du tourisme</a:t>
            </a:r>
            <a:endParaRPr lang="en-US" dirty="0"/>
          </a:p>
          <a:p>
            <a:pPr marL="0" indent="0">
              <a:buNone/>
            </a:pPr>
            <a:r>
              <a:rPr lang="fr-FR" dirty="0"/>
              <a:t> </a:t>
            </a:r>
            <a:endParaRPr lang="en-US" dirty="0"/>
          </a:p>
          <a:p>
            <a:r>
              <a:rPr lang="fr-FR" dirty="0"/>
              <a:t>APSARA membre affilié de l'OMT et signature d’un MOU</a:t>
            </a:r>
            <a:endParaRPr lang="en-US" dirty="0"/>
          </a:p>
          <a:p>
            <a:pPr marL="0" indent="0">
              <a:buNone/>
            </a:pPr>
            <a:r>
              <a:rPr lang="fr-FR" dirty="0"/>
              <a:t> </a:t>
            </a:r>
            <a:endParaRPr lang="en-US" dirty="0"/>
          </a:p>
          <a:p>
            <a:r>
              <a:rPr lang="fr-FR" dirty="0"/>
              <a:t>Angkor </a:t>
            </a:r>
            <a:r>
              <a:rPr lang="fr-FR" dirty="0" err="1"/>
              <a:t>Sankranta</a:t>
            </a:r>
            <a:r>
              <a:rPr lang="fr-FR" dirty="0"/>
              <a:t> 2015, en coopération avec l'Union des fédérations de la jeunesse du Cambodge</a:t>
            </a:r>
            <a:endParaRPr lang="en-US" dirty="0"/>
          </a:p>
          <a:p>
            <a:endParaRPr lang="en-US" dirty="0"/>
          </a:p>
        </p:txBody>
      </p:sp>
      <p:sp>
        <p:nvSpPr>
          <p:cNvPr id="9" name="TextBox 8"/>
          <p:cNvSpPr txBox="1"/>
          <p:nvPr/>
        </p:nvSpPr>
        <p:spPr>
          <a:xfrm>
            <a:off x="-841531" y="3289392"/>
            <a:ext cx="184666" cy="369332"/>
          </a:xfrm>
          <a:prstGeom prst="rect">
            <a:avLst/>
          </a:prstGeom>
          <a:noFill/>
        </p:spPr>
        <p:txBody>
          <a:bodyPr wrap="none" rtlCol="0">
            <a:spAutoFit/>
          </a:bodyPr>
          <a:lstStyle/>
          <a:p>
            <a:endParaRPr lang="en-US" dirty="0"/>
          </a:p>
        </p:txBody>
      </p:sp>
      <p:pic>
        <p:nvPicPr>
          <p:cNvPr id="19" name="Picture 18" descr="LOGOO.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566878" y="3289392"/>
            <a:ext cx="2764211" cy="1572740"/>
          </a:xfrm>
          <a:prstGeom prst="rect">
            <a:avLst/>
          </a:prstGeom>
        </p:spPr>
      </p:pic>
      <p:pic>
        <p:nvPicPr>
          <p:cNvPr id="20" name="Picture 19" descr="Screen Shot 2014-11-19 at 10.28.51 a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126122" y="4862132"/>
            <a:ext cx="1491371" cy="1410756"/>
          </a:xfrm>
          <a:prstGeom prst="rect">
            <a:avLst/>
          </a:prstGeom>
        </p:spPr>
      </p:pic>
      <p:grpSp>
        <p:nvGrpSpPr>
          <p:cNvPr id="13" name="Group 12"/>
          <p:cNvGrpSpPr/>
          <p:nvPr/>
        </p:nvGrpSpPr>
        <p:grpSpPr>
          <a:xfrm>
            <a:off x="1" y="0"/>
            <a:ext cx="9145020" cy="1621373"/>
            <a:chOff x="1" y="0"/>
            <a:chExt cx="9145020" cy="1621373"/>
          </a:xfrm>
        </p:grpSpPr>
        <p:pic>
          <p:nvPicPr>
            <p:cNvPr id="15" name="Picture 14"/>
            <p:cNvPicPr>
              <a:picLocks noChangeAspect="1"/>
            </p:cNvPicPr>
            <p:nvPr/>
          </p:nvPicPr>
          <p:blipFill>
            <a:blip r:embed="rId6"/>
            <a:stretch>
              <a:fillRect/>
            </a:stretch>
          </p:blipFill>
          <p:spPr>
            <a:xfrm>
              <a:off x="1" y="0"/>
              <a:ext cx="5471743" cy="1315273"/>
            </a:xfrm>
            <a:prstGeom prst="rect">
              <a:avLst/>
            </a:prstGeom>
          </p:spPr>
        </p:pic>
        <p:pic>
          <p:nvPicPr>
            <p:cNvPr id="16" name="Picture 2"/>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7" name="Picture 16" descr="LOGOO.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21" name="Picture 20"/>
            <p:cNvPicPr>
              <a:picLocks noChangeAspect="1"/>
            </p:cNvPicPr>
            <p:nvPr/>
          </p:nvPicPr>
          <p:blipFill>
            <a:blip r:embed="rId8"/>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44138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creen Shot 2014-02-23 at 12.22.31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2" name="Title 1"/>
          <p:cNvSpPr>
            <a:spLocks noGrp="1"/>
          </p:cNvSpPr>
          <p:nvPr>
            <p:ph type="title"/>
          </p:nvPr>
        </p:nvSpPr>
        <p:spPr>
          <a:xfrm>
            <a:off x="132732" y="978850"/>
            <a:ext cx="7197424" cy="1143000"/>
          </a:xfrm>
        </p:spPr>
        <p:txBody>
          <a:bodyPr>
            <a:normAutofit/>
          </a:bodyPr>
          <a:lstStyle/>
          <a:p>
            <a:pPr algn="l"/>
            <a:r>
              <a:rPr lang="en-US" sz="3600" b="1" spc="50" dirty="0" err="1" smtClean="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t>Coopération</a:t>
            </a:r>
            <a:endParaRPr lang="en-US" sz="3600" b="1" spc="50" dirty="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endParaRPr>
          </a:p>
        </p:txBody>
      </p:sp>
      <p:sp>
        <p:nvSpPr>
          <p:cNvPr id="18" name="Content Placeholder 2"/>
          <p:cNvSpPr>
            <a:spLocks noGrp="1"/>
          </p:cNvSpPr>
          <p:nvPr>
            <p:ph idx="1"/>
          </p:nvPr>
        </p:nvSpPr>
        <p:spPr>
          <a:xfrm>
            <a:off x="449078" y="2121850"/>
            <a:ext cx="4313941" cy="4525963"/>
          </a:xfrm>
        </p:spPr>
        <p:txBody>
          <a:bodyPr>
            <a:normAutofit/>
          </a:bodyPr>
          <a:lstStyle/>
          <a:p>
            <a:r>
              <a:rPr lang="fr-FR" dirty="0"/>
              <a:t>CIC : Comité international de coordination pour Angkor</a:t>
            </a:r>
            <a:endParaRPr lang="en-US" dirty="0"/>
          </a:p>
          <a:p>
            <a:pPr marL="0" indent="0">
              <a:buNone/>
            </a:pPr>
            <a:endParaRPr lang="en-US" dirty="0"/>
          </a:p>
          <a:p>
            <a:r>
              <a:rPr lang="fr-FR" dirty="0"/>
              <a:t>Coopération avec la Chine : </a:t>
            </a:r>
            <a:r>
              <a:rPr lang="fr-FR" dirty="0" err="1"/>
              <a:t>Huangshan</a:t>
            </a:r>
            <a:r>
              <a:rPr lang="fr-FR" dirty="0"/>
              <a:t> </a:t>
            </a:r>
            <a:r>
              <a:rPr lang="fr-FR" dirty="0" err="1"/>
              <a:t>Moutain</a:t>
            </a:r>
            <a:endParaRPr lang="en-US" dirty="0"/>
          </a:p>
          <a:p>
            <a:endParaRPr lang="en-US" dirty="0" smtClean="0"/>
          </a:p>
          <a:p>
            <a:endParaRPr lang="en-US" dirty="0"/>
          </a:p>
        </p:txBody>
      </p:sp>
      <p:sp>
        <p:nvSpPr>
          <p:cNvPr id="9" name="TextBox 8"/>
          <p:cNvSpPr txBox="1"/>
          <p:nvPr/>
        </p:nvSpPr>
        <p:spPr>
          <a:xfrm>
            <a:off x="-841531" y="3289392"/>
            <a:ext cx="184666" cy="369332"/>
          </a:xfrm>
          <a:prstGeom prst="rect">
            <a:avLst/>
          </a:prstGeom>
          <a:noFill/>
        </p:spPr>
        <p:txBody>
          <a:bodyPr wrap="none" rtlCol="0">
            <a:spAutoFit/>
          </a:bodyPr>
          <a:lstStyle/>
          <a:p>
            <a:endParaRPr lang="en-US" dirty="0"/>
          </a:p>
        </p:txBody>
      </p:sp>
      <p:pic>
        <p:nvPicPr>
          <p:cNvPr id="3" name="Picture 2" descr="Screen Shot 2016-06-02 at 4.20.03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157178" y="4771250"/>
            <a:ext cx="1687115" cy="1742196"/>
          </a:xfrm>
          <a:prstGeom prst="rect">
            <a:avLst/>
          </a:prstGeom>
        </p:spPr>
      </p:pic>
      <p:grpSp>
        <p:nvGrpSpPr>
          <p:cNvPr id="14" name="Group 13"/>
          <p:cNvGrpSpPr/>
          <p:nvPr/>
        </p:nvGrpSpPr>
        <p:grpSpPr>
          <a:xfrm>
            <a:off x="1" y="0"/>
            <a:ext cx="9145020" cy="1621373"/>
            <a:chOff x="1" y="0"/>
            <a:chExt cx="9145020" cy="1621373"/>
          </a:xfrm>
        </p:grpSpPr>
        <p:pic>
          <p:nvPicPr>
            <p:cNvPr id="15" name="Picture 14"/>
            <p:cNvPicPr>
              <a:picLocks noChangeAspect="1"/>
            </p:cNvPicPr>
            <p:nvPr/>
          </p:nvPicPr>
          <p:blipFill>
            <a:blip r:embed="rId5"/>
            <a:stretch>
              <a:fillRect/>
            </a:stretch>
          </p:blipFill>
          <p:spPr>
            <a:xfrm>
              <a:off x="1" y="0"/>
              <a:ext cx="5471743" cy="1315273"/>
            </a:xfrm>
            <a:prstGeom prst="rect">
              <a:avLst/>
            </a:prstGeom>
          </p:spPr>
        </p:pic>
        <p:pic>
          <p:nvPicPr>
            <p:cNvPr id="16" name="Picture 2"/>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7" name="Picture 16" descr="LOGOO.jp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19" name="Picture 18"/>
            <p:cNvPicPr>
              <a:picLocks noChangeAspect="1"/>
            </p:cNvPicPr>
            <p:nvPr/>
          </p:nvPicPr>
          <p:blipFill>
            <a:blip r:embed="rId8"/>
            <a:stretch>
              <a:fillRect/>
            </a:stretch>
          </p:blipFill>
          <p:spPr>
            <a:xfrm>
              <a:off x="7556218" y="0"/>
              <a:ext cx="1588803" cy="1621373"/>
            </a:xfrm>
            <a:prstGeom prst="rect">
              <a:avLst/>
            </a:prstGeom>
          </p:spPr>
        </p:pic>
      </p:grpSp>
      <p:pic>
        <p:nvPicPr>
          <p:cNvPr id="10" name="Picture 9" descr="Screen Shot 2017-10-16 at 6.42.07 PM.png"/>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763019" y="1568906"/>
            <a:ext cx="4081274" cy="549469"/>
          </a:xfrm>
          <a:prstGeom prst="rect">
            <a:avLst/>
          </a:prstGeom>
        </p:spPr>
      </p:pic>
      <p:pic>
        <p:nvPicPr>
          <p:cNvPr id="11" name="Picture 10" descr="IMG_5247.JPG"/>
          <p:cNvPicPr>
            <a:picLocks noChangeAspect="1"/>
          </p:cNvPicPr>
          <p:nvPr/>
        </p:nvPicPr>
        <p:blipFill rotWithShape="1">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19026"/>
          <a:stretch/>
        </p:blipFill>
        <p:spPr>
          <a:xfrm>
            <a:off x="4781974" y="2121850"/>
            <a:ext cx="4062319" cy="2649399"/>
          </a:xfrm>
          <a:prstGeom prst="rect">
            <a:avLst/>
          </a:prstGeom>
        </p:spPr>
      </p:pic>
      <p:pic>
        <p:nvPicPr>
          <p:cNvPr id="12" name="Picture 11" descr="Life_Beyond_Tourism_Logo.jpg"/>
          <p:cNvPicPr>
            <a:picLocks noChangeAspect="1"/>
          </p:cNvPicPr>
          <p:nvPr/>
        </p:nvPicPr>
        <p:blipFill>
          <a:blip r:embed="rId11">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630329" y="4771249"/>
            <a:ext cx="2526849" cy="1742196"/>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929007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2-23 at 12.22.31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2" name="Title 1"/>
          <p:cNvSpPr>
            <a:spLocks noGrp="1"/>
          </p:cNvSpPr>
          <p:nvPr>
            <p:ph type="title"/>
          </p:nvPr>
        </p:nvSpPr>
        <p:spPr>
          <a:xfrm>
            <a:off x="191726" y="1315272"/>
            <a:ext cx="8353184" cy="914539"/>
          </a:xfrm>
        </p:spPr>
        <p:txBody>
          <a:bodyPr>
            <a:noAutofit/>
          </a:bodyPr>
          <a:lstStyle/>
          <a:p>
            <a:r>
              <a:rPr lang="fr-FR" sz="3600" b="1" spc="50" dirty="0" smtClean="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t>Capacité de </a:t>
            </a:r>
            <a:r>
              <a:rPr lang="fr-FR" sz="3600" b="1" spc="50" dirty="0" err="1" smtClean="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t>récéption</a:t>
            </a:r>
            <a:r>
              <a:rPr lang="fr-FR" sz="3600" b="1" spc="50" dirty="0" smtClean="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t> de touristes </a:t>
            </a:r>
            <a:br>
              <a:rPr lang="fr-FR" sz="3600" b="1" spc="50" dirty="0" smtClean="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br>
            <a:r>
              <a:rPr lang="fr-FR" sz="3600" b="1" spc="50" dirty="0" smtClean="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t>dans chaque temple : gestion interne</a:t>
            </a:r>
            <a:endParaRPr lang="en-US" sz="3600" b="1" spc="50" dirty="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endParaRPr>
          </a:p>
        </p:txBody>
      </p:sp>
      <p:sp>
        <p:nvSpPr>
          <p:cNvPr id="16" name="Content Placeholder 2"/>
          <p:cNvSpPr txBox="1">
            <a:spLocks/>
          </p:cNvSpPr>
          <p:nvPr/>
        </p:nvSpPr>
        <p:spPr>
          <a:xfrm>
            <a:off x="256691" y="2229811"/>
            <a:ext cx="8888330" cy="359692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b="1" dirty="0"/>
              <a:t>Les gardes </a:t>
            </a:r>
            <a:r>
              <a:rPr lang="fr-FR" b="1" dirty="0" smtClean="0"/>
              <a:t>des Temples </a:t>
            </a:r>
            <a:r>
              <a:rPr lang="fr-FR" dirty="0" smtClean="0"/>
              <a:t>: </a:t>
            </a:r>
            <a:r>
              <a:rPr lang="fr-FR" dirty="0"/>
              <a:t>nouvel uniforme, formation mieux adaptée, un plan pour chaque garde, des gardes supplémentaires</a:t>
            </a:r>
            <a:endParaRPr lang="en-US" dirty="0" smtClean="0"/>
          </a:p>
          <a:p>
            <a:pPr marL="0" indent="0">
              <a:buFont typeface="Arial"/>
              <a:buNone/>
            </a:pPr>
            <a:endParaRPr lang="en-US" dirty="0"/>
          </a:p>
        </p:txBody>
      </p:sp>
      <p:pic>
        <p:nvPicPr>
          <p:cNvPr id="17" name="Picture 16"/>
          <p:cNvPicPr>
            <a:picLocks noChangeAspect="1"/>
          </p:cNvPicPr>
          <p:nvPr/>
        </p:nvPicPr>
        <p:blipFill rotWithShape="1">
          <a:blip r:embed="rId4"/>
          <a:srcRect l="8676" t="4140" r="12940" b="18155"/>
          <a:stretch/>
        </p:blipFill>
        <p:spPr>
          <a:xfrm>
            <a:off x="3106644" y="3895566"/>
            <a:ext cx="3913341" cy="2704759"/>
          </a:xfrm>
          <a:prstGeom prst="rect">
            <a:avLst/>
          </a:prstGeom>
        </p:spPr>
      </p:pic>
      <p:pic>
        <p:nvPicPr>
          <p:cNvPr id="18" name="Picture 17"/>
          <p:cNvPicPr>
            <a:picLocks noChangeAspect="1"/>
          </p:cNvPicPr>
          <p:nvPr/>
        </p:nvPicPr>
        <p:blipFill rotWithShape="1">
          <a:blip r:embed="rId5"/>
          <a:srcRect r="44449"/>
          <a:stretch/>
        </p:blipFill>
        <p:spPr>
          <a:xfrm>
            <a:off x="735196" y="3770542"/>
            <a:ext cx="2096488" cy="2830518"/>
          </a:xfrm>
          <a:prstGeom prst="rect">
            <a:avLst/>
          </a:prstGeom>
        </p:spPr>
      </p:pic>
      <p:pic>
        <p:nvPicPr>
          <p:cNvPr id="3" name="Picture 2"/>
          <p:cNvPicPr>
            <a:picLocks noChangeAspect="1"/>
          </p:cNvPicPr>
          <p:nvPr/>
        </p:nvPicPr>
        <p:blipFill>
          <a:blip r:embed="rId6"/>
          <a:stretch>
            <a:fillRect/>
          </a:stretch>
        </p:blipFill>
        <p:spPr>
          <a:xfrm rot="5400000">
            <a:off x="6633791" y="4269842"/>
            <a:ext cx="2829785" cy="1831185"/>
          </a:xfrm>
          <a:prstGeom prst="rect">
            <a:avLst/>
          </a:prstGeom>
        </p:spPr>
      </p:pic>
      <p:grpSp>
        <p:nvGrpSpPr>
          <p:cNvPr id="12" name="Group 11"/>
          <p:cNvGrpSpPr/>
          <p:nvPr/>
        </p:nvGrpSpPr>
        <p:grpSpPr>
          <a:xfrm>
            <a:off x="1" y="0"/>
            <a:ext cx="9145020" cy="1621373"/>
            <a:chOff x="1" y="0"/>
            <a:chExt cx="9145020" cy="1621373"/>
          </a:xfrm>
        </p:grpSpPr>
        <p:pic>
          <p:nvPicPr>
            <p:cNvPr id="13" name="Picture 12"/>
            <p:cNvPicPr>
              <a:picLocks noChangeAspect="1"/>
            </p:cNvPicPr>
            <p:nvPr/>
          </p:nvPicPr>
          <p:blipFill>
            <a:blip r:embed="rId7"/>
            <a:stretch>
              <a:fillRect/>
            </a:stretch>
          </p:blipFill>
          <p:spPr>
            <a:xfrm>
              <a:off x="1" y="0"/>
              <a:ext cx="5471743" cy="1315273"/>
            </a:xfrm>
            <a:prstGeom prst="rect">
              <a:avLst/>
            </a:prstGeom>
          </p:spPr>
        </p:pic>
        <p:pic>
          <p:nvPicPr>
            <p:cNvPr id="14" name="Picture 2"/>
            <p:cNvPicPr>
              <a:picLocks noChangeAspect="1"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5" name="Picture 14" descr="LOGOO.jpg"/>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19" name="Picture 18"/>
            <p:cNvPicPr>
              <a:picLocks noChangeAspect="1"/>
            </p:cNvPicPr>
            <p:nvPr/>
          </p:nvPicPr>
          <p:blipFill>
            <a:blip r:embed="rId10"/>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45042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2-23 at 12.22.31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2" name="Title 1"/>
          <p:cNvSpPr>
            <a:spLocks noGrp="1"/>
          </p:cNvSpPr>
          <p:nvPr>
            <p:ph type="title"/>
          </p:nvPr>
        </p:nvSpPr>
        <p:spPr>
          <a:xfrm>
            <a:off x="206476" y="1241532"/>
            <a:ext cx="6363841" cy="711309"/>
          </a:xfrm>
        </p:spPr>
        <p:txBody>
          <a:bodyPr>
            <a:normAutofit/>
          </a:bodyPr>
          <a:lstStyle/>
          <a:p>
            <a:pPr algn="l"/>
            <a:r>
              <a:rPr lang="en-US" sz="3600" b="1" spc="50" dirty="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t>Capacity building</a:t>
            </a:r>
          </a:p>
        </p:txBody>
      </p:sp>
      <p:pic>
        <p:nvPicPr>
          <p:cNvPr id="12" name="Picture 11" descr="Screen Shot 2014-02-23 at 12.22.31 pm.png"/>
          <p:cNvPicPr>
            <a:picLocks noChangeAspect="1"/>
          </p:cNvPicPr>
          <p:nvPr/>
        </p:nvPicPr>
        <p:blipFill>
          <a:blip r:embed="rId2">
            <a:alphaModFix/>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18" name="Content Placeholder 2"/>
          <p:cNvSpPr txBox="1">
            <a:spLocks/>
          </p:cNvSpPr>
          <p:nvPr/>
        </p:nvSpPr>
        <p:spPr>
          <a:xfrm>
            <a:off x="94340" y="2669907"/>
            <a:ext cx="4980116" cy="359692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3000" dirty="0"/>
              <a:t>Création d'une unité de contrôle de la qualité du service du tourisme. (12pax</a:t>
            </a:r>
            <a:r>
              <a:rPr lang="fr-FR" sz="3000" dirty="0" smtClean="0"/>
              <a:t>)</a:t>
            </a:r>
          </a:p>
          <a:p>
            <a:pPr marL="0" indent="0">
              <a:buNone/>
            </a:pPr>
            <a:endParaRPr lang="en-US" sz="3000" dirty="0"/>
          </a:p>
          <a:p>
            <a:pPr marL="0" indent="0">
              <a:buNone/>
            </a:pPr>
            <a:r>
              <a:rPr lang="fr-FR" sz="3000" dirty="0" smtClean="0">
                <a:sym typeface="Wingdings"/>
              </a:rPr>
              <a:t> </a:t>
            </a:r>
            <a:r>
              <a:rPr lang="fr-FR" sz="3000" dirty="0" smtClean="0"/>
              <a:t>Inspection </a:t>
            </a:r>
            <a:r>
              <a:rPr lang="fr-FR" sz="3000" dirty="0"/>
              <a:t>quotidienne des temples</a:t>
            </a:r>
            <a:endParaRPr lang="en-US" sz="3000" dirty="0"/>
          </a:p>
          <a:p>
            <a:pPr marL="0" indent="0">
              <a:buNone/>
            </a:pPr>
            <a:r>
              <a:rPr lang="fr-FR" sz="3000" dirty="0" smtClean="0">
                <a:sym typeface="Wingdings"/>
              </a:rPr>
              <a:t> </a:t>
            </a:r>
            <a:r>
              <a:rPr lang="fr-FR" sz="3000" dirty="0" smtClean="0"/>
              <a:t>Lien </a:t>
            </a:r>
            <a:r>
              <a:rPr lang="fr-FR" sz="3000" dirty="0"/>
              <a:t>administratif</a:t>
            </a:r>
            <a:endParaRPr lang="en-US" sz="3000" dirty="0"/>
          </a:p>
          <a:p>
            <a:endParaRPr lang="en-US" dirty="0" smtClean="0"/>
          </a:p>
          <a:p>
            <a:endParaRPr lang="en-US" dirty="0" smtClean="0"/>
          </a:p>
          <a:p>
            <a:pPr marL="0" indent="0">
              <a:buFont typeface="Arial"/>
              <a:buNone/>
            </a:pPr>
            <a:endParaRPr lang="en-US" dirty="0"/>
          </a:p>
        </p:txBody>
      </p:sp>
      <p:pic>
        <p:nvPicPr>
          <p:cNvPr id="19" name="Picture 18" descr="Screen Shot 2015-05-23 at 11.44.34 a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712045" y="4104782"/>
            <a:ext cx="3375864" cy="2680385"/>
          </a:xfrm>
          <a:prstGeom prst="rect">
            <a:avLst/>
          </a:prstGeom>
        </p:spPr>
      </p:pic>
      <p:pic>
        <p:nvPicPr>
          <p:cNvPr id="20" name="Picture 19" descr="Screen Shot 2015-05-23 at 11.44.21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306472" y="2440135"/>
            <a:ext cx="2666581" cy="1731495"/>
          </a:xfrm>
          <a:prstGeom prst="rect">
            <a:avLst/>
          </a:prstGeom>
        </p:spPr>
      </p:pic>
      <p:pic>
        <p:nvPicPr>
          <p:cNvPr id="21" name="Picture 20"/>
          <p:cNvPicPr>
            <a:picLocks noChangeAspect="1"/>
          </p:cNvPicPr>
          <p:nvPr/>
        </p:nvPicPr>
        <p:blipFill>
          <a:blip r:embed="rId5"/>
          <a:stretch>
            <a:fillRect/>
          </a:stretch>
        </p:blipFill>
        <p:spPr>
          <a:xfrm>
            <a:off x="4913840" y="2343805"/>
            <a:ext cx="2436010" cy="1827825"/>
          </a:xfrm>
          <a:prstGeom prst="rect">
            <a:avLst/>
          </a:prstGeom>
        </p:spPr>
      </p:pic>
      <p:pic>
        <p:nvPicPr>
          <p:cNvPr id="22" name="Picture 21" descr="Screen Shot 2015-05-23 at 11.44.49 a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214310" y="4771145"/>
            <a:ext cx="2700142" cy="2022097"/>
          </a:xfrm>
          <a:prstGeom prst="rect">
            <a:avLst/>
          </a:prstGeom>
        </p:spPr>
      </p:pic>
      <p:sp>
        <p:nvSpPr>
          <p:cNvPr id="15" name="Title 1"/>
          <p:cNvSpPr txBox="1">
            <a:spLocks/>
          </p:cNvSpPr>
          <p:nvPr/>
        </p:nvSpPr>
        <p:spPr>
          <a:xfrm>
            <a:off x="191726" y="1315272"/>
            <a:ext cx="7856959" cy="8919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600" b="1" spc="50" dirty="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t>Capacité de </a:t>
            </a:r>
            <a:r>
              <a:rPr lang="fr-FR" sz="3600" b="1" spc="50" dirty="0" err="1">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t>récéption</a:t>
            </a:r>
            <a:r>
              <a:rPr lang="fr-FR" sz="3600" b="1" spc="50" dirty="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t> de touristes </a:t>
            </a:r>
            <a:br>
              <a:rPr lang="fr-FR" sz="3600" b="1" spc="50" dirty="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br>
            <a:r>
              <a:rPr lang="fr-FR" sz="3600" b="1" spc="50" dirty="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t>dans chaque temple : gestion interne</a:t>
            </a:r>
            <a:endParaRPr lang="en-US" sz="3600" b="1" spc="50" dirty="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endParaRPr>
          </a:p>
        </p:txBody>
      </p:sp>
      <p:grpSp>
        <p:nvGrpSpPr>
          <p:cNvPr id="16" name="Group 15"/>
          <p:cNvGrpSpPr/>
          <p:nvPr/>
        </p:nvGrpSpPr>
        <p:grpSpPr>
          <a:xfrm>
            <a:off x="1" y="0"/>
            <a:ext cx="9145020" cy="1621373"/>
            <a:chOff x="1" y="0"/>
            <a:chExt cx="9145020" cy="1621373"/>
          </a:xfrm>
        </p:grpSpPr>
        <p:pic>
          <p:nvPicPr>
            <p:cNvPr id="17" name="Picture 16"/>
            <p:cNvPicPr>
              <a:picLocks noChangeAspect="1"/>
            </p:cNvPicPr>
            <p:nvPr/>
          </p:nvPicPr>
          <p:blipFill>
            <a:blip r:embed="rId7"/>
            <a:stretch>
              <a:fillRect/>
            </a:stretch>
          </p:blipFill>
          <p:spPr>
            <a:xfrm>
              <a:off x="1" y="0"/>
              <a:ext cx="5471743" cy="1315273"/>
            </a:xfrm>
            <a:prstGeom prst="rect">
              <a:avLst/>
            </a:prstGeom>
          </p:spPr>
        </p:pic>
        <p:pic>
          <p:nvPicPr>
            <p:cNvPr id="23" name="Picture 2"/>
            <p:cNvPicPr>
              <a:picLocks noChangeAspect="1"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4" name="Picture 23" descr="LOGOO.jpg"/>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25" name="Picture 24"/>
            <p:cNvPicPr>
              <a:picLocks noChangeAspect="1"/>
            </p:cNvPicPr>
            <p:nvPr/>
          </p:nvPicPr>
          <p:blipFill>
            <a:blip r:embed="rId10"/>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192379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2-23 at 12.22.31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2" name="Title 1"/>
          <p:cNvSpPr>
            <a:spLocks noGrp="1"/>
          </p:cNvSpPr>
          <p:nvPr>
            <p:ph type="title"/>
          </p:nvPr>
        </p:nvSpPr>
        <p:spPr>
          <a:xfrm>
            <a:off x="206475" y="1241532"/>
            <a:ext cx="8622215" cy="711309"/>
          </a:xfrm>
        </p:spPr>
        <p:txBody>
          <a:bodyPr>
            <a:noAutofit/>
          </a:bodyPr>
          <a:lstStyle/>
          <a:p>
            <a:pPr algn="l"/>
            <a:r>
              <a:rPr lang="en-US" sz="3000" b="1" spc="50" dirty="0" err="1" smtClean="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t>Renforcement</a:t>
            </a:r>
            <a:r>
              <a:rPr lang="en-US" sz="3000" b="1" spc="50" dirty="0" smtClean="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t> des </a:t>
            </a:r>
            <a:r>
              <a:rPr lang="en-US" sz="3000" b="1" spc="50" dirty="0" err="1" smtClean="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t>capacités</a:t>
            </a:r>
            <a:r>
              <a:rPr lang="en-US" sz="3000" b="1" spc="50" dirty="0" smtClean="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t>: formation à </a:t>
            </a:r>
            <a:r>
              <a:rPr lang="en-US" sz="3000" b="1" spc="50" dirty="0" err="1" smtClean="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t>l’étranger</a:t>
            </a:r>
            <a:endParaRPr lang="en-US" sz="3000" b="1" spc="50" dirty="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endParaRPr>
          </a:p>
        </p:txBody>
      </p:sp>
      <p:sp>
        <p:nvSpPr>
          <p:cNvPr id="3" name="Rectangle 2"/>
          <p:cNvSpPr/>
          <p:nvPr/>
        </p:nvSpPr>
        <p:spPr>
          <a:xfrm>
            <a:off x="4447910" y="4739665"/>
            <a:ext cx="4572000" cy="1200329"/>
          </a:xfrm>
          <a:prstGeom prst="rect">
            <a:avLst/>
          </a:prstGeom>
        </p:spPr>
        <p:txBody>
          <a:bodyPr>
            <a:spAutoFit/>
          </a:bodyPr>
          <a:lstStyle/>
          <a:p>
            <a:endParaRPr lang="en-US" dirty="0"/>
          </a:p>
          <a:p>
            <a:pPr lvl="1"/>
            <a:r>
              <a:rPr lang="fr-FR" dirty="0"/>
              <a:t>Stage sur les valeurs culturelles et la gestion </a:t>
            </a:r>
            <a:r>
              <a:rPr lang="fr-FR" dirty="0" smtClean="0"/>
              <a:t>des </a:t>
            </a:r>
            <a:r>
              <a:rPr lang="fr-FR" dirty="0"/>
              <a:t>site </a:t>
            </a:r>
            <a:r>
              <a:rPr lang="fr-FR" dirty="0" smtClean="0"/>
              <a:t>s historiques </a:t>
            </a:r>
            <a:r>
              <a:rPr lang="fr-FR" dirty="0"/>
              <a:t>avec le ministère de la Culture</a:t>
            </a:r>
            <a:r>
              <a:rPr lang="en-US" dirty="0" smtClean="0"/>
              <a:t>  Paris</a:t>
            </a:r>
            <a:r>
              <a:rPr lang="en-US" dirty="0"/>
              <a:t>, France</a:t>
            </a:r>
          </a:p>
        </p:txBody>
      </p:sp>
      <p:sp>
        <p:nvSpPr>
          <p:cNvPr id="12" name="Rectangle 11"/>
          <p:cNvSpPr/>
          <p:nvPr/>
        </p:nvSpPr>
        <p:spPr>
          <a:xfrm>
            <a:off x="206476" y="5018309"/>
            <a:ext cx="4572000" cy="646331"/>
          </a:xfrm>
          <a:prstGeom prst="rect">
            <a:avLst/>
          </a:prstGeom>
        </p:spPr>
        <p:txBody>
          <a:bodyPr>
            <a:spAutoFit/>
          </a:bodyPr>
          <a:lstStyle/>
          <a:p>
            <a:pPr lvl="1"/>
            <a:r>
              <a:rPr lang="fr-FR" dirty="0"/>
              <a:t>Programme d'apprentissage en gestion du tourisme</a:t>
            </a:r>
            <a:r>
              <a:rPr lang="en-US" dirty="0" smtClean="0"/>
              <a:t>, </a:t>
            </a:r>
            <a:r>
              <a:rPr lang="en-US" dirty="0"/>
              <a:t>Guangxi, China</a:t>
            </a:r>
          </a:p>
        </p:txBody>
      </p:sp>
      <p:pic>
        <p:nvPicPr>
          <p:cNvPr id="13" name="Picture 12" descr="IMG_5922.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8921" y="2212439"/>
            <a:ext cx="3788989" cy="2527226"/>
          </a:xfrm>
          <a:prstGeom prst="rect">
            <a:avLst/>
          </a:prstGeom>
        </p:spPr>
      </p:pic>
      <p:pic>
        <p:nvPicPr>
          <p:cNvPr id="15" name="Picture 14" descr="Stage FR.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95430" y="2212439"/>
            <a:ext cx="3493385" cy="2527226"/>
          </a:xfrm>
          <a:prstGeom prst="rect">
            <a:avLst/>
          </a:prstGeom>
        </p:spPr>
      </p:pic>
      <p:grpSp>
        <p:nvGrpSpPr>
          <p:cNvPr id="14" name="Group 13"/>
          <p:cNvGrpSpPr/>
          <p:nvPr/>
        </p:nvGrpSpPr>
        <p:grpSpPr>
          <a:xfrm>
            <a:off x="1" y="0"/>
            <a:ext cx="9145020" cy="1621373"/>
            <a:chOff x="1" y="0"/>
            <a:chExt cx="9145020" cy="1621373"/>
          </a:xfrm>
        </p:grpSpPr>
        <p:pic>
          <p:nvPicPr>
            <p:cNvPr id="16" name="Picture 15"/>
            <p:cNvPicPr>
              <a:picLocks noChangeAspect="1"/>
            </p:cNvPicPr>
            <p:nvPr/>
          </p:nvPicPr>
          <p:blipFill>
            <a:blip r:embed="rId5"/>
            <a:stretch>
              <a:fillRect/>
            </a:stretch>
          </p:blipFill>
          <p:spPr>
            <a:xfrm>
              <a:off x="1" y="0"/>
              <a:ext cx="5471743" cy="1315273"/>
            </a:xfrm>
            <a:prstGeom prst="rect">
              <a:avLst/>
            </a:prstGeom>
          </p:spPr>
        </p:pic>
        <p:pic>
          <p:nvPicPr>
            <p:cNvPr id="17" name="Picture 2"/>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8" name="Picture 17" descr="LOGOO.jp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19" name="Picture 18"/>
            <p:cNvPicPr>
              <a:picLocks noChangeAspect="1"/>
            </p:cNvPicPr>
            <p:nvPr/>
          </p:nvPicPr>
          <p:blipFill>
            <a:blip r:embed="rId8"/>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8085230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2-23 at 12.22.31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2" name="Title 1"/>
          <p:cNvSpPr>
            <a:spLocks noGrp="1"/>
          </p:cNvSpPr>
          <p:nvPr>
            <p:ph type="title"/>
          </p:nvPr>
        </p:nvSpPr>
        <p:spPr>
          <a:xfrm>
            <a:off x="206476" y="1502396"/>
            <a:ext cx="10674386" cy="711309"/>
          </a:xfrm>
        </p:spPr>
        <p:txBody>
          <a:bodyPr>
            <a:normAutofit fontScale="90000"/>
          </a:bodyPr>
          <a:lstStyle/>
          <a:p>
            <a:pPr algn="l"/>
            <a:r>
              <a:rPr lang="fr-FR" sz="2800" b="1" spc="50" dirty="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t>Renforcement des capacités: </a:t>
            </a:r>
            <a:r>
              <a:rPr lang="fr-FR" sz="2800" b="1" spc="50" dirty="0" smtClean="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t/>
            </a:r>
            <a:br>
              <a:rPr lang="fr-FR" sz="2800" b="1" spc="50" dirty="0" smtClean="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br>
            <a:r>
              <a:rPr lang="fr-FR" sz="2800" b="1" spc="50" dirty="0" smtClean="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t>le groupe du PGT </a:t>
            </a:r>
            <a:r>
              <a:rPr lang="fr-FR" sz="2800" b="1" spc="50" dirty="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t>formé par des experts internationaux</a:t>
            </a:r>
            <a:endParaRPr lang="en-US" sz="2800" b="1" spc="50" dirty="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endParaRPr>
          </a:p>
        </p:txBody>
      </p:sp>
      <p:pic>
        <p:nvPicPr>
          <p:cNvPr id="3" name="Picture 2" descr="Screen Shot 2016-06-02 at 5.52.33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411606" y="3153063"/>
            <a:ext cx="4310649" cy="2853356"/>
          </a:xfrm>
          <a:prstGeom prst="rect">
            <a:avLst/>
          </a:prstGeom>
        </p:spPr>
      </p:pic>
      <p:pic>
        <p:nvPicPr>
          <p:cNvPr id="4" name="Picture 3"/>
          <p:cNvPicPr>
            <a:picLocks noChangeAspect="1"/>
          </p:cNvPicPr>
          <p:nvPr/>
        </p:nvPicPr>
        <p:blipFill>
          <a:blip r:embed="rId4"/>
          <a:stretch>
            <a:fillRect/>
          </a:stretch>
        </p:blipFill>
        <p:spPr>
          <a:xfrm>
            <a:off x="347833" y="4781652"/>
            <a:ext cx="3701443" cy="1845879"/>
          </a:xfrm>
          <a:prstGeom prst="rect">
            <a:avLst/>
          </a:prstGeom>
        </p:spPr>
      </p:pic>
      <p:pic>
        <p:nvPicPr>
          <p:cNvPr id="10" name="Picture 9"/>
          <p:cNvPicPr>
            <a:picLocks noChangeAspect="1"/>
          </p:cNvPicPr>
          <p:nvPr/>
        </p:nvPicPr>
        <p:blipFill rotWithShape="1">
          <a:blip r:embed="rId5"/>
          <a:srcRect l="11528" t="3670" r="13144" b="18272"/>
          <a:stretch/>
        </p:blipFill>
        <p:spPr>
          <a:xfrm>
            <a:off x="347833" y="2504049"/>
            <a:ext cx="3701443" cy="2277603"/>
          </a:xfrm>
          <a:prstGeom prst="rect">
            <a:avLst/>
          </a:prstGeom>
        </p:spPr>
      </p:pic>
      <p:grpSp>
        <p:nvGrpSpPr>
          <p:cNvPr id="13" name="Group 12"/>
          <p:cNvGrpSpPr/>
          <p:nvPr/>
        </p:nvGrpSpPr>
        <p:grpSpPr>
          <a:xfrm>
            <a:off x="1" y="0"/>
            <a:ext cx="9145020" cy="1621373"/>
            <a:chOff x="1" y="0"/>
            <a:chExt cx="9145020" cy="1621373"/>
          </a:xfrm>
        </p:grpSpPr>
        <p:pic>
          <p:nvPicPr>
            <p:cNvPr id="14" name="Picture 13"/>
            <p:cNvPicPr>
              <a:picLocks noChangeAspect="1"/>
            </p:cNvPicPr>
            <p:nvPr/>
          </p:nvPicPr>
          <p:blipFill>
            <a:blip r:embed="rId6"/>
            <a:stretch>
              <a:fillRect/>
            </a:stretch>
          </p:blipFill>
          <p:spPr>
            <a:xfrm>
              <a:off x="1" y="0"/>
              <a:ext cx="5471743" cy="1315273"/>
            </a:xfrm>
            <a:prstGeom prst="rect">
              <a:avLst/>
            </a:prstGeom>
          </p:spPr>
        </p:pic>
        <p:pic>
          <p:nvPicPr>
            <p:cNvPr id="15" name="Picture 2"/>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6" name="Picture 15" descr="LOGOO.jpg"/>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17" name="Picture 16"/>
            <p:cNvPicPr>
              <a:picLocks noChangeAspect="1"/>
            </p:cNvPicPr>
            <p:nvPr/>
          </p:nvPicPr>
          <p:blipFill>
            <a:blip r:embed="rId9"/>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284001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Screen Shot 2014-02-23 at 12.22.31 pm.png"/>
          <p:cNvPicPr>
            <a:picLocks noChangeAspect="1"/>
          </p:cNvPicPr>
          <p:nvPr/>
        </p:nvPicPr>
        <p:blipFill>
          <a:blip r:embed="rId2">
            <a:alphaModFix/>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10" name="Content Placeholder 2"/>
          <p:cNvSpPr txBox="1">
            <a:spLocks/>
          </p:cNvSpPr>
          <p:nvPr/>
        </p:nvSpPr>
        <p:spPr>
          <a:xfrm>
            <a:off x="457200" y="2669906"/>
            <a:ext cx="4295179" cy="387599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500" b="1" dirty="0" err="1" smtClean="0"/>
              <a:t>Plages</a:t>
            </a:r>
            <a:r>
              <a:rPr lang="en-US" sz="2500" b="1" dirty="0" smtClean="0"/>
              <a:t> de sable </a:t>
            </a:r>
            <a:r>
              <a:rPr lang="en-US" sz="2500" b="1" dirty="0" err="1" smtClean="0"/>
              <a:t>blanc</a:t>
            </a:r>
            <a:endParaRPr lang="en-US" sz="2500" b="1" dirty="0" smtClean="0"/>
          </a:p>
          <a:p>
            <a:pPr marL="0" indent="0">
              <a:buNone/>
            </a:pPr>
            <a:endParaRPr lang="en-US" sz="2500" b="1" dirty="0" smtClean="0"/>
          </a:p>
          <a:p>
            <a:r>
              <a:rPr lang="en-US" sz="2500" b="1" dirty="0" smtClean="0"/>
              <a:t>Iles </a:t>
            </a:r>
            <a:r>
              <a:rPr lang="en-US" sz="2500" b="1" dirty="0" err="1" smtClean="0"/>
              <a:t>vierges</a:t>
            </a:r>
            <a:endParaRPr lang="en-US" sz="2500" b="1" dirty="0" smtClean="0"/>
          </a:p>
          <a:p>
            <a:pPr marL="0" indent="0">
              <a:buNone/>
            </a:pPr>
            <a:endParaRPr lang="en-US" sz="2500" b="1" dirty="0" smtClean="0"/>
          </a:p>
          <a:p>
            <a:r>
              <a:rPr lang="en-US" sz="2500" b="1" dirty="0" err="1" smtClean="0"/>
              <a:t>Fonds</a:t>
            </a:r>
            <a:r>
              <a:rPr lang="en-US" sz="2500" b="1" dirty="0" smtClean="0"/>
              <a:t> </a:t>
            </a:r>
            <a:r>
              <a:rPr lang="en-US" sz="2500" b="1" dirty="0" err="1" smtClean="0"/>
              <a:t>marins</a:t>
            </a:r>
            <a:endParaRPr lang="en-US" sz="2500" b="1" dirty="0" smtClean="0"/>
          </a:p>
          <a:p>
            <a:pPr marL="0" indent="0">
              <a:buNone/>
            </a:pPr>
            <a:endParaRPr lang="en-US" sz="2500" b="1" dirty="0" smtClean="0"/>
          </a:p>
          <a:p>
            <a:r>
              <a:rPr lang="en-US" sz="2500" b="1" dirty="0" smtClean="0"/>
              <a:t>Fruits de </a:t>
            </a:r>
            <a:r>
              <a:rPr lang="en-US" sz="2500" b="1" dirty="0" err="1" smtClean="0"/>
              <a:t>mer</a:t>
            </a:r>
            <a:r>
              <a:rPr lang="en-US" sz="2500" b="1" dirty="0" smtClean="0"/>
              <a:t> </a:t>
            </a:r>
            <a:r>
              <a:rPr lang="en-US" sz="2500" b="1" dirty="0" err="1" smtClean="0"/>
              <a:t>frais</a:t>
            </a:r>
            <a:endParaRPr lang="en-US" sz="2500" b="1" dirty="0" smtClean="0"/>
          </a:p>
          <a:p>
            <a:endParaRPr lang="en-US" dirty="0" smtClean="0"/>
          </a:p>
          <a:p>
            <a:pPr marL="0" indent="0">
              <a:buFont typeface="Arial"/>
              <a:buNone/>
            </a:pPr>
            <a:endParaRPr lang="en-US" dirty="0"/>
          </a:p>
        </p:txBody>
      </p:sp>
      <p:sp>
        <p:nvSpPr>
          <p:cNvPr id="12" name="TextBox 11"/>
          <p:cNvSpPr txBox="1"/>
          <p:nvPr/>
        </p:nvSpPr>
        <p:spPr>
          <a:xfrm>
            <a:off x="423782" y="1733744"/>
            <a:ext cx="4227889" cy="553998"/>
          </a:xfrm>
          <a:prstGeom prst="rect">
            <a:avLst/>
          </a:prstGeom>
          <a:noFill/>
        </p:spPr>
        <p:txBody>
          <a:bodyPr wrap="none" rtlCol="0">
            <a:spAutoFit/>
          </a:bodyPr>
          <a:lstStyle/>
          <a:p>
            <a:r>
              <a:rPr lang="en-US" sz="3000" b="1" dirty="0" smtClean="0">
                <a:solidFill>
                  <a:schemeClr val="accent2">
                    <a:lumMod val="50000"/>
                  </a:schemeClr>
                </a:solidFill>
              </a:rPr>
              <a:t>b/ TOURISME BALNÉAIRE</a:t>
            </a:r>
            <a:endParaRPr lang="en-US" sz="2500" dirty="0">
              <a:solidFill>
                <a:schemeClr val="accent2">
                  <a:lumMod val="50000"/>
                </a:schemeClr>
              </a:solidFill>
            </a:endParaRPr>
          </a:p>
        </p:txBody>
      </p:sp>
      <p:pic>
        <p:nvPicPr>
          <p:cNvPr id="19" name="Picture 9" descr="world-bay.png"/>
          <p:cNvPicPr>
            <a:picLocks noGrp="1" noChangeAspect="1"/>
          </p:cNvPicPr>
          <p:nvPr>
            <p:ph idx="1"/>
          </p:nvPr>
        </p:nvPicPr>
        <p:blipFill>
          <a:blip r:embed="rId3"/>
          <a:srcRect/>
          <a:stretch>
            <a:fillRect/>
          </a:stretch>
        </p:blipFill>
        <p:spPr>
          <a:xfrm>
            <a:off x="7797241" y="1501013"/>
            <a:ext cx="1049692" cy="977011"/>
          </a:xfrm>
          <a:noFill/>
        </p:spPr>
      </p:pic>
      <p:grpSp>
        <p:nvGrpSpPr>
          <p:cNvPr id="20" name="Group 13"/>
          <p:cNvGrpSpPr/>
          <p:nvPr/>
        </p:nvGrpSpPr>
        <p:grpSpPr>
          <a:xfrm>
            <a:off x="7244764" y="5000136"/>
            <a:ext cx="1688046" cy="1235455"/>
            <a:chOff x="0" y="4267200"/>
            <a:chExt cx="3200400" cy="2564172"/>
          </a:xfrm>
        </p:grpSpPr>
        <p:pic>
          <p:nvPicPr>
            <p:cNvPr id="21" name="Picture 22" descr="CamMap6"/>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0" y="4267200"/>
              <a:ext cx="3200400" cy="2514600"/>
            </a:xfrm>
            <a:prstGeom prst="rect">
              <a:avLst/>
            </a:prstGeom>
            <a:ln>
              <a:noFill/>
            </a:ln>
            <a:effectLst>
              <a:outerShdw blurRad="292100" dist="139700" dir="2700000" algn="tl" rotWithShape="0">
                <a:srgbClr val="333333">
                  <a:alpha val="65000"/>
                </a:srgbClr>
              </a:outerShdw>
            </a:effectLst>
          </p:spPr>
        </p:pic>
        <p:sp>
          <p:nvSpPr>
            <p:cNvPr id="22" name="Oval 24"/>
            <p:cNvSpPr>
              <a:spLocks noChangeArrowheads="1"/>
            </p:cNvSpPr>
            <p:nvPr/>
          </p:nvSpPr>
          <p:spPr bwMode="auto">
            <a:xfrm rot="3227168">
              <a:off x="138791" y="5946997"/>
              <a:ext cx="1254648" cy="514102"/>
            </a:xfrm>
            <a:prstGeom prst="ellipse">
              <a:avLst/>
            </a:prstGeom>
            <a:noFill/>
            <a:ln w="50800" cmpd="sng">
              <a:solidFill>
                <a:srgbClr val="EC2D28"/>
              </a:solidFill>
              <a:round/>
              <a:headEnd/>
              <a:tailEnd/>
            </a:ln>
          </p:spPr>
          <p:txBody>
            <a:bodyPr rot="10800000" vert="eaVert" wrap="none" anchor="ctr"/>
            <a:lstStyle/>
            <a:p>
              <a:pPr algn="ctr"/>
              <a:endParaRPr lang="en-US" dirty="0"/>
            </a:p>
          </p:txBody>
        </p:sp>
      </p:grpSp>
      <p:pic>
        <p:nvPicPr>
          <p:cNvPr id="2" name="Picture 1" descr="Screen Shot 2015-02-11 at 3.51.46 p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38045" y="2981403"/>
            <a:ext cx="1386088" cy="1028334"/>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6"/>
          <a:stretch>
            <a:fillRect/>
          </a:stretch>
        </p:blipFill>
        <p:spPr>
          <a:xfrm>
            <a:off x="4001224" y="2669907"/>
            <a:ext cx="3593781" cy="175674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7"/>
          <a:stretch>
            <a:fillRect/>
          </a:stretch>
        </p:blipFill>
        <p:spPr>
          <a:xfrm>
            <a:off x="4001224" y="4724479"/>
            <a:ext cx="2732136" cy="1821424"/>
          </a:xfrm>
          <a:prstGeom prst="rect">
            <a:avLst/>
          </a:prstGeom>
          <a:ln>
            <a:noFill/>
          </a:ln>
          <a:effectLst>
            <a:outerShdw blurRad="292100" dist="139700" dir="2700000" algn="tl" rotWithShape="0">
              <a:srgbClr val="333333">
                <a:alpha val="65000"/>
              </a:srgbClr>
            </a:outerShdw>
          </a:effectLst>
        </p:spPr>
      </p:pic>
      <p:grpSp>
        <p:nvGrpSpPr>
          <p:cNvPr id="16" name="Group 15"/>
          <p:cNvGrpSpPr/>
          <p:nvPr/>
        </p:nvGrpSpPr>
        <p:grpSpPr>
          <a:xfrm>
            <a:off x="1" y="0"/>
            <a:ext cx="9192318" cy="1621373"/>
            <a:chOff x="1" y="0"/>
            <a:chExt cx="9192318" cy="1621373"/>
          </a:xfrm>
        </p:grpSpPr>
        <p:pic>
          <p:nvPicPr>
            <p:cNvPr id="17" name="Picture 16"/>
            <p:cNvPicPr>
              <a:picLocks noChangeAspect="1"/>
            </p:cNvPicPr>
            <p:nvPr/>
          </p:nvPicPr>
          <p:blipFill>
            <a:blip r:embed="rId8"/>
            <a:stretch>
              <a:fillRect/>
            </a:stretch>
          </p:blipFill>
          <p:spPr>
            <a:xfrm>
              <a:off x="1" y="0"/>
              <a:ext cx="5471743" cy="1315273"/>
            </a:xfrm>
            <a:prstGeom prst="rect">
              <a:avLst/>
            </a:prstGeom>
          </p:spPr>
        </p:pic>
        <p:pic>
          <p:nvPicPr>
            <p:cNvPr id="18" name="Picture 2"/>
            <p:cNvPicPr>
              <a:picLocks noChangeAspect="1" noChangeArrowheads="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665648"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3" name="Picture 22" descr="LOGOO.jpg"/>
            <p:cNvPicPr>
              <a:picLocks noChangeAspect="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24" name="Picture 23"/>
            <p:cNvPicPr>
              <a:picLocks noChangeAspect="1"/>
            </p:cNvPicPr>
            <p:nvPr/>
          </p:nvPicPr>
          <p:blipFill>
            <a:blip r:embed="rId11"/>
            <a:stretch>
              <a:fillRect/>
            </a:stretch>
          </p:blipFill>
          <p:spPr>
            <a:xfrm>
              <a:off x="7603516"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050101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2-23 at 12.22.31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2" name="Title 1"/>
          <p:cNvSpPr>
            <a:spLocks noGrp="1"/>
          </p:cNvSpPr>
          <p:nvPr>
            <p:ph type="title"/>
          </p:nvPr>
        </p:nvSpPr>
        <p:spPr>
          <a:xfrm>
            <a:off x="206476" y="1374238"/>
            <a:ext cx="10238394" cy="711309"/>
          </a:xfrm>
        </p:spPr>
        <p:txBody>
          <a:bodyPr>
            <a:normAutofit fontScale="90000"/>
          </a:bodyPr>
          <a:lstStyle/>
          <a:p>
            <a:pPr algn="l"/>
            <a:r>
              <a:rPr lang="fr-FR" sz="2800" b="1" spc="50" dirty="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t>Renforcement des </a:t>
            </a:r>
            <a:r>
              <a:rPr lang="fr-FR" sz="2800" b="1" spc="50" dirty="0" smtClean="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t>capacités : </a:t>
            </a:r>
            <a:br>
              <a:rPr lang="fr-FR" sz="2800" b="1" spc="50" dirty="0" smtClean="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br>
            <a:r>
              <a:rPr lang="fr-FR" sz="2800" b="1" spc="50" dirty="0" smtClean="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rPr>
              <a:t>stagiaires formés par le groupe du PGT</a:t>
            </a:r>
            <a:endParaRPr lang="en-US" sz="2800" b="1" spc="50" dirty="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endParaRPr>
          </a:p>
        </p:txBody>
      </p:sp>
      <p:pic>
        <p:nvPicPr>
          <p:cNvPr id="4" name="Picture 3" descr="10172667_683969174998255_3758737604689330117_n.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06476" y="3021306"/>
            <a:ext cx="2850960" cy="2075768"/>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rotWithShape="1">
          <a:blip r:embed="rId4"/>
          <a:srcRect l="18810" b="23509"/>
          <a:stretch/>
        </p:blipFill>
        <p:spPr>
          <a:xfrm>
            <a:off x="3209624" y="3021306"/>
            <a:ext cx="2936416" cy="2075768"/>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5"/>
          <a:srcRect l="25154" r="8258" b="11790"/>
          <a:stretch/>
        </p:blipFill>
        <p:spPr>
          <a:xfrm>
            <a:off x="6231203" y="3021306"/>
            <a:ext cx="2785360" cy="2075768"/>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1251110" y="5097074"/>
            <a:ext cx="1242685" cy="369332"/>
          </a:xfrm>
          <a:prstGeom prst="rect">
            <a:avLst/>
          </a:prstGeom>
          <a:noFill/>
        </p:spPr>
        <p:txBody>
          <a:bodyPr wrap="none" rtlCol="0">
            <a:spAutoFit/>
          </a:bodyPr>
          <a:lstStyle/>
          <a:p>
            <a:r>
              <a:rPr lang="en-US" dirty="0" smtClean="0"/>
              <a:t>2014: Flore</a:t>
            </a:r>
            <a:endParaRPr lang="en-US" dirty="0"/>
          </a:p>
        </p:txBody>
      </p:sp>
      <p:sp>
        <p:nvSpPr>
          <p:cNvPr id="11" name="TextBox 10"/>
          <p:cNvSpPr txBox="1"/>
          <p:nvPr/>
        </p:nvSpPr>
        <p:spPr>
          <a:xfrm>
            <a:off x="3999763" y="5134990"/>
            <a:ext cx="1458415" cy="369332"/>
          </a:xfrm>
          <a:prstGeom prst="rect">
            <a:avLst/>
          </a:prstGeom>
          <a:noFill/>
        </p:spPr>
        <p:txBody>
          <a:bodyPr wrap="none" rtlCol="0">
            <a:spAutoFit/>
          </a:bodyPr>
          <a:lstStyle/>
          <a:p>
            <a:r>
              <a:rPr lang="en-US" dirty="0" smtClean="0"/>
              <a:t>2015: Camille</a:t>
            </a:r>
            <a:endParaRPr lang="en-US" dirty="0"/>
          </a:p>
        </p:txBody>
      </p:sp>
      <p:sp>
        <p:nvSpPr>
          <p:cNvPr id="14" name="TextBox 13"/>
          <p:cNvSpPr txBox="1"/>
          <p:nvPr/>
        </p:nvSpPr>
        <p:spPr>
          <a:xfrm>
            <a:off x="6752637" y="5080702"/>
            <a:ext cx="1578452" cy="369332"/>
          </a:xfrm>
          <a:prstGeom prst="rect">
            <a:avLst/>
          </a:prstGeom>
          <a:noFill/>
        </p:spPr>
        <p:txBody>
          <a:bodyPr wrap="none" rtlCol="0">
            <a:spAutoFit/>
          </a:bodyPr>
          <a:lstStyle/>
          <a:p>
            <a:r>
              <a:rPr lang="en-US" dirty="0" smtClean="0"/>
              <a:t>2016: </a:t>
            </a:r>
            <a:r>
              <a:rPr lang="en-US" dirty="0" err="1" smtClean="0"/>
              <a:t>Cannelle</a:t>
            </a:r>
            <a:endParaRPr lang="en-US" dirty="0"/>
          </a:p>
        </p:txBody>
      </p:sp>
      <p:grpSp>
        <p:nvGrpSpPr>
          <p:cNvPr id="15" name="Group 14"/>
          <p:cNvGrpSpPr/>
          <p:nvPr/>
        </p:nvGrpSpPr>
        <p:grpSpPr>
          <a:xfrm>
            <a:off x="1" y="0"/>
            <a:ext cx="9145020" cy="1621373"/>
            <a:chOff x="1" y="0"/>
            <a:chExt cx="9145020" cy="1621373"/>
          </a:xfrm>
        </p:grpSpPr>
        <p:pic>
          <p:nvPicPr>
            <p:cNvPr id="16" name="Picture 15"/>
            <p:cNvPicPr>
              <a:picLocks noChangeAspect="1"/>
            </p:cNvPicPr>
            <p:nvPr/>
          </p:nvPicPr>
          <p:blipFill>
            <a:blip r:embed="rId6"/>
            <a:stretch>
              <a:fillRect/>
            </a:stretch>
          </p:blipFill>
          <p:spPr>
            <a:xfrm>
              <a:off x="1" y="0"/>
              <a:ext cx="5471743" cy="1315273"/>
            </a:xfrm>
            <a:prstGeom prst="rect">
              <a:avLst/>
            </a:prstGeom>
          </p:spPr>
        </p:pic>
        <p:pic>
          <p:nvPicPr>
            <p:cNvPr id="17" name="Picture 2"/>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8" name="Picture 17" descr="LOGOO.jpg"/>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19" name="Picture 18"/>
            <p:cNvPicPr>
              <a:picLocks noChangeAspect="1"/>
            </p:cNvPicPr>
            <p:nvPr/>
          </p:nvPicPr>
          <p:blipFill>
            <a:blip r:embed="rId9"/>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297777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creen Shot 2014-02-23 at 12.22.31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2" name="Title 1"/>
          <p:cNvSpPr>
            <a:spLocks noGrp="1"/>
          </p:cNvSpPr>
          <p:nvPr>
            <p:ph type="title"/>
          </p:nvPr>
        </p:nvSpPr>
        <p:spPr>
          <a:xfrm>
            <a:off x="132732" y="978850"/>
            <a:ext cx="7197424" cy="1143000"/>
          </a:xfrm>
        </p:spPr>
        <p:txBody>
          <a:bodyPr>
            <a:normAutofit/>
          </a:bodyPr>
          <a:lstStyle/>
          <a:p>
            <a:pPr algn="l"/>
            <a:r>
              <a:rPr lang="en-US" sz="2800" b="1" spc="50" dirty="0" err="1">
                <a:ln w="13500">
                  <a:solidFill>
                    <a:srgbClr val="4F81BD">
                      <a:shade val="2500"/>
                      <a:alpha val="6500"/>
                    </a:srgbClr>
                  </a:solidFill>
                  <a:prstDash val="solid"/>
                </a:ln>
                <a:solidFill>
                  <a:srgbClr val="F79646">
                    <a:alpha val="95000"/>
                  </a:srgbClr>
                </a:solidFill>
                <a:effectLst>
                  <a:innerShdw blurRad="50900" dist="38500" dir="13500000">
                    <a:srgbClr val="000000">
                      <a:alpha val="60000"/>
                    </a:srgbClr>
                  </a:innerShdw>
                </a:effectLst>
              </a:rPr>
              <a:t>Prendre</a:t>
            </a:r>
            <a:r>
              <a:rPr lang="en-US" sz="2800" b="1" spc="50" dirty="0">
                <a:ln w="13500">
                  <a:solidFill>
                    <a:srgbClr val="4F81BD">
                      <a:shade val="2500"/>
                      <a:alpha val="6500"/>
                    </a:srgbClr>
                  </a:solidFill>
                  <a:prstDash val="solid"/>
                </a:ln>
                <a:solidFill>
                  <a:srgbClr val="F79646">
                    <a:alpha val="95000"/>
                  </a:srgbClr>
                </a:solidFill>
                <a:effectLst>
                  <a:innerShdw blurRad="50900" dist="38500" dir="13500000">
                    <a:srgbClr val="000000">
                      <a:alpha val="60000"/>
                    </a:srgbClr>
                  </a:innerShdw>
                </a:effectLst>
              </a:rPr>
              <a:t> en </a:t>
            </a:r>
            <a:r>
              <a:rPr lang="en-US" sz="2800" b="1" spc="50" dirty="0" err="1">
                <a:ln w="13500">
                  <a:solidFill>
                    <a:srgbClr val="4F81BD">
                      <a:shade val="2500"/>
                      <a:alpha val="6500"/>
                    </a:srgbClr>
                  </a:solidFill>
                  <a:prstDash val="solid"/>
                </a:ln>
                <a:solidFill>
                  <a:srgbClr val="F79646">
                    <a:alpha val="95000"/>
                  </a:srgbClr>
                </a:solidFill>
                <a:effectLst>
                  <a:innerShdw blurRad="50900" dist="38500" dir="13500000">
                    <a:srgbClr val="000000">
                      <a:alpha val="60000"/>
                    </a:srgbClr>
                  </a:innerShdw>
                </a:effectLst>
              </a:rPr>
              <a:t>compte</a:t>
            </a:r>
            <a:r>
              <a:rPr lang="en-US" sz="2800" b="1" spc="50" dirty="0">
                <a:ln w="13500">
                  <a:solidFill>
                    <a:srgbClr val="4F81BD">
                      <a:shade val="2500"/>
                      <a:alpha val="6500"/>
                    </a:srgbClr>
                  </a:solidFill>
                  <a:prstDash val="solid"/>
                </a:ln>
                <a:solidFill>
                  <a:srgbClr val="F79646">
                    <a:alpha val="95000"/>
                  </a:srgbClr>
                </a:solidFill>
                <a:effectLst>
                  <a:innerShdw blurRad="50900" dist="38500" dir="13500000">
                    <a:srgbClr val="000000">
                      <a:alpha val="60000"/>
                    </a:srgbClr>
                  </a:innerShdw>
                </a:effectLst>
              </a:rPr>
              <a:t> les </a:t>
            </a:r>
            <a:r>
              <a:rPr lang="en-US" sz="2800" b="1" spc="50" dirty="0" err="1">
                <a:ln w="13500">
                  <a:solidFill>
                    <a:srgbClr val="4F81BD">
                      <a:shade val="2500"/>
                      <a:alpha val="6500"/>
                    </a:srgbClr>
                  </a:solidFill>
                  <a:prstDash val="solid"/>
                </a:ln>
                <a:solidFill>
                  <a:srgbClr val="F79646">
                    <a:alpha val="95000"/>
                  </a:srgbClr>
                </a:solidFill>
                <a:effectLst>
                  <a:innerShdw blurRad="50900" dist="38500" dir="13500000">
                    <a:srgbClr val="000000">
                      <a:alpha val="60000"/>
                    </a:srgbClr>
                  </a:innerShdw>
                </a:effectLst>
              </a:rPr>
              <a:t>valeurs</a:t>
            </a:r>
            <a:r>
              <a:rPr lang="en-US" sz="2800" b="1" spc="50" dirty="0">
                <a:ln w="13500">
                  <a:solidFill>
                    <a:srgbClr val="4F81BD">
                      <a:shade val="2500"/>
                      <a:alpha val="6500"/>
                    </a:srgbClr>
                  </a:solidFill>
                  <a:prstDash val="solid"/>
                </a:ln>
                <a:solidFill>
                  <a:srgbClr val="F79646">
                    <a:alpha val="95000"/>
                  </a:srgbClr>
                </a:solidFill>
                <a:effectLst>
                  <a:innerShdw blurRad="50900" dist="38500" dir="13500000">
                    <a:srgbClr val="000000">
                      <a:alpha val="60000"/>
                    </a:srgbClr>
                  </a:innerShdw>
                </a:effectLst>
              </a:rPr>
              <a:t> du site</a:t>
            </a:r>
            <a:endParaRPr lang="en-US" sz="3600" b="1" spc="50" dirty="0">
              <a:ln w="13500">
                <a:solidFill>
                  <a:schemeClr val="accent1">
                    <a:shade val="2500"/>
                    <a:alpha val="6500"/>
                  </a:schemeClr>
                </a:solidFill>
                <a:prstDash val="solid"/>
              </a:ln>
              <a:solidFill>
                <a:srgbClr val="F79646">
                  <a:alpha val="95000"/>
                </a:srgbClr>
              </a:solidFill>
              <a:effectLst>
                <a:innerShdw blurRad="50900" dist="38500" dir="13500000">
                  <a:srgbClr val="000000">
                    <a:alpha val="60000"/>
                  </a:srgbClr>
                </a:innerShdw>
              </a:effectLst>
            </a:endParaRPr>
          </a:p>
        </p:txBody>
      </p:sp>
      <p:sp>
        <p:nvSpPr>
          <p:cNvPr id="18" name="Content Placeholder 2"/>
          <p:cNvSpPr>
            <a:spLocks noGrp="1"/>
          </p:cNvSpPr>
          <p:nvPr>
            <p:ph idx="1"/>
          </p:nvPr>
        </p:nvSpPr>
        <p:spPr>
          <a:xfrm>
            <a:off x="449078" y="2121850"/>
            <a:ext cx="8303036" cy="4736151"/>
          </a:xfrm>
        </p:spPr>
        <p:txBody>
          <a:bodyPr>
            <a:normAutofit fontScale="70000" lnSpcReduction="20000"/>
          </a:bodyPr>
          <a:lstStyle/>
          <a:p>
            <a:pPr lvl="0"/>
            <a:r>
              <a:rPr lang="fr-FR" dirty="0"/>
              <a:t>Les critères qui ont justifié l’inscription d’Angkor sur la Liste du patrimoine mondial (UNESCO) ont mis en exergue, outre l’intégralité du territoire et l’authenticité des monuments, la valeur universelle exceptionnelle du patrimoine tant historique, religieux et spirituel qu’archéologique et monumental.</a:t>
            </a:r>
            <a:endParaRPr lang="en-US" dirty="0"/>
          </a:p>
          <a:p>
            <a:pPr marL="0" indent="0">
              <a:buNone/>
            </a:pPr>
            <a:r>
              <a:rPr lang="fr-FR" dirty="0"/>
              <a:t> </a:t>
            </a:r>
            <a:endParaRPr lang="en-US" dirty="0"/>
          </a:p>
          <a:p>
            <a:pPr lvl="0"/>
            <a:r>
              <a:rPr lang="fr-FR" dirty="0"/>
              <a:t>Par ailleurs, les pays et institutions scientifiques et culturelles engagés dans l’action internationale pour la Conservation et le Développement d’Angkor (au nombre de plus de 25), ont engagé environ 500 millions de dollars, pendant deux décennies, pour la conservation et la restauration des temples. </a:t>
            </a:r>
            <a:endParaRPr lang="fr-FR" dirty="0" smtClean="0"/>
          </a:p>
          <a:p>
            <a:pPr lvl="0"/>
            <a:r>
              <a:rPr lang="fr-FR" dirty="0" smtClean="0"/>
              <a:t> </a:t>
            </a:r>
            <a:r>
              <a:rPr lang="fr-FR" dirty="0"/>
              <a:t>Mais cela ne suffit pas compte tenu du nombre considérable de temples. Il est attendu que les rentrées d’argent venant de la visite d’Angkor soient consacrées en partie à la Conservation et au Développement du site.</a:t>
            </a:r>
            <a:endParaRPr lang="en-US" dirty="0"/>
          </a:p>
          <a:p>
            <a:endParaRPr lang="en-US" dirty="0"/>
          </a:p>
        </p:txBody>
      </p:sp>
      <p:sp>
        <p:nvSpPr>
          <p:cNvPr id="9" name="TextBox 8"/>
          <p:cNvSpPr txBox="1"/>
          <p:nvPr/>
        </p:nvSpPr>
        <p:spPr>
          <a:xfrm>
            <a:off x="-841531" y="3289392"/>
            <a:ext cx="184666" cy="369332"/>
          </a:xfrm>
          <a:prstGeom prst="rect">
            <a:avLst/>
          </a:prstGeom>
          <a:noFill/>
        </p:spPr>
        <p:txBody>
          <a:bodyPr wrap="none" rtlCol="0">
            <a:spAutoFit/>
          </a:bodyPr>
          <a:lstStyle/>
          <a:p>
            <a:endParaRPr lang="en-US" dirty="0"/>
          </a:p>
        </p:txBody>
      </p:sp>
      <p:grpSp>
        <p:nvGrpSpPr>
          <p:cNvPr id="13" name="Group 12"/>
          <p:cNvGrpSpPr/>
          <p:nvPr/>
        </p:nvGrpSpPr>
        <p:grpSpPr>
          <a:xfrm>
            <a:off x="1" y="0"/>
            <a:ext cx="9145020" cy="1621373"/>
            <a:chOff x="1" y="0"/>
            <a:chExt cx="9145020" cy="1621373"/>
          </a:xfrm>
        </p:grpSpPr>
        <p:pic>
          <p:nvPicPr>
            <p:cNvPr id="15" name="Picture 14"/>
            <p:cNvPicPr>
              <a:picLocks noChangeAspect="1"/>
            </p:cNvPicPr>
            <p:nvPr/>
          </p:nvPicPr>
          <p:blipFill>
            <a:blip r:embed="rId3"/>
            <a:stretch>
              <a:fillRect/>
            </a:stretch>
          </p:blipFill>
          <p:spPr>
            <a:xfrm>
              <a:off x="1" y="0"/>
              <a:ext cx="5471743" cy="1315273"/>
            </a:xfrm>
            <a:prstGeom prst="rect">
              <a:avLst/>
            </a:prstGeom>
          </p:spPr>
        </p:pic>
        <p:pic>
          <p:nvPicPr>
            <p:cNvPr id="16"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7" name="Picture 16" descr="LOGOO.jp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21" name="Picture 20"/>
            <p:cNvPicPr>
              <a:picLocks noChangeAspect="1"/>
            </p:cNvPicPr>
            <p:nvPr/>
          </p:nvPicPr>
          <p:blipFill>
            <a:blip r:embed="rId6"/>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2937418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bayon-lips-cc-alidarbac.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5" name="TextBox 4"/>
          <p:cNvSpPr txBox="1"/>
          <p:nvPr/>
        </p:nvSpPr>
        <p:spPr>
          <a:xfrm>
            <a:off x="5619443" y="6094610"/>
            <a:ext cx="2442608" cy="369332"/>
          </a:xfrm>
          <a:prstGeom prst="rect">
            <a:avLst/>
          </a:prstGeom>
          <a:solidFill>
            <a:schemeClr val="bg1">
              <a:lumMod val="65000"/>
            </a:schemeClr>
          </a:solidFill>
        </p:spPr>
        <p:txBody>
          <a:bodyPr wrap="none" rtlCol="0">
            <a:spAutoFit/>
          </a:bodyPr>
          <a:lstStyle/>
          <a:p>
            <a:r>
              <a:rPr lang="en-US" b="1" dirty="0" err="1" smtClean="0"/>
              <a:t>tmpangkor@gmail.com</a:t>
            </a:r>
            <a:endParaRPr lang="en-US" b="1" dirty="0"/>
          </a:p>
        </p:txBody>
      </p:sp>
      <p:pic>
        <p:nvPicPr>
          <p:cNvPr id="10" name="Picture 9"/>
          <p:cNvPicPr>
            <a:picLocks noChangeAspect="1"/>
          </p:cNvPicPr>
          <p:nvPr/>
        </p:nvPicPr>
        <p:blipFill>
          <a:blip r:embed="rId3"/>
          <a:stretch>
            <a:fillRect/>
          </a:stretch>
        </p:blipFill>
        <p:spPr>
          <a:xfrm>
            <a:off x="5144048" y="5972892"/>
            <a:ext cx="568775" cy="568775"/>
          </a:xfrm>
          <a:prstGeom prst="rect">
            <a:avLst/>
          </a:prstGeom>
        </p:spPr>
      </p:pic>
      <p:sp>
        <p:nvSpPr>
          <p:cNvPr id="6" name="TextBox 5"/>
          <p:cNvSpPr txBox="1"/>
          <p:nvPr/>
        </p:nvSpPr>
        <p:spPr>
          <a:xfrm>
            <a:off x="5627367" y="6484688"/>
            <a:ext cx="3516633" cy="369332"/>
          </a:xfrm>
          <a:prstGeom prst="rect">
            <a:avLst/>
          </a:prstGeom>
          <a:solidFill>
            <a:schemeClr val="bg1">
              <a:lumMod val="65000"/>
            </a:schemeClr>
          </a:solidFill>
        </p:spPr>
        <p:txBody>
          <a:bodyPr wrap="none" rtlCol="0">
            <a:spAutoFit/>
          </a:bodyPr>
          <a:lstStyle/>
          <a:p>
            <a:r>
              <a:rPr lang="en-US" b="1" dirty="0" smtClean="0"/>
              <a:t>Angkor Tourism Management Plan</a:t>
            </a:r>
            <a:endParaRPr lang="en-US" b="1" dirty="0"/>
          </a:p>
        </p:txBody>
      </p:sp>
      <p:pic>
        <p:nvPicPr>
          <p:cNvPr id="3" name="Picture 2" descr="Screen Shot 2014-06-04 at 11.56.48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200076" y="6425212"/>
            <a:ext cx="427291" cy="432787"/>
          </a:xfrm>
          <a:prstGeom prst="rect">
            <a:avLst/>
          </a:prstGeom>
        </p:spPr>
      </p:pic>
      <p:sp>
        <p:nvSpPr>
          <p:cNvPr id="7" name="TextBox 6"/>
          <p:cNvSpPr txBox="1"/>
          <p:nvPr/>
        </p:nvSpPr>
        <p:spPr>
          <a:xfrm>
            <a:off x="5200076" y="5603560"/>
            <a:ext cx="2931636" cy="369332"/>
          </a:xfrm>
          <a:prstGeom prst="rect">
            <a:avLst/>
          </a:prstGeom>
          <a:noFill/>
        </p:spPr>
        <p:txBody>
          <a:bodyPr wrap="none" rtlCol="0">
            <a:spAutoFit/>
          </a:bodyPr>
          <a:lstStyle/>
          <a:p>
            <a:r>
              <a:rPr lang="en-US" b="1" dirty="0" smtClean="0">
                <a:solidFill>
                  <a:srgbClr val="FFFFFF"/>
                </a:solidFill>
              </a:rPr>
              <a:t>Thank you for your attention</a:t>
            </a:r>
            <a:endParaRPr lang="en-US" b="1" dirty="0">
              <a:solidFill>
                <a:srgbClr val="FFFFFF"/>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688972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Screen Shot 2014-02-23 at 12.22.31 pm.png"/>
          <p:cNvPicPr>
            <a:picLocks noChangeAspect="1"/>
          </p:cNvPicPr>
          <p:nvPr/>
        </p:nvPicPr>
        <p:blipFill>
          <a:blip r:embed="rId2">
            <a:alphaModFix/>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10" name="Content Placeholder 2"/>
          <p:cNvSpPr txBox="1">
            <a:spLocks/>
          </p:cNvSpPr>
          <p:nvPr/>
        </p:nvSpPr>
        <p:spPr>
          <a:xfrm>
            <a:off x="457200" y="2669906"/>
            <a:ext cx="4295179" cy="3815245"/>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100" b="1" dirty="0" err="1" smtClean="0"/>
              <a:t>Palais</a:t>
            </a:r>
            <a:r>
              <a:rPr lang="en-US" sz="3100" b="1" dirty="0" smtClean="0"/>
              <a:t> Royal</a:t>
            </a:r>
          </a:p>
          <a:p>
            <a:endParaRPr lang="en-US" sz="3100" b="1" dirty="0" smtClean="0"/>
          </a:p>
          <a:p>
            <a:r>
              <a:rPr lang="en-US" sz="3100" b="1" dirty="0" smtClean="0"/>
              <a:t>Architecture </a:t>
            </a:r>
            <a:r>
              <a:rPr lang="en-US" sz="3100" b="1" dirty="0" err="1" smtClean="0"/>
              <a:t>coloniale</a:t>
            </a:r>
            <a:endParaRPr lang="en-US" sz="3100" b="1" dirty="0" smtClean="0"/>
          </a:p>
          <a:p>
            <a:endParaRPr lang="en-US" sz="3100" b="1" dirty="0" smtClean="0"/>
          </a:p>
          <a:p>
            <a:r>
              <a:rPr lang="en-US" sz="3100" b="1" dirty="0" smtClean="0"/>
              <a:t>Museums/ </a:t>
            </a:r>
            <a:r>
              <a:rPr lang="en-US" sz="3100" b="1" dirty="0" err="1" smtClean="0"/>
              <a:t>Pagodes</a:t>
            </a:r>
            <a:endParaRPr lang="en-US" sz="3100" b="1" dirty="0" smtClean="0"/>
          </a:p>
          <a:p>
            <a:pPr marL="0" indent="0">
              <a:buNone/>
            </a:pPr>
            <a:endParaRPr lang="en-US" sz="3100" b="1" dirty="0" smtClean="0"/>
          </a:p>
          <a:p>
            <a:r>
              <a:rPr lang="en-US" sz="3100" b="1" dirty="0" err="1" smtClean="0"/>
              <a:t>Marchés</a:t>
            </a:r>
            <a:r>
              <a:rPr lang="en-US" sz="3100" b="1" dirty="0" smtClean="0"/>
              <a:t> </a:t>
            </a:r>
            <a:r>
              <a:rPr lang="en-US" sz="3100" b="1" dirty="0" err="1" smtClean="0"/>
              <a:t>typiques</a:t>
            </a:r>
            <a:endParaRPr lang="en-US" sz="3100" b="1" dirty="0" smtClean="0"/>
          </a:p>
          <a:p>
            <a:endParaRPr lang="en-US" sz="3100" b="1" dirty="0" smtClean="0"/>
          </a:p>
          <a:p>
            <a:r>
              <a:rPr lang="en-US" sz="3100" b="1" dirty="0" err="1" smtClean="0"/>
              <a:t>Capitale</a:t>
            </a:r>
            <a:r>
              <a:rPr lang="en-US" sz="3100" b="1" dirty="0" smtClean="0"/>
              <a:t> </a:t>
            </a:r>
            <a:r>
              <a:rPr lang="en-US" sz="3100" b="1" dirty="0" err="1" smtClean="0"/>
              <a:t>dynamique</a:t>
            </a:r>
            <a:endParaRPr lang="en-US" sz="3100" b="1" dirty="0" smtClean="0"/>
          </a:p>
          <a:p>
            <a:endParaRPr lang="en-US" dirty="0" smtClean="0"/>
          </a:p>
          <a:p>
            <a:pPr marL="0" indent="0">
              <a:buFont typeface="Arial"/>
              <a:buNone/>
            </a:pPr>
            <a:endParaRPr lang="en-US" dirty="0"/>
          </a:p>
        </p:txBody>
      </p:sp>
      <p:sp>
        <p:nvSpPr>
          <p:cNvPr id="12" name="TextBox 11"/>
          <p:cNvSpPr txBox="1"/>
          <p:nvPr/>
        </p:nvSpPr>
        <p:spPr>
          <a:xfrm>
            <a:off x="423782" y="1733744"/>
            <a:ext cx="3668312" cy="553998"/>
          </a:xfrm>
          <a:prstGeom prst="rect">
            <a:avLst/>
          </a:prstGeom>
          <a:noFill/>
        </p:spPr>
        <p:txBody>
          <a:bodyPr wrap="none" rtlCol="0">
            <a:spAutoFit/>
          </a:bodyPr>
          <a:lstStyle/>
          <a:p>
            <a:r>
              <a:rPr lang="en-US" sz="3000" b="1" dirty="0" smtClean="0">
                <a:solidFill>
                  <a:schemeClr val="accent2">
                    <a:lumMod val="50000"/>
                  </a:schemeClr>
                </a:solidFill>
              </a:rPr>
              <a:t>c/ TOURISME URBAIN</a:t>
            </a:r>
            <a:endParaRPr lang="en-US" sz="2500" dirty="0">
              <a:solidFill>
                <a:schemeClr val="accent2">
                  <a:lumMod val="50000"/>
                </a:schemeClr>
              </a:solidFill>
            </a:endParaRPr>
          </a:p>
        </p:txBody>
      </p:sp>
      <p:pic>
        <p:nvPicPr>
          <p:cNvPr id="19" name="Picture 2" descr="CamMap6"/>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099703" y="4816186"/>
            <a:ext cx="1923497" cy="1668965"/>
          </a:xfrm>
          <a:prstGeom prst="rect">
            <a:avLst/>
          </a:prstGeom>
          <a:ln>
            <a:noFill/>
          </a:ln>
          <a:effectLst>
            <a:outerShdw blurRad="292100" dist="139700" dir="2700000" algn="tl" rotWithShape="0">
              <a:srgbClr val="333333">
                <a:alpha val="65000"/>
              </a:srgbClr>
            </a:outerShdw>
          </a:effectLst>
        </p:spPr>
      </p:pic>
      <p:pic>
        <p:nvPicPr>
          <p:cNvPr id="20" name="Picture 6" descr="National Museum in Phnom Penh (1)"/>
          <p:cNvPicPr>
            <a:picLocks noChangeAspect="1" noChangeArrowheads="1"/>
          </p:cNvPicPr>
          <p:nvPr/>
        </p:nvPicPr>
        <p:blipFill>
          <a:blip r:embed="rId4"/>
          <a:srcRect/>
          <a:stretch>
            <a:fillRect/>
          </a:stretch>
        </p:blipFill>
        <p:spPr bwMode="auto">
          <a:xfrm>
            <a:off x="4272080" y="2669906"/>
            <a:ext cx="2233577" cy="1775406"/>
          </a:xfrm>
          <a:prstGeom prst="rect">
            <a:avLst/>
          </a:prstGeom>
          <a:ln>
            <a:noFill/>
          </a:ln>
          <a:effectLst>
            <a:outerShdw blurRad="292100" dist="139700" dir="2700000" algn="tl" rotWithShape="0">
              <a:srgbClr val="333333">
                <a:alpha val="65000"/>
              </a:srgbClr>
            </a:outerShdw>
          </a:effectLst>
        </p:spPr>
      </p:pic>
      <p:sp>
        <p:nvSpPr>
          <p:cNvPr id="2" name="Oval 1"/>
          <p:cNvSpPr/>
          <p:nvPr/>
        </p:nvSpPr>
        <p:spPr>
          <a:xfrm>
            <a:off x="7903138" y="5696153"/>
            <a:ext cx="355648" cy="37989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5"/>
          <a:stretch>
            <a:fillRect/>
          </a:stretch>
        </p:blipFill>
        <p:spPr>
          <a:xfrm>
            <a:off x="6649356" y="2669906"/>
            <a:ext cx="2367208" cy="1775406"/>
          </a:xfrm>
          <a:prstGeom prst="rect">
            <a:avLst/>
          </a:prstGeom>
          <a:ln>
            <a:noFill/>
          </a:ln>
          <a:effectLst>
            <a:outerShdw blurRad="292100" dist="139700" dir="2700000" algn="tl" rotWithShape="0">
              <a:srgbClr val="333333">
                <a:alpha val="65000"/>
              </a:srgbClr>
            </a:outerShdw>
          </a:effectLst>
        </p:spPr>
      </p:pic>
      <p:pic>
        <p:nvPicPr>
          <p:cNvPr id="22" name="Picture 21" descr="Screen Shot 2015-02-11 at 4.07.41 p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272080" y="4695962"/>
            <a:ext cx="2635223" cy="1948566"/>
          </a:xfrm>
          <a:prstGeom prst="rect">
            <a:avLst/>
          </a:prstGeom>
          <a:ln>
            <a:noFill/>
          </a:ln>
          <a:effectLst>
            <a:outerShdw blurRad="292100" dist="139700" dir="2700000" algn="tl" rotWithShape="0">
              <a:srgbClr val="333333">
                <a:alpha val="65000"/>
              </a:srgbClr>
            </a:outerShdw>
          </a:effectLst>
        </p:spPr>
      </p:pic>
      <p:grpSp>
        <p:nvGrpSpPr>
          <p:cNvPr id="14" name="Group 13"/>
          <p:cNvGrpSpPr/>
          <p:nvPr/>
        </p:nvGrpSpPr>
        <p:grpSpPr>
          <a:xfrm>
            <a:off x="1" y="0"/>
            <a:ext cx="9176552" cy="1621373"/>
            <a:chOff x="1" y="0"/>
            <a:chExt cx="9176552" cy="1621373"/>
          </a:xfrm>
        </p:grpSpPr>
        <p:pic>
          <p:nvPicPr>
            <p:cNvPr id="15" name="Picture 14"/>
            <p:cNvPicPr>
              <a:picLocks noChangeAspect="1"/>
            </p:cNvPicPr>
            <p:nvPr/>
          </p:nvPicPr>
          <p:blipFill>
            <a:blip r:embed="rId7"/>
            <a:stretch>
              <a:fillRect/>
            </a:stretch>
          </p:blipFill>
          <p:spPr>
            <a:xfrm>
              <a:off x="1" y="0"/>
              <a:ext cx="5471743" cy="1315273"/>
            </a:xfrm>
            <a:prstGeom prst="rect">
              <a:avLst/>
            </a:prstGeom>
          </p:spPr>
        </p:pic>
        <p:pic>
          <p:nvPicPr>
            <p:cNvPr id="16" name="Picture 2"/>
            <p:cNvPicPr>
              <a:picLocks noChangeAspect="1"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665648"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7" name="Picture 16" descr="LOGOO.jpg"/>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18" name="Picture 17"/>
            <p:cNvPicPr>
              <a:picLocks noChangeAspect="1"/>
            </p:cNvPicPr>
            <p:nvPr/>
          </p:nvPicPr>
          <p:blipFill>
            <a:blip r:embed="rId10"/>
            <a:stretch>
              <a:fillRect/>
            </a:stretch>
          </p:blipFill>
          <p:spPr>
            <a:xfrm>
              <a:off x="7587750"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51317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Screen Shot 2014-02-23 at 12.22.31 pm.png"/>
          <p:cNvPicPr>
            <a:picLocks noChangeAspect="1"/>
          </p:cNvPicPr>
          <p:nvPr/>
        </p:nvPicPr>
        <p:blipFill>
          <a:blip r:embed="rId2">
            <a:alphaModFix/>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10" name="Content Placeholder 2"/>
          <p:cNvSpPr txBox="1">
            <a:spLocks/>
          </p:cNvSpPr>
          <p:nvPr/>
        </p:nvSpPr>
        <p:spPr>
          <a:xfrm>
            <a:off x="204952" y="2053233"/>
            <a:ext cx="4871545" cy="4804768"/>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4000" b="1" dirty="0"/>
              <a:t>Patrimoine mondial matériel </a:t>
            </a:r>
            <a:endParaRPr lang="en-US" sz="4000" b="1" dirty="0"/>
          </a:p>
          <a:p>
            <a:pPr>
              <a:buFontTx/>
              <a:buChar char="-"/>
            </a:pPr>
            <a:r>
              <a:rPr lang="en-US" sz="4000" b="1" dirty="0" smtClean="0"/>
              <a:t>Angkor</a:t>
            </a:r>
            <a:endParaRPr lang="en-US" sz="4000" b="1" dirty="0"/>
          </a:p>
          <a:p>
            <a:pPr>
              <a:buFontTx/>
              <a:buChar char="-"/>
            </a:pPr>
            <a:r>
              <a:rPr lang="en-US" sz="4000" b="1" dirty="0" err="1" smtClean="0"/>
              <a:t>Preah</a:t>
            </a:r>
            <a:r>
              <a:rPr lang="en-US" sz="4000" b="1" dirty="0" smtClean="0"/>
              <a:t> </a:t>
            </a:r>
            <a:r>
              <a:rPr lang="en-US" sz="4000" b="1" dirty="0" err="1" smtClean="0"/>
              <a:t>Vihear</a:t>
            </a:r>
            <a:endParaRPr lang="en-US" sz="4000" b="1" dirty="0"/>
          </a:p>
          <a:p>
            <a:pPr>
              <a:buFontTx/>
              <a:buChar char="-"/>
            </a:pPr>
            <a:r>
              <a:rPr lang="en-US" sz="4000" b="1" dirty="0" err="1" smtClean="0"/>
              <a:t>Sambor</a:t>
            </a:r>
            <a:r>
              <a:rPr lang="en-US" sz="4000" b="1" dirty="0" smtClean="0"/>
              <a:t> </a:t>
            </a:r>
            <a:r>
              <a:rPr lang="en-US" sz="4000" b="1" dirty="0" err="1" smtClean="0"/>
              <a:t>Prei</a:t>
            </a:r>
            <a:r>
              <a:rPr lang="en-US" sz="4000" b="1" dirty="0" smtClean="0"/>
              <a:t> </a:t>
            </a:r>
            <a:r>
              <a:rPr lang="en-US" sz="4000" b="1" dirty="0" err="1" smtClean="0"/>
              <a:t>Kuk</a:t>
            </a:r>
            <a:endParaRPr lang="en-US" sz="4000" b="1" dirty="0" smtClean="0"/>
          </a:p>
          <a:p>
            <a:pPr marL="457200" lvl="1" indent="0">
              <a:buNone/>
            </a:pPr>
            <a:endParaRPr lang="en-US" sz="4000" dirty="0" smtClean="0"/>
          </a:p>
          <a:p>
            <a:pPr marL="342900" lvl="1" indent="-342900">
              <a:buFont typeface="Arial"/>
              <a:buChar char="•"/>
            </a:pPr>
            <a:r>
              <a:rPr lang="fr-FR" sz="4000" b="1" dirty="0"/>
              <a:t>Patrimoine </a:t>
            </a:r>
            <a:r>
              <a:rPr lang="fr-FR" sz="4000" b="1" dirty="0" smtClean="0"/>
              <a:t>mondial immatériel</a:t>
            </a:r>
          </a:p>
          <a:p>
            <a:pPr marL="342900" lvl="1" indent="-342900">
              <a:buFontTx/>
              <a:buChar char="-"/>
            </a:pPr>
            <a:r>
              <a:rPr lang="fr-FR" sz="4000" b="1" dirty="0" err="1" smtClean="0"/>
              <a:t>Sbeck</a:t>
            </a:r>
            <a:r>
              <a:rPr lang="fr-FR" sz="4000" b="1" dirty="0" smtClean="0"/>
              <a:t> </a:t>
            </a:r>
            <a:r>
              <a:rPr lang="fr-FR" sz="4000" b="1" dirty="0"/>
              <a:t>Thom, Théâtre d’ombres</a:t>
            </a:r>
          </a:p>
          <a:p>
            <a:pPr marL="342900" lvl="1" indent="-342900">
              <a:buFontTx/>
              <a:buChar char="-"/>
            </a:pPr>
            <a:r>
              <a:rPr lang="fr-FR" sz="4000" b="1" dirty="0"/>
              <a:t>le Ballet royal</a:t>
            </a:r>
          </a:p>
          <a:p>
            <a:pPr marL="342900" lvl="1" indent="-342900">
              <a:buFontTx/>
              <a:buChar char="-"/>
            </a:pPr>
            <a:r>
              <a:rPr lang="fr-FR" sz="4000" b="1" dirty="0"/>
              <a:t>les rituels et jeux de tir à la corde </a:t>
            </a:r>
          </a:p>
          <a:p>
            <a:pPr marL="342900" lvl="1" indent="-342900">
              <a:buFontTx/>
              <a:buChar char="-"/>
            </a:pPr>
            <a:r>
              <a:rPr lang="fr-FR" sz="4000" b="1" dirty="0"/>
              <a:t>le </a:t>
            </a:r>
            <a:r>
              <a:rPr lang="fr-FR" sz="4000" b="1" dirty="0" err="1"/>
              <a:t>chapei</a:t>
            </a:r>
            <a:r>
              <a:rPr lang="fr-FR" sz="4000" b="1" dirty="0"/>
              <a:t> Dang </a:t>
            </a:r>
            <a:r>
              <a:rPr lang="fr-FR" sz="4000" b="1" dirty="0" err="1"/>
              <a:t>Veng</a:t>
            </a:r>
            <a:endParaRPr lang="en-US" sz="4000" b="1" dirty="0"/>
          </a:p>
          <a:p>
            <a:pPr marL="457200" lvl="1" indent="0">
              <a:buNone/>
            </a:pPr>
            <a:endParaRPr lang="en-US" sz="4000" dirty="0" smtClean="0"/>
          </a:p>
          <a:p>
            <a:r>
              <a:rPr lang="en-US" sz="4000" b="1" dirty="0" smtClean="0"/>
              <a:t>Traditions – Us et </a:t>
            </a:r>
            <a:r>
              <a:rPr lang="en-US" sz="4000" b="1" dirty="0" err="1" smtClean="0"/>
              <a:t>Coutumes</a:t>
            </a:r>
            <a:endParaRPr lang="en-US" sz="4000" b="1" dirty="0" smtClean="0"/>
          </a:p>
          <a:p>
            <a:r>
              <a:rPr lang="en-US" sz="4000" b="1" dirty="0" smtClean="0"/>
              <a:t>Traditions </a:t>
            </a:r>
            <a:r>
              <a:rPr lang="en-US" sz="4000" b="1" dirty="0" err="1" smtClean="0"/>
              <a:t>culinaires</a:t>
            </a:r>
            <a:endParaRPr lang="en-US" sz="4000" b="1" dirty="0" smtClean="0"/>
          </a:p>
          <a:p>
            <a:r>
              <a:rPr lang="en-US" sz="4000" b="1" dirty="0" smtClean="0"/>
              <a:t>Fêtes</a:t>
            </a:r>
          </a:p>
          <a:p>
            <a:pPr marL="0" indent="0">
              <a:buNone/>
            </a:pPr>
            <a:endParaRPr lang="en-US" dirty="0" smtClean="0"/>
          </a:p>
          <a:p>
            <a:endParaRPr lang="en-US" dirty="0" smtClean="0"/>
          </a:p>
          <a:p>
            <a:pPr marL="0" indent="0">
              <a:buFont typeface="Arial"/>
              <a:buNone/>
            </a:pPr>
            <a:endParaRPr lang="en-US" dirty="0"/>
          </a:p>
        </p:txBody>
      </p:sp>
      <p:sp>
        <p:nvSpPr>
          <p:cNvPr id="12" name="TextBox 11"/>
          <p:cNvSpPr txBox="1"/>
          <p:nvPr/>
        </p:nvSpPr>
        <p:spPr>
          <a:xfrm>
            <a:off x="156692" y="1585721"/>
            <a:ext cx="4311731" cy="553998"/>
          </a:xfrm>
          <a:prstGeom prst="rect">
            <a:avLst/>
          </a:prstGeom>
          <a:noFill/>
        </p:spPr>
        <p:txBody>
          <a:bodyPr wrap="square" rtlCol="0">
            <a:spAutoFit/>
          </a:bodyPr>
          <a:lstStyle/>
          <a:p>
            <a:r>
              <a:rPr lang="en-US" sz="3000" b="1" dirty="0" smtClean="0">
                <a:solidFill>
                  <a:schemeClr val="accent2">
                    <a:lumMod val="50000"/>
                  </a:schemeClr>
                </a:solidFill>
              </a:rPr>
              <a:t>d/ TOURISME CULTUREL</a:t>
            </a:r>
            <a:endParaRPr lang="en-US" sz="2500" dirty="0">
              <a:solidFill>
                <a:schemeClr val="accent2">
                  <a:lumMod val="50000"/>
                </a:schemeClr>
              </a:solidFill>
            </a:endParaRPr>
          </a:p>
        </p:txBody>
      </p:sp>
      <p:pic>
        <p:nvPicPr>
          <p:cNvPr id="3" name="Picture 2"/>
          <p:cNvPicPr>
            <a:picLocks noChangeAspect="1"/>
          </p:cNvPicPr>
          <p:nvPr/>
        </p:nvPicPr>
        <p:blipFill>
          <a:blip r:embed="rId3"/>
          <a:stretch>
            <a:fillRect/>
          </a:stretch>
        </p:blipFill>
        <p:spPr>
          <a:xfrm>
            <a:off x="4468423" y="5019702"/>
            <a:ext cx="2890025" cy="1662329"/>
          </a:xfrm>
          <a:prstGeom prst="rect">
            <a:avLst/>
          </a:prstGeom>
          <a:ln>
            <a:noFill/>
          </a:ln>
          <a:effectLst>
            <a:outerShdw blurRad="292100" dist="139700" dir="2700000" algn="tl" rotWithShape="0">
              <a:srgbClr val="333333">
                <a:alpha val="65000"/>
              </a:srgbClr>
            </a:outerShdw>
          </a:effectLst>
        </p:spPr>
      </p:pic>
      <p:pic>
        <p:nvPicPr>
          <p:cNvPr id="4" name="Picture 3" descr="AS LOGO 2015.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722633" y="5325660"/>
            <a:ext cx="1216912" cy="1356371"/>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5"/>
          <a:stretch>
            <a:fillRect/>
          </a:stretch>
        </p:blipFill>
        <p:spPr>
          <a:xfrm>
            <a:off x="4937323" y="1916094"/>
            <a:ext cx="3014273" cy="1847167"/>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6"/>
          <a:stretch>
            <a:fillRect/>
          </a:stretch>
        </p:blipFill>
        <p:spPr>
          <a:xfrm>
            <a:off x="3862446" y="2436153"/>
            <a:ext cx="1692225" cy="2583549"/>
          </a:xfrm>
          <a:prstGeom prst="rect">
            <a:avLst/>
          </a:prstGeom>
        </p:spPr>
      </p:pic>
      <p:pic>
        <p:nvPicPr>
          <p:cNvPr id="21" name="Picture 20"/>
          <p:cNvPicPr>
            <a:picLocks noChangeAspect="1"/>
          </p:cNvPicPr>
          <p:nvPr/>
        </p:nvPicPr>
        <p:blipFill>
          <a:blip r:embed="rId7"/>
          <a:stretch>
            <a:fillRect/>
          </a:stretch>
        </p:blipFill>
        <p:spPr>
          <a:xfrm>
            <a:off x="5746896" y="3898316"/>
            <a:ext cx="2168525" cy="1253817"/>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8"/>
          <a:stretch>
            <a:fillRect/>
          </a:stretch>
        </p:blipFill>
        <p:spPr>
          <a:xfrm>
            <a:off x="7951596" y="2839678"/>
            <a:ext cx="1060721" cy="1060721"/>
          </a:xfrm>
          <a:prstGeom prst="rect">
            <a:avLst/>
          </a:prstGeom>
        </p:spPr>
      </p:pic>
      <p:pic>
        <p:nvPicPr>
          <p:cNvPr id="17" name="Picture 16"/>
          <p:cNvPicPr>
            <a:picLocks noChangeAspect="1"/>
          </p:cNvPicPr>
          <p:nvPr/>
        </p:nvPicPr>
        <p:blipFill>
          <a:blip r:embed="rId9"/>
          <a:stretch>
            <a:fillRect/>
          </a:stretch>
        </p:blipFill>
        <p:spPr>
          <a:xfrm>
            <a:off x="8014141" y="1814553"/>
            <a:ext cx="935629" cy="935629"/>
          </a:xfrm>
          <a:prstGeom prst="rect">
            <a:avLst/>
          </a:prstGeom>
        </p:spPr>
      </p:pic>
      <p:grpSp>
        <p:nvGrpSpPr>
          <p:cNvPr id="19" name="Group 18"/>
          <p:cNvGrpSpPr/>
          <p:nvPr/>
        </p:nvGrpSpPr>
        <p:grpSpPr>
          <a:xfrm>
            <a:off x="1" y="0"/>
            <a:ext cx="9145020" cy="1621373"/>
            <a:chOff x="1" y="0"/>
            <a:chExt cx="9145020" cy="1621373"/>
          </a:xfrm>
        </p:grpSpPr>
        <p:pic>
          <p:nvPicPr>
            <p:cNvPr id="20" name="Picture 19"/>
            <p:cNvPicPr>
              <a:picLocks noChangeAspect="1"/>
            </p:cNvPicPr>
            <p:nvPr/>
          </p:nvPicPr>
          <p:blipFill>
            <a:blip r:embed="rId10"/>
            <a:stretch>
              <a:fillRect/>
            </a:stretch>
          </p:blipFill>
          <p:spPr>
            <a:xfrm>
              <a:off x="1" y="0"/>
              <a:ext cx="5471743" cy="1315273"/>
            </a:xfrm>
            <a:prstGeom prst="rect">
              <a:avLst/>
            </a:prstGeom>
          </p:spPr>
        </p:pic>
        <p:pic>
          <p:nvPicPr>
            <p:cNvPr id="22" name="Picture 2"/>
            <p:cNvPicPr>
              <a:picLocks noChangeAspect="1" noChangeArrowheads="1"/>
            </p:cNvPicPr>
            <p:nvPr/>
          </p:nvPicPr>
          <p:blipFill>
            <a:blip r:embed="rId11">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3" name="Picture 22" descr="LOGOO.jpg"/>
            <p:cNvPicPr>
              <a:picLocks noChangeAspect="1"/>
            </p:cNvPicPr>
            <p:nvPr/>
          </p:nvPicPr>
          <p:blipFill>
            <a:blip r:embed="rId1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24" name="Picture 23"/>
            <p:cNvPicPr>
              <a:picLocks noChangeAspect="1"/>
            </p:cNvPicPr>
            <p:nvPr/>
          </p:nvPicPr>
          <p:blipFill>
            <a:blip r:embed="rId13"/>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840092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Screen Shot 2014-02-23 at 12.22.31 pm.png"/>
          <p:cNvPicPr>
            <a:picLocks noChangeAspect="1"/>
          </p:cNvPicPr>
          <p:nvPr/>
        </p:nvPicPr>
        <p:blipFill>
          <a:blip r:embed="rId2">
            <a:alphaModFix/>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15273"/>
            <a:ext cx="9144000" cy="5542728"/>
          </a:xfrm>
          <a:prstGeom prst="rect">
            <a:avLst/>
          </a:prstGeom>
        </p:spPr>
      </p:pic>
      <p:sp>
        <p:nvSpPr>
          <p:cNvPr id="10" name="Content Placeholder 2"/>
          <p:cNvSpPr txBox="1">
            <a:spLocks/>
          </p:cNvSpPr>
          <p:nvPr/>
        </p:nvSpPr>
        <p:spPr>
          <a:xfrm>
            <a:off x="457200" y="2669906"/>
            <a:ext cx="4295179" cy="418809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Angkor</a:t>
            </a:r>
          </a:p>
          <a:p>
            <a:pPr marL="0" indent="0">
              <a:buNone/>
            </a:pPr>
            <a:endParaRPr lang="en-US" sz="1000" dirty="0" smtClean="0"/>
          </a:p>
          <a:p>
            <a:pPr lvl="1"/>
            <a:r>
              <a:rPr lang="en-US" dirty="0" smtClean="0"/>
              <a:t>Temple</a:t>
            </a:r>
          </a:p>
          <a:p>
            <a:pPr lvl="1"/>
            <a:endParaRPr lang="en-US" dirty="0" smtClean="0"/>
          </a:p>
          <a:p>
            <a:pPr lvl="1"/>
            <a:r>
              <a:rPr lang="en-US" dirty="0" err="1" smtClean="0"/>
              <a:t>Environnement</a:t>
            </a:r>
            <a:r>
              <a:rPr lang="en-US" dirty="0" smtClean="0"/>
              <a:t> </a:t>
            </a:r>
          </a:p>
          <a:p>
            <a:pPr lvl="1"/>
            <a:endParaRPr lang="en-US" dirty="0" smtClean="0"/>
          </a:p>
          <a:p>
            <a:pPr lvl="1"/>
            <a:r>
              <a:rPr lang="en-US" dirty="0" smtClean="0"/>
              <a:t>Population</a:t>
            </a:r>
          </a:p>
          <a:p>
            <a:pPr marL="0" indent="0">
              <a:buNone/>
            </a:pPr>
            <a:endParaRPr lang="en-US" dirty="0" smtClean="0"/>
          </a:p>
          <a:p>
            <a:endParaRPr lang="en-US" dirty="0" smtClean="0"/>
          </a:p>
          <a:p>
            <a:pPr marL="0" indent="0">
              <a:buFont typeface="Arial"/>
              <a:buNone/>
            </a:pPr>
            <a:endParaRPr lang="en-US" dirty="0"/>
          </a:p>
        </p:txBody>
      </p:sp>
      <p:sp>
        <p:nvSpPr>
          <p:cNvPr id="12" name="TextBox 11"/>
          <p:cNvSpPr txBox="1"/>
          <p:nvPr/>
        </p:nvSpPr>
        <p:spPr>
          <a:xfrm>
            <a:off x="423782" y="1733744"/>
            <a:ext cx="3913251" cy="553998"/>
          </a:xfrm>
          <a:prstGeom prst="rect">
            <a:avLst/>
          </a:prstGeom>
          <a:noFill/>
        </p:spPr>
        <p:txBody>
          <a:bodyPr wrap="none" rtlCol="0">
            <a:spAutoFit/>
          </a:bodyPr>
          <a:lstStyle/>
          <a:p>
            <a:r>
              <a:rPr lang="en-US" sz="3000" b="1" dirty="0" smtClean="0">
                <a:solidFill>
                  <a:schemeClr val="accent2">
                    <a:lumMod val="50000"/>
                  </a:schemeClr>
                </a:solidFill>
              </a:rPr>
              <a:t>TOURISME À ANGKOR </a:t>
            </a:r>
            <a:endParaRPr lang="en-US" sz="2500" dirty="0">
              <a:solidFill>
                <a:schemeClr val="accent2">
                  <a:lumMod val="50000"/>
                </a:schemeClr>
              </a:solidFill>
            </a:endParaRPr>
          </a:p>
        </p:txBody>
      </p:sp>
      <p:pic>
        <p:nvPicPr>
          <p:cNvPr id="16" name="Picture 15" descr="Screen shot 2011-04-14 at 12.47.19 A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578327" y="4733234"/>
            <a:ext cx="3390345" cy="1924992"/>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a:stretch>
            <a:fillRect/>
          </a:stretch>
        </p:blipFill>
        <p:spPr>
          <a:xfrm>
            <a:off x="6779288" y="2669906"/>
            <a:ext cx="2168350" cy="1411312"/>
          </a:xfrm>
          <a:prstGeom prst="rect">
            <a:avLst/>
          </a:prstGeom>
        </p:spPr>
      </p:pic>
      <p:pic>
        <p:nvPicPr>
          <p:cNvPr id="19" name="Picture 18" descr="Banyon_Temple__Angkor_Thom_Cambodia.jp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515138" y="2454774"/>
            <a:ext cx="2889942" cy="2075996"/>
          </a:xfrm>
          <a:prstGeom prst="rect">
            <a:avLst/>
          </a:prstGeom>
          <a:ln>
            <a:noFill/>
          </a:ln>
          <a:effectLst>
            <a:outerShdw blurRad="292100" dist="139700" dir="2700000" algn="tl" rotWithShape="0">
              <a:srgbClr val="333333">
                <a:alpha val="65000"/>
              </a:srgbClr>
            </a:outerShdw>
          </a:effectLst>
        </p:spPr>
      </p:pic>
      <p:pic>
        <p:nvPicPr>
          <p:cNvPr id="22" name="Picture 21" descr="angkor_wat_366t.jp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072461" y="4246255"/>
            <a:ext cx="1785334" cy="2411971"/>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a:blip r:embed="rId7"/>
          <a:stretch>
            <a:fillRect/>
          </a:stretch>
        </p:blipFill>
        <p:spPr>
          <a:xfrm>
            <a:off x="7906763" y="1490133"/>
            <a:ext cx="1060721" cy="1060721"/>
          </a:xfrm>
          <a:prstGeom prst="rect">
            <a:avLst/>
          </a:prstGeom>
        </p:spPr>
      </p:pic>
      <p:grpSp>
        <p:nvGrpSpPr>
          <p:cNvPr id="14" name="Group 13"/>
          <p:cNvGrpSpPr/>
          <p:nvPr/>
        </p:nvGrpSpPr>
        <p:grpSpPr>
          <a:xfrm>
            <a:off x="1" y="0"/>
            <a:ext cx="9145020" cy="1621373"/>
            <a:chOff x="1" y="0"/>
            <a:chExt cx="9145020" cy="1621373"/>
          </a:xfrm>
        </p:grpSpPr>
        <p:pic>
          <p:nvPicPr>
            <p:cNvPr id="15" name="Picture 14"/>
            <p:cNvPicPr>
              <a:picLocks noChangeAspect="1"/>
            </p:cNvPicPr>
            <p:nvPr/>
          </p:nvPicPr>
          <p:blipFill>
            <a:blip r:embed="rId8"/>
            <a:stretch>
              <a:fillRect/>
            </a:stretch>
          </p:blipFill>
          <p:spPr>
            <a:xfrm>
              <a:off x="1" y="0"/>
              <a:ext cx="5471743" cy="1315273"/>
            </a:xfrm>
            <a:prstGeom prst="rect">
              <a:avLst/>
            </a:prstGeom>
          </p:spPr>
        </p:pic>
        <p:pic>
          <p:nvPicPr>
            <p:cNvPr id="17" name="Picture 2"/>
            <p:cNvPicPr>
              <a:picLocks noChangeAspect="1" noChangeArrowheads="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28712" y="134377"/>
              <a:ext cx="1010459" cy="1180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8" name="Picture 17" descr="LOGOO.jpg"/>
            <p:cNvPicPr>
              <a:picLocks noChangeAspect="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320" y="237929"/>
              <a:ext cx="1278392" cy="727361"/>
            </a:xfrm>
            <a:prstGeom prst="rect">
              <a:avLst/>
            </a:prstGeom>
          </p:spPr>
        </p:pic>
        <p:pic>
          <p:nvPicPr>
            <p:cNvPr id="20" name="Picture 19"/>
            <p:cNvPicPr>
              <a:picLocks noChangeAspect="1"/>
            </p:cNvPicPr>
            <p:nvPr/>
          </p:nvPicPr>
          <p:blipFill>
            <a:blip r:embed="rId11"/>
            <a:stretch>
              <a:fillRect/>
            </a:stretch>
          </p:blipFill>
          <p:spPr>
            <a:xfrm>
              <a:off x="7556218" y="0"/>
              <a:ext cx="1588803" cy="1621373"/>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694292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6927</TotalTime>
  <Words>2096</Words>
  <Application>Microsoft Macintosh PowerPoint</Application>
  <PresentationFormat>Présentation à l'écran (4:3)</PresentationFormat>
  <Paragraphs>339</Paragraphs>
  <Slides>62</Slides>
  <Notes>5</Notes>
  <HiddenSlides>0</HiddenSlides>
  <MMClips>0</MMClips>
  <ScaleCrop>false</ScaleCrop>
  <HeadingPairs>
    <vt:vector size="4" baseType="variant">
      <vt:variant>
        <vt:lpstr>Modèle de conception</vt:lpstr>
      </vt:variant>
      <vt:variant>
        <vt:i4>1</vt:i4>
      </vt:variant>
      <vt:variant>
        <vt:lpstr>Titres des diapositives</vt:lpstr>
      </vt:variant>
      <vt:variant>
        <vt:i4>62</vt:i4>
      </vt:variant>
    </vt:vector>
  </HeadingPairs>
  <TitlesOfParts>
    <vt:vector size="63" baseType="lpstr">
      <vt:lpstr>Office Theme</vt:lpstr>
      <vt:lpstr>Diapositive 1</vt:lpstr>
      <vt:lpstr> SITUATION ET CONSTAT</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I/ ORGANISATION DU PGT </vt:lpstr>
      <vt:lpstr>Introduction: Tourism Management Plan (TMP)</vt:lpstr>
      <vt:lpstr>Introduction: Tourism Management Plan (TMP)</vt:lpstr>
      <vt:lpstr>Introduction to TMP</vt:lpstr>
      <vt:lpstr>Diapositive 24</vt:lpstr>
      <vt:lpstr>TRADUCTION DES TABLEAUX PLAN DE GESTION DU TOURISME (PGT)</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 GROUPE DE TRAVAIL POUR LE PGT </vt:lpstr>
      <vt:lpstr>LES MEMBRES DU GROUPE DE TRAVAIL</vt:lpstr>
      <vt:lpstr>Conditions de mise en place du PTG  - Communication - Collaboration - Consultation - Respect des VALEURS du SITE - FORMATION   </vt:lpstr>
      <vt:lpstr>Diapositive 50</vt:lpstr>
      <vt:lpstr>Communication en Interne</vt:lpstr>
      <vt:lpstr>Communication nationale</vt:lpstr>
      <vt:lpstr>Communication Internationale</vt:lpstr>
      <vt:lpstr>Coopération</vt:lpstr>
      <vt:lpstr>Coopération</vt:lpstr>
      <vt:lpstr>Capacité de récéption de touristes  dans chaque temple : gestion interne</vt:lpstr>
      <vt:lpstr>Capacity building</vt:lpstr>
      <vt:lpstr>Renforcement des capacités: formation à l’étranger</vt:lpstr>
      <vt:lpstr>Renforcement des capacités:  le groupe du PGT formé par des experts internationaux</vt:lpstr>
      <vt:lpstr>Renforcement des capacités :  stagiaires formés par le groupe du PGT</vt:lpstr>
      <vt:lpstr>Prendre en compte les valeurs du site</vt:lpstr>
      <vt:lpstr>Diapositive 62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Sok Sangvar</dc:creator>
  <cp:lastModifiedBy>Kérya CHAU SUN</cp:lastModifiedBy>
  <cp:revision>120</cp:revision>
  <dcterms:created xsi:type="dcterms:W3CDTF">2017-11-22T07:24:03Z</dcterms:created>
  <dcterms:modified xsi:type="dcterms:W3CDTF">2017-11-22T07:24:44Z</dcterms:modified>
</cp:coreProperties>
</file>