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5" r:id="rId2"/>
    <p:sldId id="347" r:id="rId3"/>
    <p:sldId id="340" r:id="rId4"/>
    <p:sldId id="341" r:id="rId5"/>
    <p:sldId id="317" r:id="rId6"/>
    <p:sldId id="325" r:id="rId7"/>
    <p:sldId id="284" r:id="rId8"/>
    <p:sldId id="344" r:id="rId9"/>
    <p:sldId id="338" r:id="rId10"/>
    <p:sldId id="349" r:id="rId11"/>
    <p:sldId id="328" r:id="rId12"/>
    <p:sldId id="299" r:id="rId13"/>
    <p:sldId id="335" r:id="rId14"/>
    <p:sldId id="350" r:id="rId15"/>
    <p:sldId id="258" r:id="rId16"/>
    <p:sldId id="351" r:id="rId17"/>
    <p:sldId id="332" r:id="rId18"/>
    <p:sldId id="333" r:id="rId19"/>
    <p:sldId id="273" r:id="rId20"/>
    <p:sldId id="352" r:id="rId21"/>
    <p:sldId id="348" r:id="rId22"/>
    <p:sldId id="30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B19"/>
    <a:srgbClr val="CCECFF"/>
    <a:srgbClr val="99CCFF"/>
    <a:srgbClr val="CCFFFF"/>
    <a:srgbClr val="E909CE"/>
    <a:srgbClr val="AC22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2" autoAdjust="0"/>
    <p:restoredTop sz="88686" autoAdjust="0"/>
  </p:normalViewPr>
  <p:slideViewPr>
    <p:cSldViewPr>
      <p:cViewPr varScale="1">
        <p:scale>
          <a:sx n="93" d="100"/>
          <a:sy n="93" d="100"/>
        </p:scale>
        <p:origin x="744" y="5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4D1BD7-232C-4D77-BF23-1E3EB3E00F02}" type="datetimeFigureOut">
              <a:rPr lang="en-US" smtClean="0"/>
              <a:t>2/15/2018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543CD8-83E4-4E0B-A18E-B53822D3F48C}" type="slidenum">
              <a:rPr lang="en-US" smtClean="0"/>
              <a:t>‹#›</a:t>
            </a:fld>
            <a:endParaRPr lang="en-US"/>
          </a:p>
        </p:txBody>
      </p:sp>
    </p:spTree>
    <p:extLst>
      <p:ext uri="{BB962C8B-B14F-4D97-AF65-F5344CB8AC3E}">
        <p14:creationId xmlns:p14="http://schemas.microsoft.com/office/powerpoint/2010/main" val="3707747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itchFamily="34" charset="0"/>
              </a:defRPr>
            </a:lvl1pPr>
            <a:lvl2pPr marL="742950" indent="-285750">
              <a:defRPr sz="2400" b="1">
                <a:solidFill>
                  <a:schemeClr val="tx1"/>
                </a:solidFill>
                <a:latin typeface="Tahoma" pitchFamily="34" charset="0"/>
              </a:defRPr>
            </a:lvl2pPr>
            <a:lvl3pPr marL="1143000" indent="-228600">
              <a:defRPr sz="2400" b="1">
                <a:solidFill>
                  <a:schemeClr val="tx1"/>
                </a:solidFill>
                <a:latin typeface="Tahoma" pitchFamily="34" charset="0"/>
              </a:defRPr>
            </a:lvl3pPr>
            <a:lvl4pPr marL="1600200" indent="-228600">
              <a:defRPr sz="2400" b="1">
                <a:solidFill>
                  <a:schemeClr val="tx1"/>
                </a:solidFill>
                <a:latin typeface="Tahoma" pitchFamily="34" charset="0"/>
              </a:defRPr>
            </a:lvl4pPr>
            <a:lvl5pPr marL="2057400" indent="-22860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fld id="{920EC1B8-A1A4-4D96-BFF2-B74CE2A614B3}" type="slidenum">
              <a:rPr lang="en-US" sz="1200" b="0" smtClean="0"/>
              <a:pPr/>
              <a:t>1</a:t>
            </a:fld>
            <a:endParaRPr lang="en-US" sz="1200" b="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AD543CD8-83E4-4E0B-A18E-B53822D3F48C}" type="slidenum">
              <a:rPr lang="en-US" smtClean="0"/>
              <a:t>4</a:t>
            </a:fld>
            <a:endParaRPr lang="en-US"/>
          </a:p>
        </p:txBody>
      </p:sp>
    </p:spTree>
    <p:extLst>
      <p:ext uri="{BB962C8B-B14F-4D97-AF65-F5344CB8AC3E}">
        <p14:creationId xmlns:p14="http://schemas.microsoft.com/office/powerpoint/2010/main" val="1324592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AD543CD8-83E4-4E0B-A18E-B53822D3F48C}" type="slidenum">
              <a:rPr lang="en-US" smtClean="0"/>
              <a:t>11</a:t>
            </a:fld>
            <a:endParaRPr lang="en-US"/>
          </a:p>
        </p:txBody>
      </p:sp>
    </p:spTree>
    <p:extLst>
      <p:ext uri="{BB962C8B-B14F-4D97-AF65-F5344CB8AC3E}">
        <p14:creationId xmlns:p14="http://schemas.microsoft.com/office/powerpoint/2010/main" val="44031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AD543CD8-83E4-4E0B-A18E-B53822D3F48C}" type="slidenum">
              <a:rPr lang="en-US" smtClean="0"/>
              <a:t>17</a:t>
            </a:fld>
            <a:endParaRPr lang="en-US"/>
          </a:p>
        </p:txBody>
      </p:sp>
    </p:spTree>
    <p:extLst>
      <p:ext uri="{BB962C8B-B14F-4D97-AF65-F5344CB8AC3E}">
        <p14:creationId xmlns:p14="http://schemas.microsoft.com/office/powerpoint/2010/main" val="2323916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F89A8D-F6DD-4F42-984B-856623CBB082}"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FFF6F-EBB7-462A-9350-6015904BBEF5}" type="slidenum">
              <a:rPr lang="en-US" smtClean="0"/>
              <a:pPr/>
              <a:t>‹#›</a:t>
            </a:fld>
            <a:endParaRPr lang="en-US"/>
          </a:p>
        </p:txBody>
      </p:sp>
    </p:spTree>
    <p:extLst>
      <p:ext uri="{BB962C8B-B14F-4D97-AF65-F5344CB8AC3E}">
        <p14:creationId xmlns:p14="http://schemas.microsoft.com/office/powerpoint/2010/main" val="26828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F89A8D-F6DD-4F42-984B-856623CBB082}"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FFF6F-EBB7-462A-9350-6015904BBEF5}" type="slidenum">
              <a:rPr lang="en-US" smtClean="0"/>
              <a:pPr/>
              <a:t>‹#›</a:t>
            </a:fld>
            <a:endParaRPr lang="en-US"/>
          </a:p>
        </p:txBody>
      </p:sp>
    </p:spTree>
    <p:extLst>
      <p:ext uri="{BB962C8B-B14F-4D97-AF65-F5344CB8AC3E}">
        <p14:creationId xmlns:p14="http://schemas.microsoft.com/office/powerpoint/2010/main" val="244452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F89A8D-F6DD-4F42-984B-856623CBB082}"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FFF6F-EBB7-462A-9350-6015904BBEF5}" type="slidenum">
              <a:rPr lang="en-US" smtClean="0"/>
              <a:pPr/>
              <a:t>‹#›</a:t>
            </a:fld>
            <a:endParaRPr lang="en-US"/>
          </a:p>
        </p:txBody>
      </p:sp>
    </p:spTree>
    <p:extLst>
      <p:ext uri="{BB962C8B-B14F-4D97-AF65-F5344CB8AC3E}">
        <p14:creationId xmlns:p14="http://schemas.microsoft.com/office/powerpoint/2010/main" val="190665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7" y="1600204"/>
            <a:ext cx="404446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347" y="1600204"/>
            <a:ext cx="404446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9998B52-D239-45D0-A5BE-ABDEF4D899D0}" type="slidenum">
              <a:rPr lang="en-US"/>
              <a:pPr>
                <a:defRPr/>
              </a:pPr>
              <a:t>‹#›</a:t>
            </a:fld>
            <a:endParaRPr lang="en-US"/>
          </a:p>
        </p:txBody>
      </p:sp>
    </p:spTree>
    <p:extLst>
      <p:ext uri="{BB962C8B-B14F-4D97-AF65-F5344CB8AC3E}">
        <p14:creationId xmlns:p14="http://schemas.microsoft.com/office/powerpoint/2010/main" val="1015029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F89A8D-F6DD-4F42-984B-856623CBB082}"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FFF6F-EBB7-462A-9350-6015904BBEF5}" type="slidenum">
              <a:rPr lang="en-US" smtClean="0"/>
              <a:pPr/>
              <a:t>‹#›</a:t>
            </a:fld>
            <a:endParaRPr lang="en-US"/>
          </a:p>
        </p:txBody>
      </p:sp>
    </p:spTree>
    <p:extLst>
      <p:ext uri="{BB962C8B-B14F-4D97-AF65-F5344CB8AC3E}">
        <p14:creationId xmlns:p14="http://schemas.microsoft.com/office/powerpoint/2010/main" val="51013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F89A8D-F6DD-4F42-984B-856623CBB082}"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FFF6F-EBB7-462A-9350-6015904BBEF5}" type="slidenum">
              <a:rPr lang="en-US" smtClean="0"/>
              <a:pPr/>
              <a:t>‹#›</a:t>
            </a:fld>
            <a:endParaRPr lang="en-US"/>
          </a:p>
        </p:txBody>
      </p:sp>
    </p:spTree>
    <p:extLst>
      <p:ext uri="{BB962C8B-B14F-4D97-AF65-F5344CB8AC3E}">
        <p14:creationId xmlns:p14="http://schemas.microsoft.com/office/powerpoint/2010/main" val="1119296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F89A8D-F6DD-4F42-984B-856623CBB082}"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FFF6F-EBB7-462A-9350-6015904BBEF5}" type="slidenum">
              <a:rPr lang="en-US" smtClean="0"/>
              <a:pPr/>
              <a:t>‹#›</a:t>
            </a:fld>
            <a:endParaRPr lang="en-US"/>
          </a:p>
        </p:txBody>
      </p:sp>
    </p:spTree>
    <p:extLst>
      <p:ext uri="{BB962C8B-B14F-4D97-AF65-F5344CB8AC3E}">
        <p14:creationId xmlns:p14="http://schemas.microsoft.com/office/powerpoint/2010/main" val="1583606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F89A8D-F6DD-4F42-984B-856623CBB082}" type="datetimeFigureOut">
              <a:rPr lang="en-US" smtClean="0"/>
              <a:pPr/>
              <a:t>2/15/2018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AFFF6F-EBB7-462A-9350-6015904BBEF5}" type="slidenum">
              <a:rPr lang="en-US" smtClean="0"/>
              <a:pPr/>
              <a:t>‹#›</a:t>
            </a:fld>
            <a:endParaRPr lang="en-US"/>
          </a:p>
        </p:txBody>
      </p:sp>
    </p:spTree>
    <p:extLst>
      <p:ext uri="{BB962C8B-B14F-4D97-AF65-F5344CB8AC3E}">
        <p14:creationId xmlns:p14="http://schemas.microsoft.com/office/powerpoint/2010/main" val="3028941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F89A8D-F6DD-4F42-984B-856623CBB082}" type="datetimeFigureOut">
              <a:rPr lang="en-US" smtClean="0"/>
              <a:pPr/>
              <a:t>2/15/2018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AFFF6F-EBB7-462A-9350-6015904BBEF5}" type="slidenum">
              <a:rPr lang="en-US" smtClean="0"/>
              <a:pPr/>
              <a:t>‹#›</a:t>
            </a:fld>
            <a:endParaRPr lang="en-US"/>
          </a:p>
        </p:txBody>
      </p:sp>
    </p:spTree>
    <p:extLst>
      <p:ext uri="{BB962C8B-B14F-4D97-AF65-F5344CB8AC3E}">
        <p14:creationId xmlns:p14="http://schemas.microsoft.com/office/powerpoint/2010/main" val="276638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89A8D-F6DD-4F42-984B-856623CBB082}" type="datetimeFigureOut">
              <a:rPr lang="en-US" smtClean="0"/>
              <a:pPr/>
              <a:t>2/15/2018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AFFF6F-EBB7-462A-9350-6015904BBEF5}" type="slidenum">
              <a:rPr lang="en-US" smtClean="0"/>
              <a:pPr/>
              <a:t>‹#›</a:t>
            </a:fld>
            <a:endParaRPr lang="en-US"/>
          </a:p>
        </p:txBody>
      </p:sp>
    </p:spTree>
    <p:extLst>
      <p:ext uri="{BB962C8B-B14F-4D97-AF65-F5344CB8AC3E}">
        <p14:creationId xmlns:p14="http://schemas.microsoft.com/office/powerpoint/2010/main" val="83008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F89A8D-F6DD-4F42-984B-856623CBB082}"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FFF6F-EBB7-462A-9350-6015904BBEF5}" type="slidenum">
              <a:rPr lang="en-US" smtClean="0"/>
              <a:pPr/>
              <a:t>‹#›</a:t>
            </a:fld>
            <a:endParaRPr lang="en-US"/>
          </a:p>
        </p:txBody>
      </p:sp>
    </p:spTree>
    <p:extLst>
      <p:ext uri="{BB962C8B-B14F-4D97-AF65-F5344CB8AC3E}">
        <p14:creationId xmlns:p14="http://schemas.microsoft.com/office/powerpoint/2010/main" val="2374565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F89A8D-F6DD-4F42-984B-856623CBB082}"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FFF6F-EBB7-462A-9350-6015904BBEF5}" type="slidenum">
              <a:rPr lang="en-US" smtClean="0"/>
              <a:pPr/>
              <a:t>‹#›</a:t>
            </a:fld>
            <a:endParaRPr lang="en-US"/>
          </a:p>
        </p:txBody>
      </p:sp>
    </p:spTree>
    <p:extLst>
      <p:ext uri="{BB962C8B-B14F-4D97-AF65-F5344CB8AC3E}">
        <p14:creationId xmlns:p14="http://schemas.microsoft.com/office/powerpoint/2010/main" val="3986899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F89A8D-F6DD-4F42-984B-856623CBB082}" type="datetimeFigureOut">
              <a:rPr lang="en-US" smtClean="0"/>
              <a:pPr/>
              <a:t>2/15/2018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FFF6F-EBB7-462A-9350-6015904BBEF5}" type="slidenum">
              <a:rPr lang="en-US" smtClean="0"/>
              <a:pPr/>
              <a:t>‹#›</a:t>
            </a:fld>
            <a:endParaRPr lang="en-US"/>
          </a:p>
        </p:txBody>
      </p:sp>
    </p:spTree>
    <p:extLst>
      <p:ext uri="{BB962C8B-B14F-4D97-AF65-F5344CB8AC3E}">
        <p14:creationId xmlns:p14="http://schemas.microsoft.com/office/powerpoint/2010/main" val="1784384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72.jpeg"/><Relationship Id="rId3" Type="http://schemas.openxmlformats.org/officeDocument/2006/relationships/image" Target="../media/image8.jpeg"/><Relationship Id="rId7" Type="http://schemas.openxmlformats.org/officeDocument/2006/relationships/image" Target="../media/image13.jpeg"/><Relationship Id="rId12" Type="http://schemas.openxmlformats.org/officeDocument/2006/relationships/image" Target="../media/image7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70.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9.jpeg"/><Relationship Id="rId9" Type="http://schemas.openxmlformats.org/officeDocument/2006/relationships/image" Target="../media/image15.jpeg"/><Relationship Id="rId14" Type="http://schemas.openxmlformats.org/officeDocument/2006/relationships/image" Target="../media/image73.jpeg"/></Relationships>
</file>

<file path=ppt/slides/_rels/slide2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notesSlide" Target="../notesSlides/notesSlide2.xml"/><Relationship Id="rId16"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microsoft.com/office/2007/relationships/hdphoto" Target="../media/hdphoto1.wdp"/><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4.png"/><Relationship Id="rId9" Type="http://schemas.openxmlformats.org/officeDocument/2006/relationships/image" Target="../media/image8.jpeg"/><Relationship Id="rId1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6857999"/>
          </a:xfrm>
          <a:prstGeom prst="rect">
            <a:avLst/>
          </a:prstGeom>
          <a:gradFill flip="none" rotWithShape="1">
            <a:gsLst>
              <a:gs pos="0">
                <a:srgbClr val="D52B19">
                  <a:shade val="30000"/>
                  <a:satMod val="115000"/>
                </a:srgbClr>
              </a:gs>
              <a:gs pos="50000">
                <a:srgbClr val="D52B19">
                  <a:shade val="67500"/>
                  <a:satMod val="115000"/>
                </a:srgbClr>
              </a:gs>
              <a:gs pos="100000">
                <a:srgbClr val="D52B19">
                  <a:shade val="100000"/>
                  <a:satMod val="115000"/>
                </a:srgbClr>
              </a:gs>
            </a:gsLst>
            <a:lin ang="2700000" scaled="1"/>
            <a:tileRect/>
          </a:gradFill>
          <a:ln>
            <a:solidFill>
              <a:srgbClr val="C00000"/>
            </a:solidFill>
            <a:headEnd/>
            <a:tailEnd/>
          </a:ln>
        </p:spPr>
        <p:style>
          <a:lnRef idx="1">
            <a:schemeClr val="accent1"/>
          </a:lnRef>
          <a:fillRef idx="2">
            <a:schemeClr val="accent1"/>
          </a:fillRef>
          <a:effectRef idx="1">
            <a:schemeClr val="accent1"/>
          </a:effectRef>
          <a:fontRef idx="minor">
            <a:schemeClr val="dk1"/>
          </a:fontRef>
        </p:style>
        <p:txBody>
          <a:bodyPr/>
          <a:lstStyle>
            <a:lvl1pPr marL="341313" indent="-342900" algn="l" rtl="0" eaLnBrk="0" fontAlgn="base" hangingPunct="0">
              <a:spcBef>
                <a:spcPct val="20000"/>
              </a:spcBef>
              <a:spcAft>
                <a:spcPct val="0"/>
              </a:spcAft>
              <a:buChar char="•"/>
              <a:defRPr sz="3200">
                <a:solidFill>
                  <a:schemeClr val="tx1"/>
                </a:solidFill>
                <a:latin typeface="+mn-lt"/>
                <a:ea typeface="+mn-ea"/>
                <a:cs typeface="+mn-cs"/>
              </a:defRPr>
            </a:lvl1pPr>
            <a:lvl2pPr marL="741363" indent="-285750" algn="l" rtl="0" eaLnBrk="0" fontAlgn="base" hangingPunct="0">
              <a:spcBef>
                <a:spcPct val="20000"/>
              </a:spcBef>
              <a:spcAft>
                <a:spcPct val="0"/>
              </a:spcAft>
              <a:buChar char="–"/>
              <a:defRPr sz="2800">
                <a:solidFill>
                  <a:schemeClr val="tx1"/>
                </a:solidFill>
                <a:latin typeface="+mn-lt"/>
                <a:cs typeface="+mn-cs"/>
              </a:defRPr>
            </a:lvl2pPr>
            <a:lvl3pPr marL="1141413" indent="-228600" algn="l" rtl="0" eaLnBrk="0" fontAlgn="base" hangingPunct="0">
              <a:spcBef>
                <a:spcPct val="20000"/>
              </a:spcBef>
              <a:spcAft>
                <a:spcPct val="0"/>
              </a:spcAft>
              <a:buChar char="•"/>
              <a:defRPr sz="2400">
                <a:solidFill>
                  <a:schemeClr val="tx1"/>
                </a:solidFill>
                <a:latin typeface="+mn-lt"/>
                <a:cs typeface="+mn-cs"/>
              </a:defRPr>
            </a:lvl3pPr>
            <a:lvl4pPr marL="1598613" indent="-228600" algn="l" rtl="0" eaLnBrk="0" fontAlgn="base" hangingPunct="0">
              <a:spcBef>
                <a:spcPct val="20000"/>
              </a:spcBef>
              <a:spcAft>
                <a:spcPct val="0"/>
              </a:spcAft>
              <a:buChar char="–"/>
              <a:defRPr sz="2000">
                <a:solidFill>
                  <a:schemeClr val="tx1"/>
                </a:solidFill>
                <a:latin typeface="+mn-lt"/>
                <a:cs typeface="+mn-cs"/>
              </a:defRPr>
            </a:lvl4pPr>
            <a:lvl5pPr marL="2055813"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812800" indent="-812800" eaLnBrk="1" hangingPunct="1">
              <a:lnSpc>
                <a:spcPct val="90000"/>
              </a:lnSpc>
              <a:buFontTx/>
              <a:buNone/>
              <a:defRPr/>
            </a:pPr>
            <a:endParaRPr lang="en-US" sz="1800" b="1" dirty="0">
              <a:solidFill>
                <a:srgbClr val="800000"/>
              </a:solidFill>
            </a:endParaRPr>
          </a:p>
          <a:p>
            <a:pPr marL="812800" indent="-812800" algn="ctr" eaLnBrk="1" hangingPunct="1">
              <a:lnSpc>
                <a:spcPct val="90000"/>
              </a:lnSpc>
              <a:buFontTx/>
              <a:buNone/>
              <a:defRPr/>
            </a:pPr>
            <a:endParaRPr lang="en-US" b="1" dirty="0">
              <a:solidFill>
                <a:srgbClr val="800000"/>
              </a:solidFill>
            </a:endParaRPr>
          </a:p>
          <a:p>
            <a:pPr marL="812800" indent="-812800" algn="ctr" eaLnBrk="1" hangingPunct="1">
              <a:lnSpc>
                <a:spcPct val="90000"/>
              </a:lnSpc>
              <a:buFontTx/>
              <a:buNone/>
              <a:defRPr/>
            </a:pPr>
            <a:endParaRPr lang="en-US" b="1" dirty="0">
              <a:solidFill>
                <a:srgbClr val="800000"/>
              </a:solidFill>
            </a:endParaRPr>
          </a:p>
          <a:p>
            <a:pPr marL="812800" indent="-812800" algn="ctr" eaLnBrk="1" hangingPunct="1">
              <a:lnSpc>
                <a:spcPct val="90000"/>
              </a:lnSpc>
              <a:buFontTx/>
              <a:buNone/>
              <a:defRPr/>
            </a:pPr>
            <a:endParaRPr lang="en-US" sz="4000" b="1" dirty="0">
              <a:solidFill>
                <a:schemeClr val="tx2"/>
              </a:solidFill>
            </a:endParaRPr>
          </a:p>
          <a:p>
            <a:pPr marL="812800" indent="-812800" algn="ctr" eaLnBrk="1" hangingPunct="1">
              <a:lnSpc>
                <a:spcPct val="90000"/>
              </a:lnSpc>
              <a:buFontTx/>
              <a:buNone/>
              <a:defRPr/>
            </a:pPr>
            <a:endParaRPr lang="en-US" dirty="0">
              <a:solidFill>
                <a:srgbClr val="800000"/>
              </a:solidFill>
            </a:endParaRPr>
          </a:p>
          <a:p>
            <a:pPr marL="812800" indent="-812800" algn="ctr" eaLnBrk="1" hangingPunct="1">
              <a:lnSpc>
                <a:spcPct val="90000"/>
              </a:lnSpc>
              <a:buFontTx/>
              <a:buNone/>
              <a:defRPr/>
            </a:pPr>
            <a:r>
              <a:rPr lang="en-US" b="1" dirty="0">
                <a:solidFill>
                  <a:srgbClr val="800000"/>
                </a:solidFill>
              </a:rPr>
              <a:t> </a:t>
            </a:r>
          </a:p>
          <a:p>
            <a:pPr marL="812800" indent="-812800" eaLnBrk="1" hangingPunct="1">
              <a:lnSpc>
                <a:spcPct val="90000"/>
              </a:lnSpc>
              <a:buFontTx/>
              <a:buNone/>
              <a:defRPr/>
            </a:pPr>
            <a:r>
              <a:rPr lang="en-US" sz="2000" b="1" dirty="0">
                <a:solidFill>
                  <a:srgbClr val="800000"/>
                </a:solidFill>
              </a:rPr>
              <a:t> </a:t>
            </a:r>
          </a:p>
          <a:p>
            <a:pPr marL="812800" indent="-812800" eaLnBrk="1" hangingPunct="1">
              <a:lnSpc>
                <a:spcPct val="90000"/>
              </a:lnSpc>
              <a:buFontTx/>
              <a:buNone/>
              <a:defRPr/>
            </a:pPr>
            <a:r>
              <a:rPr lang="en-US" sz="1800" b="1" dirty="0">
                <a:solidFill>
                  <a:srgbClr val="800000"/>
                </a:solidFill>
              </a:rPr>
              <a:t>	</a:t>
            </a:r>
            <a:endParaRPr lang="en-US" sz="1800" b="1" dirty="0"/>
          </a:p>
        </p:txBody>
      </p:sp>
      <p:sp>
        <p:nvSpPr>
          <p:cNvPr id="7" name="Rectangle 2"/>
          <p:cNvSpPr txBox="1">
            <a:spLocks noChangeArrowheads="1"/>
          </p:cNvSpPr>
          <p:nvPr/>
        </p:nvSpPr>
        <p:spPr bwMode="auto">
          <a:xfrm>
            <a:off x="210670" y="210670"/>
            <a:ext cx="8762999" cy="6477000"/>
          </a:xfrm>
          <a:prstGeom prst="rect">
            <a:avLst/>
          </a:prstGeom>
          <a:solidFill>
            <a:schemeClr val="bg1"/>
          </a:solidFill>
          <a:ln>
            <a:headEnd/>
            <a:tailEnd/>
          </a:ln>
        </p:spPr>
        <p:style>
          <a:lnRef idx="1">
            <a:schemeClr val="accent1"/>
          </a:lnRef>
          <a:fillRef idx="2">
            <a:schemeClr val="accent1"/>
          </a:fillRef>
          <a:effectRef idx="1">
            <a:schemeClr val="accent1"/>
          </a:effectRef>
          <a:fontRef idx="minor">
            <a:schemeClr val="dk1"/>
          </a:fontRef>
        </p:style>
        <p:txBody>
          <a:bodyPr/>
          <a:lstStyle>
            <a:lvl1pPr marL="341313" indent="-342900" algn="l" rtl="0" eaLnBrk="0" fontAlgn="base" hangingPunct="0">
              <a:spcBef>
                <a:spcPct val="20000"/>
              </a:spcBef>
              <a:spcAft>
                <a:spcPct val="0"/>
              </a:spcAft>
              <a:buChar char="•"/>
              <a:defRPr sz="3200">
                <a:solidFill>
                  <a:schemeClr val="tx1"/>
                </a:solidFill>
                <a:latin typeface="+mn-lt"/>
                <a:ea typeface="+mn-ea"/>
                <a:cs typeface="+mn-cs"/>
              </a:defRPr>
            </a:lvl1pPr>
            <a:lvl2pPr marL="741363" indent="-285750" algn="l" rtl="0" eaLnBrk="0" fontAlgn="base" hangingPunct="0">
              <a:spcBef>
                <a:spcPct val="20000"/>
              </a:spcBef>
              <a:spcAft>
                <a:spcPct val="0"/>
              </a:spcAft>
              <a:buChar char="–"/>
              <a:defRPr sz="2800">
                <a:solidFill>
                  <a:schemeClr val="tx1"/>
                </a:solidFill>
                <a:latin typeface="+mn-lt"/>
                <a:cs typeface="+mn-cs"/>
              </a:defRPr>
            </a:lvl2pPr>
            <a:lvl3pPr marL="1141413" indent="-228600" algn="l" rtl="0" eaLnBrk="0" fontAlgn="base" hangingPunct="0">
              <a:spcBef>
                <a:spcPct val="20000"/>
              </a:spcBef>
              <a:spcAft>
                <a:spcPct val="0"/>
              </a:spcAft>
              <a:buChar char="•"/>
              <a:defRPr sz="2400">
                <a:solidFill>
                  <a:schemeClr val="tx1"/>
                </a:solidFill>
                <a:latin typeface="+mn-lt"/>
                <a:cs typeface="+mn-cs"/>
              </a:defRPr>
            </a:lvl3pPr>
            <a:lvl4pPr marL="1598613" indent="-228600" algn="l" rtl="0" eaLnBrk="0" fontAlgn="base" hangingPunct="0">
              <a:spcBef>
                <a:spcPct val="20000"/>
              </a:spcBef>
              <a:spcAft>
                <a:spcPct val="0"/>
              </a:spcAft>
              <a:buChar char="–"/>
              <a:defRPr sz="2000">
                <a:solidFill>
                  <a:schemeClr val="tx1"/>
                </a:solidFill>
                <a:latin typeface="+mn-lt"/>
                <a:cs typeface="+mn-cs"/>
              </a:defRPr>
            </a:lvl4pPr>
            <a:lvl5pPr marL="2055813"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812800" indent="-812800" eaLnBrk="1" hangingPunct="1">
              <a:lnSpc>
                <a:spcPct val="90000"/>
              </a:lnSpc>
              <a:buFontTx/>
              <a:buNone/>
              <a:defRPr/>
            </a:pPr>
            <a:endParaRPr lang="en-US" sz="1800" b="1" dirty="0">
              <a:solidFill>
                <a:srgbClr val="800000"/>
              </a:solidFill>
            </a:endParaRPr>
          </a:p>
          <a:p>
            <a:pPr marL="812800" indent="-812800" algn="ctr" eaLnBrk="1" hangingPunct="1">
              <a:lnSpc>
                <a:spcPct val="90000"/>
              </a:lnSpc>
              <a:buFontTx/>
              <a:buNone/>
              <a:defRPr/>
            </a:pPr>
            <a:endParaRPr lang="en-US" b="1" dirty="0">
              <a:solidFill>
                <a:srgbClr val="800000"/>
              </a:solidFill>
            </a:endParaRPr>
          </a:p>
          <a:p>
            <a:pPr marL="812800" indent="-812800" algn="ctr" eaLnBrk="1" hangingPunct="1">
              <a:lnSpc>
                <a:spcPct val="90000"/>
              </a:lnSpc>
              <a:buFontTx/>
              <a:buNone/>
              <a:defRPr/>
            </a:pPr>
            <a:endParaRPr lang="en-US" b="1" dirty="0">
              <a:solidFill>
                <a:srgbClr val="800000"/>
              </a:solidFill>
            </a:endParaRPr>
          </a:p>
          <a:p>
            <a:pPr marL="812800" indent="-812800" algn="ctr" eaLnBrk="1" hangingPunct="1">
              <a:lnSpc>
                <a:spcPct val="90000"/>
              </a:lnSpc>
              <a:buFontTx/>
              <a:buNone/>
              <a:defRPr/>
            </a:pPr>
            <a:endParaRPr lang="en-US" sz="4000" b="1" dirty="0">
              <a:solidFill>
                <a:schemeClr val="tx2"/>
              </a:solidFill>
            </a:endParaRPr>
          </a:p>
          <a:p>
            <a:pPr marL="812800" indent="-812800" algn="ctr" eaLnBrk="1" hangingPunct="1">
              <a:lnSpc>
                <a:spcPct val="90000"/>
              </a:lnSpc>
              <a:buFontTx/>
              <a:buNone/>
              <a:defRPr/>
            </a:pPr>
            <a:endParaRPr lang="en-US" dirty="0">
              <a:solidFill>
                <a:srgbClr val="800000"/>
              </a:solidFill>
            </a:endParaRPr>
          </a:p>
          <a:p>
            <a:pPr marL="812800" indent="-812800" algn="ctr" eaLnBrk="1" hangingPunct="1">
              <a:lnSpc>
                <a:spcPct val="90000"/>
              </a:lnSpc>
              <a:buFontTx/>
              <a:buNone/>
              <a:defRPr/>
            </a:pPr>
            <a:r>
              <a:rPr lang="en-US" b="1" dirty="0">
                <a:solidFill>
                  <a:srgbClr val="800000"/>
                </a:solidFill>
              </a:rPr>
              <a:t> </a:t>
            </a:r>
          </a:p>
          <a:p>
            <a:pPr marL="812800" indent="-812800" eaLnBrk="1" hangingPunct="1">
              <a:lnSpc>
                <a:spcPct val="90000"/>
              </a:lnSpc>
              <a:buFontTx/>
              <a:buNone/>
              <a:defRPr/>
            </a:pPr>
            <a:r>
              <a:rPr lang="en-US" sz="2000" b="1" dirty="0">
                <a:solidFill>
                  <a:srgbClr val="800000"/>
                </a:solidFill>
              </a:rPr>
              <a:t> </a:t>
            </a:r>
          </a:p>
          <a:p>
            <a:pPr marL="812800" indent="-812800" eaLnBrk="1" hangingPunct="1">
              <a:lnSpc>
                <a:spcPct val="90000"/>
              </a:lnSpc>
              <a:buFontTx/>
              <a:buNone/>
              <a:defRPr/>
            </a:pPr>
            <a:r>
              <a:rPr lang="en-US" sz="1800" b="1" dirty="0">
                <a:solidFill>
                  <a:srgbClr val="800000"/>
                </a:solidFill>
              </a:rPr>
              <a:t>	</a:t>
            </a:r>
            <a:endParaRPr lang="en-US" sz="1800" b="1" dirty="0"/>
          </a:p>
        </p:txBody>
      </p:sp>
      <p:pic>
        <p:nvPicPr>
          <p:cNvPr id="5" name="Picture 3" descr="C:\Users\CTT\Desktop\w2.jpg"/>
          <p:cNvPicPr>
            <a:picLocks noChangeAspect="1" noChangeArrowheads="1"/>
          </p:cNvPicPr>
          <p:nvPr/>
        </p:nvPicPr>
        <p:blipFill>
          <a:blip r:embed="rId3">
            <a:extLst>
              <a:ext uri="{28A0092B-C50C-407E-A947-70E740481C1C}">
                <a14:useLocalDpi xmlns:a14="http://schemas.microsoft.com/office/drawing/2010/main" val="0"/>
              </a:ext>
            </a:extLst>
          </a:blip>
          <a:srcRect l="6741" t="57468"/>
          <a:stretch>
            <a:fillRect/>
          </a:stretch>
        </p:blipFill>
        <p:spPr bwMode="auto">
          <a:xfrm>
            <a:off x="216726" y="2388025"/>
            <a:ext cx="8762999" cy="2122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074" name="Rectangle 8"/>
          <p:cNvSpPr>
            <a:spLocks noChangeArrowheads="1"/>
          </p:cNvSpPr>
          <p:nvPr/>
        </p:nvSpPr>
        <p:spPr bwMode="auto">
          <a:xfrm>
            <a:off x="363069" y="16002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lstStyle/>
          <a:p>
            <a:pPr marL="341313" indent="-341313" algn="ctr">
              <a:spcBef>
                <a:spcPct val="20000"/>
              </a:spcBef>
            </a:pPr>
            <a:endParaRPr lang="en-US" sz="2000" b="0" dirty="0">
              <a:solidFill>
                <a:schemeClr val="hlink"/>
              </a:solidFill>
              <a:latin typeface="Times New Roman" pitchFamily="18" charset="0"/>
            </a:endParaRPr>
          </a:p>
          <a:p>
            <a:pPr algn="ctr"/>
            <a:r>
              <a:rPr lang="fr-FR" b="1" dirty="0">
                <a:solidFill>
                  <a:srgbClr val="00B050"/>
                </a:solidFill>
              </a:rPr>
              <a:t>Travaux de conservation et de restauration de la structure</a:t>
            </a:r>
          </a:p>
          <a:p>
            <a:pPr algn="ctr"/>
            <a:r>
              <a:rPr lang="fr-FR" b="1" dirty="0">
                <a:solidFill>
                  <a:srgbClr val="00B050"/>
                </a:solidFill>
              </a:rPr>
              <a:t>de la muraille de la ville d’Angkor Thom</a:t>
            </a:r>
            <a:endParaRPr lang="en-US" sz="2000" dirty="0">
              <a:solidFill>
                <a:srgbClr val="00B050"/>
              </a:solidFill>
              <a:latin typeface="Khmer OS Muol" pitchFamily="2" charset="0"/>
              <a:cs typeface="Khmer OS Muol" pitchFamily="2" charset="0"/>
            </a:endParaRPr>
          </a:p>
          <a:p>
            <a:pPr marL="341313" indent="-341313" algn="ctr">
              <a:spcBef>
                <a:spcPct val="20000"/>
              </a:spcBef>
            </a:pPr>
            <a:endParaRPr lang="en-US" sz="1400" dirty="0">
              <a:solidFill>
                <a:schemeClr val="tx1">
                  <a:lumMod val="50000"/>
                  <a:lumOff val="50000"/>
                </a:schemeClr>
              </a:solidFill>
              <a:latin typeface="Calibri" pitchFamily="34" charset="0"/>
              <a:cs typeface="Times New Roman" pitchFamily="18" charset="0"/>
            </a:endParaRPr>
          </a:p>
          <a:p>
            <a:pPr marL="341313" indent="-341313" algn="ctr">
              <a:spcBef>
                <a:spcPct val="20000"/>
              </a:spcBef>
            </a:pPr>
            <a:endParaRPr lang="en-US" sz="1400" dirty="0">
              <a:solidFill>
                <a:schemeClr val="tx1">
                  <a:lumMod val="50000"/>
                  <a:lumOff val="50000"/>
                </a:schemeClr>
              </a:solidFill>
              <a:latin typeface="Calibri" pitchFamily="34" charset="0"/>
              <a:cs typeface="Times New Roman" pitchFamily="18" charset="0"/>
            </a:endParaRPr>
          </a:p>
          <a:p>
            <a:pPr marL="341313" indent="-341313" algn="ctr">
              <a:spcBef>
                <a:spcPct val="20000"/>
              </a:spcBef>
            </a:pPr>
            <a:endParaRPr lang="en-US" sz="1400" dirty="0">
              <a:solidFill>
                <a:schemeClr val="tx1">
                  <a:lumMod val="50000"/>
                  <a:lumOff val="50000"/>
                </a:schemeClr>
              </a:solidFill>
              <a:latin typeface="Calibri" pitchFamily="34" charset="0"/>
              <a:cs typeface="Times New Roman" pitchFamily="18" charset="0"/>
            </a:endParaRPr>
          </a:p>
          <a:p>
            <a:pPr marL="341313" indent="-341313" algn="ctr">
              <a:spcBef>
                <a:spcPct val="20000"/>
              </a:spcBef>
            </a:pPr>
            <a:endParaRPr lang="en-US" sz="1400" dirty="0">
              <a:solidFill>
                <a:schemeClr val="tx1">
                  <a:lumMod val="50000"/>
                  <a:lumOff val="50000"/>
                </a:schemeClr>
              </a:solidFill>
              <a:latin typeface="Calibri" pitchFamily="34" charset="0"/>
              <a:cs typeface="Times New Roman" pitchFamily="18" charset="0"/>
            </a:endParaRPr>
          </a:p>
          <a:p>
            <a:pPr marL="341313" indent="-341313" algn="ctr">
              <a:spcBef>
                <a:spcPct val="20000"/>
              </a:spcBef>
            </a:pPr>
            <a:endParaRPr lang="en-US" sz="1400" dirty="0">
              <a:solidFill>
                <a:schemeClr val="tx1">
                  <a:lumMod val="50000"/>
                  <a:lumOff val="50000"/>
                </a:schemeClr>
              </a:solidFill>
              <a:latin typeface="Calibri" pitchFamily="34" charset="0"/>
              <a:cs typeface="Times New Roman" pitchFamily="18" charset="0"/>
            </a:endParaRPr>
          </a:p>
          <a:p>
            <a:pPr marL="341313" indent="-341313" algn="ctr">
              <a:spcBef>
                <a:spcPct val="20000"/>
              </a:spcBef>
            </a:pPr>
            <a:endParaRPr lang="en-US" sz="1400" dirty="0">
              <a:solidFill>
                <a:schemeClr val="tx1">
                  <a:lumMod val="50000"/>
                  <a:lumOff val="50000"/>
                </a:schemeClr>
              </a:solidFill>
              <a:latin typeface="Calibri" pitchFamily="34" charset="0"/>
              <a:cs typeface="Times New Roman" pitchFamily="18" charset="0"/>
            </a:endParaRPr>
          </a:p>
          <a:p>
            <a:pPr marL="341313" indent="-341313" algn="ctr">
              <a:spcBef>
                <a:spcPct val="20000"/>
              </a:spcBef>
            </a:pPr>
            <a:endParaRPr lang="en-US" sz="1400" dirty="0">
              <a:solidFill>
                <a:schemeClr val="tx1">
                  <a:lumMod val="50000"/>
                  <a:lumOff val="50000"/>
                </a:schemeClr>
              </a:solidFill>
              <a:latin typeface="Calibri" pitchFamily="34" charset="0"/>
              <a:cs typeface="Times New Roman" pitchFamily="18" charset="0"/>
            </a:endParaRPr>
          </a:p>
          <a:p>
            <a:pPr marL="341313" indent="-341313" algn="ctr">
              <a:spcBef>
                <a:spcPct val="20000"/>
              </a:spcBef>
            </a:pPr>
            <a:endParaRPr lang="en-US" sz="1400" dirty="0">
              <a:solidFill>
                <a:schemeClr val="tx1">
                  <a:lumMod val="50000"/>
                  <a:lumOff val="50000"/>
                </a:schemeClr>
              </a:solidFill>
              <a:latin typeface="Calibri" pitchFamily="34" charset="0"/>
              <a:cs typeface="Times New Roman" pitchFamily="18" charset="0"/>
            </a:endParaRPr>
          </a:p>
          <a:p>
            <a:pPr marL="341313" indent="-341313" algn="ctr">
              <a:spcBef>
                <a:spcPct val="20000"/>
              </a:spcBef>
            </a:pPr>
            <a:endParaRPr lang="ca-ES" sz="1200" dirty="0">
              <a:solidFill>
                <a:schemeClr val="tx1">
                  <a:lumMod val="50000"/>
                  <a:lumOff val="50000"/>
                </a:schemeClr>
              </a:solidFill>
              <a:latin typeface="Khmer OS" pitchFamily="2" charset="0"/>
              <a:cs typeface="Khmer OS" pitchFamily="2" charset="0"/>
            </a:endParaRPr>
          </a:p>
          <a:p>
            <a:pPr marL="341313" indent="-341313" algn="ctr">
              <a:spcBef>
                <a:spcPct val="20000"/>
              </a:spcBef>
            </a:pPr>
            <a:endParaRPr lang="ca-ES" sz="1200" dirty="0">
              <a:solidFill>
                <a:schemeClr val="tx1">
                  <a:lumMod val="50000"/>
                  <a:lumOff val="50000"/>
                </a:schemeClr>
              </a:solidFill>
              <a:latin typeface="Khmer OS" pitchFamily="2" charset="0"/>
              <a:cs typeface="Khmer OS" pitchFamily="2" charset="0"/>
            </a:endParaRPr>
          </a:p>
          <a:p>
            <a:pPr marL="341313" indent="-341313" algn="ctr">
              <a:spcBef>
                <a:spcPct val="20000"/>
              </a:spcBef>
            </a:pPr>
            <a:endParaRPr lang="ca-ES" sz="1200" dirty="0">
              <a:solidFill>
                <a:schemeClr val="tx1">
                  <a:lumMod val="50000"/>
                  <a:lumOff val="50000"/>
                </a:schemeClr>
              </a:solidFill>
              <a:latin typeface="Khmer OS" pitchFamily="2" charset="0"/>
              <a:cs typeface="Khmer OS" pitchFamily="2" charset="0"/>
            </a:endParaRPr>
          </a:p>
          <a:p>
            <a:pPr marL="341313" indent="-341313" algn="ctr">
              <a:spcBef>
                <a:spcPct val="20000"/>
              </a:spcBef>
            </a:pPr>
            <a:r>
              <a:rPr lang="ca-ES" sz="1200" dirty="0" err="1">
                <a:solidFill>
                  <a:schemeClr val="tx1">
                    <a:lumMod val="50000"/>
                    <a:lumOff val="50000"/>
                  </a:schemeClr>
                </a:solidFill>
                <a:cs typeface="Khmer OS" pitchFamily="2" charset="0"/>
              </a:rPr>
              <a:t>Présenté</a:t>
            </a:r>
            <a:r>
              <a:rPr lang="ca-ES" sz="1200" dirty="0">
                <a:solidFill>
                  <a:schemeClr val="tx1">
                    <a:lumMod val="50000"/>
                    <a:lumOff val="50000"/>
                  </a:schemeClr>
                </a:solidFill>
                <a:cs typeface="Khmer OS" pitchFamily="2" charset="0"/>
              </a:rPr>
              <a:t> par MAO </a:t>
            </a:r>
            <a:r>
              <a:rPr lang="ca-ES" sz="1200" dirty="0" err="1">
                <a:solidFill>
                  <a:schemeClr val="tx1">
                    <a:lumMod val="50000"/>
                    <a:lumOff val="50000"/>
                  </a:schemeClr>
                </a:solidFill>
                <a:cs typeface="Khmer OS" pitchFamily="2" charset="0"/>
              </a:rPr>
              <a:t>Sokny</a:t>
            </a:r>
            <a:r>
              <a:rPr lang="ca-ES" sz="1200" dirty="0">
                <a:solidFill>
                  <a:schemeClr val="tx1">
                    <a:lumMod val="50000"/>
                    <a:lumOff val="50000"/>
                  </a:schemeClr>
                </a:solidFill>
                <a:cs typeface="Khmer OS" pitchFamily="2" charset="0"/>
              </a:rPr>
              <a:t>, </a:t>
            </a:r>
            <a:r>
              <a:rPr lang="ca-ES" sz="1200" dirty="0" err="1">
                <a:solidFill>
                  <a:schemeClr val="tx1">
                    <a:lumMod val="50000"/>
                    <a:lumOff val="50000"/>
                  </a:schemeClr>
                </a:solidFill>
                <a:cs typeface="Khmer OS" pitchFamily="2" charset="0"/>
              </a:rPr>
              <a:t>architecte</a:t>
            </a:r>
            <a:endParaRPr lang="ca-ES" sz="1200" dirty="0">
              <a:solidFill>
                <a:schemeClr val="tx1">
                  <a:lumMod val="50000"/>
                  <a:lumOff val="50000"/>
                </a:schemeClr>
              </a:solidFill>
              <a:cs typeface="Khmer OS" pitchFamily="2" charset="0"/>
            </a:endParaRPr>
          </a:p>
          <a:p>
            <a:pPr marL="341313" indent="-341313" algn="ctr">
              <a:spcBef>
                <a:spcPct val="20000"/>
              </a:spcBef>
            </a:pPr>
            <a:r>
              <a:rPr lang="ca-ES" sz="1200" dirty="0">
                <a:solidFill>
                  <a:schemeClr val="tx1">
                    <a:lumMod val="50000"/>
                    <a:lumOff val="50000"/>
                  </a:schemeClr>
                </a:solidFill>
                <a:cs typeface="Khmer OS" pitchFamily="2" charset="0"/>
              </a:rPr>
              <a:t>Membre du </a:t>
            </a:r>
            <a:r>
              <a:rPr lang="ca-ES" sz="1200" dirty="0" err="1">
                <a:solidFill>
                  <a:schemeClr val="tx1">
                    <a:lumMod val="50000"/>
                    <a:lumOff val="50000"/>
                  </a:schemeClr>
                </a:solidFill>
                <a:cs typeface="Khmer OS" pitchFamily="2" charset="0"/>
              </a:rPr>
              <a:t>personnel</a:t>
            </a:r>
            <a:r>
              <a:rPr lang="ca-ES" sz="1200" dirty="0">
                <a:solidFill>
                  <a:schemeClr val="tx1">
                    <a:lumMod val="50000"/>
                    <a:lumOff val="50000"/>
                  </a:schemeClr>
                </a:solidFill>
                <a:cs typeface="Khmer OS" pitchFamily="2" charset="0"/>
              </a:rPr>
              <a:t> </a:t>
            </a:r>
            <a:r>
              <a:rPr lang="ca-ES" sz="1200" dirty="0" err="1">
                <a:solidFill>
                  <a:schemeClr val="tx1">
                    <a:lumMod val="50000"/>
                    <a:lumOff val="50000"/>
                  </a:schemeClr>
                </a:solidFill>
                <a:cs typeface="Khmer OS" pitchFamily="2" charset="0"/>
              </a:rPr>
              <a:t>technique</a:t>
            </a:r>
            <a:endParaRPr lang="ca-ES" sz="1200" dirty="0">
              <a:solidFill>
                <a:schemeClr val="tx1">
                  <a:lumMod val="50000"/>
                  <a:lumOff val="50000"/>
                </a:schemeClr>
              </a:solidFill>
              <a:cs typeface="Khmer OS" pitchFamily="2" charset="0"/>
            </a:endParaRPr>
          </a:p>
          <a:p>
            <a:pPr marL="341313" indent="-341313" algn="ctr">
              <a:spcBef>
                <a:spcPct val="20000"/>
              </a:spcBef>
            </a:pPr>
            <a:r>
              <a:rPr lang="ca-ES" sz="1200" dirty="0" err="1">
                <a:solidFill>
                  <a:schemeClr val="tx1">
                    <a:lumMod val="50000"/>
                    <a:lumOff val="50000"/>
                  </a:schemeClr>
                </a:solidFill>
                <a:cs typeface="Khmer OS" pitchFamily="2" charset="0"/>
              </a:rPr>
              <a:t>Direction</a:t>
            </a:r>
            <a:r>
              <a:rPr lang="ca-ES" sz="1200" dirty="0">
                <a:solidFill>
                  <a:schemeClr val="tx1">
                    <a:lumMod val="50000"/>
                    <a:lumOff val="50000"/>
                  </a:schemeClr>
                </a:solidFill>
                <a:cs typeface="Khmer OS" pitchFamily="2" charset="0"/>
              </a:rPr>
              <a:t> de la </a:t>
            </a:r>
            <a:r>
              <a:rPr lang="ca-ES" sz="1200" dirty="0" err="1">
                <a:solidFill>
                  <a:schemeClr val="tx1">
                    <a:lumMod val="50000"/>
                    <a:lumOff val="50000"/>
                  </a:schemeClr>
                </a:solidFill>
                <a:cs typeface="Khmer OS" pitchFamily="2" charset="0"/>
              </a:rPr>
              <a:t>Conservation</a:t>
            </a:r>
            <a:r>
              <a:rPr lang="ca-ES" sz="1200" dirty="0">
                <a:solidFill>
                  <a:schemeClr val="tx1">
                    <a:lumMod val="50000"/>
                    <a:lumOff val="50000"/>
                  </a:schemeClr>
                </a:solidFill>
                <a:cs typeface="Khmer OS" pitchFamily="2" charset="0"/>
              </a:rPr>
              <a:t> des temples au </a:t>
            </a:r>
            <a:r>
              <a:rPr lang="ca-ES" sz="1200" dirty="0" err="1">
                <a:solidFill>
                  <a:schemeClr val="tx1">
                    <a:lumMod val="50000"/>
                    <a:lumOff val="50000"/>
                  </a:schemeClr>
                </a:solidFill>
                <a:cs typeface="Khmer OS" pitchFamily="2" charset="0"/>
              </a:rPr>
              <a:t>sein</a:t>
            </a:r>
            <a:r>
              <a:rPr lang="ca-ES" sz="1200" dirty="0">
                <a:solidFill>
                  <a:schemeClr val="tx1">
                    <a:lumMod val="50000"/>
                    <a:lumOff val="50000"/>
                  </a:schemeClr>
                </a:solidFill>
                <a:cs typeface="Khmer OS" pitchFamily="2" charset="0"/>
              </a:rPr>
              <a:t> du Parc d’Angkor et de </a:t>
            </a:r>
          </a:p>
          <a:p>
            <a:pPr marL="341313" indent="-341313" algn="ctr">
              <a:spcBef>
                <a:spcPct val="20000"/>
              </a:spcBef>
            </a:pPr>
            <a:r>
              <a:rPr lang="ca-ES" sz="1200" dirty="0">
                <a:solidFill>
                  <a:schemeClr val="tx1">
                    <a:lumMod val="50000"/>
                    <a:lumOff val="50000"/>
                  </a:schemeClr>
                </a:solidFill>
                <a:cs typeface="Khmer OS" pitchFamily="2" charset="0"/>
              </a:rPr>
              <a:t>l’Archéologie </a:t>
            </a:r>
            <a:r>
              <a:rPr lang="ca-ES" sz="1200" dirty="0" smtClean="0">
                <a:solidFill>
                  <a:schemeClr val="tx1">
                    <a:lumMod val="50000"/>
                    <a:lumOff val="50000"/>
                  </a:schemeClr>
                </a:solidFill>
                <a:cs typeface="Khmer OS" pitchFamily="2" charset="0"/>
              </a:rPr>
              <a:t>préventive</a:t>
            </a:r>
            <a:r>
              <a:rPr lang="ca-ES" sz="1200" dirty="0" smtClean="0">
                <a:solidFill>
                  <a:schemeClr val="tx1">
                    <a:lumMod val="50000"/>
                    <a:lumOff val="50000"/>
                  </a:schemeClr>
                </a:solidFill>
                <a:cs typeface="Khmer OS" pitchFamily="2" charset="0"/>
              </a:rPr>
              <a:t> </a:t>
            </a:r>
            <a:r>
              <a:rPr lang="ca-ES" sz="1200" dirty="0">
                <a:solidFill>
                  <a:schemeClr val="tx1">
                    <a:lumMod val="50000"/>
                    <a:lumOff val="50000"/>
                  </a:schemeClr>
                </a:solidFill>
                <a:cs typeface="Khmer OS" pitchFamily="2" charset="0"/>
              </a:rPr>
              <a:t>de l’Autorité nationale APSARA</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121454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00600" y="3435046"/>
            <a:ext cx="3854265" cy="2722373"/>
            <a:chOff x="298097" y="228600"/>
            <a:chExt cx="8604504" cy="6077598"/>
          </a:xfrm>
        </p:grpSpPr>
        <p:pic>
          <p:nvPicPr>
            <p:cNvPr id="1026" name="Picture 2" descr="C:\Users\CTT\Documents\151126 pla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097" y="228600"/>
              <a:ext cx="8604504" cy="60775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3989756" y="3634152"/>
              <a:ext cx="109728" cy="307218"/>
            </a:xfrm>
            <a:prstGeom prst="rect">
              <a:avLst/>
            </a:prstGeom>
            <a:solidFill>
              <a:srgbClr val="E909CE">
                <a:alpha val="27000"/>
              </a:srgbClr>
            </a:solidFill>
            <a:ln>
              <a:solidFill>
                <a:srgbClr val="E90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bwMode="auto">
            <a:xfrm>
              <a:off x="5453188" y="3612567"/>
              <a:ext cx="109728" cy="307218"/>
            </a:xfrm>
            <a:prstGeom prst="rect">
              <a:avLst/>
            </a:prstGeom>
            <a:solidFill>
              <a:srgbClr val="E909CE">
                <a:alpha val="27000"/>
              </a:srgbClr>
            </a:solidFill>
            <a:ln>
              <a:solidFill>
                <a:srgbClr val="E90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bwMode="auto">
            <a:xfrm>
              <a:off x="4724400" y="3606798"/>
              <a:ext cx="109728" cy="279402"/>
            </a:xfrm>
            <a:prstGeom prst="rect">
              <a:avLst/>
            </a:prstGeom>
            <a:solidFill>
              <a:srgbClr val="E909CE">
                <a:alpha val="27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bwMode="auto">
            <a:xfrm>
              <a:off x="6172200" y="3581400"/>
              <a:ext cx="109728" cy="279402"/>
            </a:xfrm>
            <a:prstGeom prst="rect">
              <a:avLst/>
            </a:prstGeom>
            <a:solidFill>
              <a:srgbClr val="E909CE">
                <a:alpha val="27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8" name="Picture 2" descr="C:\Users\CTT\Documents\151126 wal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599" y="459949"/>
            <a:ext cx="3854265" cy="2730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CTT\Documents\151126 wall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64431"/>
            <a:ext cx="3863206" cy="273098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18372" y="3804034"/>
            <a:ext cx="4077428" cy="1966006"/>
            <a:chOff x="418372" y="3804034"/>
            <a:chExt cx="4077428" cy="1966006"/>
          </a:xfrm>
        </p:grpSpPr>
        <p:grpSp>
          <p:nvGrpSpPr>
            <p:cNvPr id="5" name="Group 4"/>
            <p:cNvGrpSpPr/>
            <p:nvPr/>
          </p:nvGrpSpPr>
          <p:grpSpPr>
            <a:xfrm>
              <a:off x="418372" y="4028150"/>
              <a:ext cx="4077428" cy="1741890"/>
              <a:chOff x="418372" y="4028150"/>
              <a:chExt cx="4077428" cy="1741890"/>
            </a:xfrm>
          </p:grpSpPr>
          <p:pic>
            <p:nvPicPr>
              <p:cNvPr id="1027" name="Picture 3" descr="C:\Users\CTT\Document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4236345"/>
                <a:ext cx="2286000" cy="13883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CTT\Document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372" y="4028150"/>
                <a:ext cx="2343979" cy="174189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Straight Connector 10"/>
            <p:cNvCxnSpPr/>
            <p:nvPr/>
          </p:nvCxnSpPr>
          <p:spPr>
            <a:xfrm>
              <a:off x="533400" y="4028150"/>
              <a:ext cx="2057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9260" y="3899650"/>
              <a:ext cx="0" cy="218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219200" y="3886200"/>
              <a:ext cx="0" cy="218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887070" y="3904130"/>
              <a:ext cx="0" cy="218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523565" y="3931025"/>
              <a:ext cx="0" cy="19831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itle 45"/>
            <p:cNvSpPr txBox="1">
              <a:spLocks/>
            </p:cNvSpPr>
            <p:nvPr/>
          </p:nvSpPr>
          <p:spPr>
            <a:xfrm>
              <a:off x="685800" y="3804034"/>
              <a:ext cx="416623" cy="304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000" dirty="0">
                  <a:solidFill>
                    <a:schemeClr val="bg2">
                      <a:lumMod val="50000"/>
                    </a:schemeClr>
                  </a:solidFill>
                  <a:latin typeface="Arial Narrow" pitchFamily="34" charset="0"/>
                </a:rPr>
                <a:t>2.5m</a:t>
              </a:r>
              <a:endParaRPr lang="en-US" sz="1000" dirty="0">
                <a:solidFill>
                  <a:schemeClr val="bg2">
                    <a:lumMod val="50000"/>
                  </a:schemeClr>
                </a:solidFill>
              </a:endParaRPr>
            </a:p>
          </p:txBody>
        </p:sp>
        <p:sp>
          <p:nvSpPr>
            <p:cNvPr id="23" name="Title 45"/>
            <p:cNvSpPr txBox="1">
              <a:spLocks/>
            </p:cNvSpPr>
            <p:nvPr/>
          </p:nvSpPr>
          <p:spPr>
            <a:xfrm>
              <a:off x="1335977" y="3810000"/>
              <a:ext cx="416623" cy="304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000" dirty="0">
                  <a:solidFill>
                    <a:schemeClr val="bg2">
                      <a:lumMod val="50000"/>
                    </a:schemeClr>
                  </a:solidFill>
                  <a:latin typeface="Arial Narrow" pitchFamily="34" charset="0"/>
                </a:rPr>
                <a:t>2.5m</a:t>
              </a:r>
              <a:endParaRPr lang="en-US" sz="1000" dirty="0">
                <a:solidFill>
                  <a:schemeClr val="bg2">
                    <a:lumMod val="50000"/>
                  </a:schemeClr>
                </a:solidFill>
              </a:endParaRPr>
            </a:p>
          </p:txBody>
        </p:sp>
        <p:sp>
          <p:nvSpPr>
            <p:cNvPr id="24" name="Title 45"/>
            <p:cNvSpPr txBox="1">
              <a:spLocks/>
            </p:cNvSpPr>
            <p:nvPr/>
          </p:nvSpPr>
          <p:spPr>
            <a:xfrm>
              <a:off x="1990402" y="3810000"/>
              <a:ext cx="416623" cy="304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000" dirty="0">
                  <a:solidFill>
                    <a:schemeClr val="bg2">
                      <a:lumMod val="50000"/>
                    </a:schemeClr>
                  </a:solidFill>
                  <a:latin typeface="Arial Narrow" pitchFamily="34" charset="0"/>
                </a:rPr>
                <a:t>2.5m</a:t>
              </a:r>
              <a:endParaRPr lang="en-US" sz="1000" dirty="0">
                <a:solidFill>
                  <a:schemeClr val="bg2">
                    <a:lumMod val="50000"/>
                  </a:schemeClr>
                </a:solidFill>
              </a:endParaRPr>
            </a:p>
          </p:txBody>
        </p:sp>
      </p:grpSp>
      <p:sp>
        <p:nvSpPr>
          <p:cNvPr id="25" name="Title 45"/>
          <p:cNvSpPr txBox="1">
            <a:spLocks/>
          </p:cNvSpPr>
          <p:nvPr/>
        </p:nvSpPr>
        <p:spPr>
          <a:xfrm>
            <a:off x="591390" y="3276599"/>
            <a:ext cx="3657579" cy="44078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ca-ES" sz="1200" dirty="0" err="1">
                <a:latin typeface="+mn-lt"/>
                <a:cs typeface="Khmer OS" pitchFamily="2" charset="0"/>
              </a:rPr>
              <a:t>Relevé</a:t>
            </a:r>
            <a:r>
              <a:rPr lang="ca-ES" sz="1200" dirty="0">
                <a:latin typeface="+mn-lt"/>
                <a:cs typeface="Khmer OS" pitchFamily="2" charset="0"/>
              </a:rPr>
              <a:t> de la </a:t>
            </a:r>
            <a:r>
              <a:rPr lang="ca-ES" sz="1200" dirty="0" err="1">
                <a:latin typeface="+mn-lt"/>
                <a:cs typeface="Khmer OS" pitchFamily="2" charset="0"/>
              </a:rPr>
              <a:t>situation</a:t>
            </a:r>
            <a:r>
              <a:rPr lang="ca-ES" sz="1200" dirty="0">
                <a:latin typeface="+mn-lt"/>
                <a:cs typeface="Khmer OS" pitchFamily="2" charset="0"/>
              </a:rPr>
              <a:t> des segments de la </a:t>
            </a:r>
            <a:r>
              <a:rPr lang="ca-ES" sz="1200" dirty="0" err="1">
                <a:latin typeface="+mn-lt"/>
                <a:cs typeface="Khmer OS" pitchFamily="2" charset="0"/>
              </a:rPr>
              <a:t>muraille</a:t>
            </a:r>
            <a:r>
              <a:rPr lang="ca-ES" sz="1200" dirty="0">
                <a:latin typeface="+mn-lt"/>
                <a:cs typeface="Khmer OS" pitchFamily="2" charset="0"/>
              </a:rPr>
              <a:t> qui se </a:t>
            </a:r>
            <a:r>
              <a:rPr lang="ca-ES" sz="1200" dirty="0" err="1">
                <a:latin typeface="+mn-lt"/>
                <a:cs typeface="Khmer OS" pitchFamily="2" charset="0"/>
              </a:rPr>
              <a:t>sont</a:t>
            </a:r>
            <a:r>
              <a:rPr lang="ca-ES" sz="1200" dirty="0">
                <a:latin typeface="+mn-lt"/>
                <a:cs typeface="Khmer OS" pitchFamily="2" charset="0"/>
              </a:rPr>
              <a:t> </a:t>
            </a:r>
            <a:r>
              <a:rPr lang="ca-ES" sz="1200" dirty="0" err="1">
                <a:latin typeface="+mn-lt"/>
                <a:cs typeface="Khmer OS" pitchFamily="2" charset="0"/>
              </a:rPr>
              <a:t>effondrés</a:t>
            </a:r>
            <a:endParaRPr lang="en-US" sz="1200" dirty="0">
              <a:latin typeface="+mn-lt"/>
              <a:cs typeface="Khmer OS" pitchFamily="2" charset="0"/>
            </a:endParaRPr>
          </a:p>
        </p:txBody>
      </p:sp>
      <p:sp>
        <p:nvSpPr>
          <p:cNvPr id="26" name="Title 4"/>
          <p:cNvSpPr>
            <a:spLocks noGrp="1"/>
          </p:cNvSpPr>
          <p:nvPr>
            <p:ph type="title"/>
          </p:nvPr>
        </p:nvSpPr>
        <p:spPr>
          <a:xfrm>
            <a:off x="1371600" y="76200"/>
            <a:ext cx="6477000" cy="533400"/>
          </a:xfrm>
          <a:effectLst/>
        </p:spPr>
        <p:txBody>
          <a:bodyPr>
            <a:normAutofit/>
          </a:bodyPr>
          <a:lstStyle/>
          <a:p>
            <a:pPr>
              <a:defRPr/>
            </a:pPr>
            <a:r>
              <a:rPr lang="en-US" sz="1400" b="1" dirty="0" err="1">
                <a:latin typeface="+mn-lt"/>
                <a:cs typeface="Khmer OS" pitchFamily="2" charset="0"/>
              </a:rPr>
              <a:t>Processus</a:t>
            </a:r>
            <a:r>
              <a:rPr lang="en-US" sz="1400" b="1" dirty="0">
                <a:latin typeface="+mn-lt"/>
                <a:cs typeface="Khmer OS" pitchFamily="2" charset="0"/>
              </a:rPr>
              <a:t> </a:t>
            </a:r>
            <a:r>
              <a:rPr lang="en-US" sz="1400" b="1" dirty="0" err="1">
                <a:latin typeface="+mn-lt"/>
                <a:cs typeface="Khmer OS" pitchFamily="2" charset="0"/>
              </a:rPr>
              <a:t>d’intervention</a:t>
            </a:r>
            <a:r>
              <a:rPr lang="en-US" sz="1400" b="1" dirty="0">
                <a:latin typeface="+mn-lt"/>
                <a:cs typeface="Khmer OS" pitchFamily="2" charset="0"/>
              </a:rPr>
              <a:t> et </a:t>
            </a:r>
            <a:r>
              <a:rPr lang="en-US" sz="1400" b="1" dirty="0" err="1">
                <a:latin typeface="+mn-lt"/>
                <a:cs typeface="Khmer OS" pitchFamily="2" charset="0"/>
              </a:rPr>
              <a:t>méthodologie</a:t>
            </a:r>
            <a:r>
              <a:rPr lang="en-US" sz="1400" b="1" dirty="0">
                <a:latin typeface="+mn-lt"/>
                <a:cs typeface="Khmer OS" pitchFamily="2" charset="0"/>
              </a:rPr>
              <a:t> de </a:t>
            </a:r>
            <a:r>
              <a:rPr lang="en-US" sz="1400" b="1" dirty="0" err="1">
                <a:latin typeface="+mn-lt"/>
                <a:cs typeface="Khmer OS" pitchFamily="2" charset="0"/>
              </a:rPr>
              <a:t>renforcement</a:t>
            </a:r>
            <a:r>
              <a:rPr lang="en-US" sz="1400" b="1" dirty="0">
                <a:latin typeface="+mn-lt"/>
                <a:cs typeface="Khmer OS" pitchFamily="2" charset="0"/>
              </a:rPr>
              <a:t> de la </a:t>
            </a:r>
            <a:r>
              <a:rPr lang="en-US" sz="1400" b="1" dirty="0" err="1">
                <a:latin typeface="+mn-lt"/>
                <a:cs typeface="Khmer OS" pitchFamily="2" charset="0"/>
              </a:rPr>
              <a:t>muraille</a:t>
            </a:r>
            <a:endParaRPr lang="en-US" sz="1400" dirty="0">
              <a:latin typeface="+mn-lt"/>
              <a:cs typeface="Khmer OS" pitchFamily="2" charset="0"/>
            </a:endParaRPr>
          </a:p>
        </p:txBody>
      </p:sp>
      <p:sp>
        <p:nvSpPr>
          <p:cNvPr id="27" name="Title 45"/>
          <p:cNvSpPr txBox="1">
            <a:spLocks/>
          </p:cNvSpPr>
          <p:nvPr/>
        </p:nvSpPr>
        <p:spPr>
          <a:xfrm>
            <a:off x="4800599" y="3200400"/>
            <a:ext cx="3810001"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ca-ES" sz="1200" dirty="0" err="1">
                <a:latin typeface="+mn-lt"/>
                <a:cs typeface="Khmer OS" pitchFamily="2" charset="0"/>
              </a:rPr>
              <a:t>Analyse</a:t>
            </a:r>
            <a:r>
              <a:rPr lang="ca-ES" sz="1200" dirty="0">
                <a:latin typeface="+mn-lt"/>
                <a:cs typeface="Khmer OS" pitchFamily="2" charset="0"/>
              </a:rPr>
              <a:t> </a:t>
            </a:r>
            <a:r>
              <a:rPr lang="ca-ES" sz="1200" dirty="0" err="1">
                <a:latin typeface="+mn-lt"/>
                <a:cs typeface="Khmer OS" pitchFamily="2" charset="0"/>
              </a:rPr>
              <a:t>technique</a:t>
            </a:r>
            <a:r>
              <a:rPr lang="ca-ES" sz="1200" dirty="0">
                <a:latin typeface="+mn-lt"/>
                <a:cs typeface="Khmer OS" pitchFamily="2" charset="0"/>
              </a:rPr>
              <a:t> </a:t>
            </a:r>
            <a:r>
              <a:rPr lang="ca-ES" sz="1200" dirty="0" err="1">
                <a:latin typeface="+mn-lt"/>
                <a:cs typeface="Khmer OS" pitchFamily="2" charset="0"/>
              </a:rPr>
              <a:t>pour</a:t>
            </a:r>
            <a:r>
              <a:rPr lang="ca-ES" sz="1200" dirty="0">
                <a:latin typeface="+mn-lt"/>
                <a:cs typeface="Khmer OS" pitchFamily="2" charset="0"/>
              </a:rPr>
              <a:t> </a:t>
            </a:r>
            <a:r>
              <a:rPr lang="ca-ES" sz="1200" dirty="0" err="1">
                <a:latin typeface="+mn-lt"/>
                <a:cs typeface="Khmer OS" pitchFamily="2" charset="0"/>
              </a:rPr>
              <a:t>renforcer</a:t>
            </a:r>
            <a:r>
              <a:rPr lang="ca-ES" sz="1200" dirty="0">
                <a:latin typeface="+mn-lt"/>
                <a:cs typeface="Khmer OS" pitchFamily="2" charset="0"/>
              </a:rPr>
              <a:t> la </a:t>
            </a:r>
            <a:r>
              <a:rPr lang="ca-ES" sz="1200" dirty="0" err="1">
                <a:latin typeface="+mn-lt"/>
                <a:cs typeface="Khmer OS" pitchFamily="2" charset="0"/>
              </a:rPr>
              <a:t>muraille</a:t>
            </a:r>
            <a:endParaRPr lang="en-US" sz="1200" dirty="0">
              <a:latin typeface="+mn-lt"/>
              <a:cs typeface="Khmer OS" pitchFamily="2" charset="0"/>
            </a:endParaRPr>
          </a:p>
        </p:txBody>
      </p:sp>
      <p:sp>
        <p:nvSpPr>
          <p:cNvPr id="28" name="Title 45"/>
          <p:cNvSpPr txBox="1">
            <a:spLocks/>
          </p:cNvSpPr>
          <p:nvPr/>
        </p:nvSpPr>
        <p:spPr>
          <a:xfrm>
            <a:off x="4756297" y="6157418"/>
            <a:ext cx="4159102" cy="4719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200" dirty="0" err="1">
                <a:latin typeface="+mn-lt"/>
                <a:cs typeface="Khmer OS" pitchFamily="2" charset="0"/>
              </a:rPr>
              <a:t>Rajout</a:t>
            </a:r>
            <a:r>
              <a:rPr lang="en-US" sz="1200" dirty="0">
                <a:latin typeface="+mn-lt"/>
                <a:cs typeface="Khmer OS" pitchFamily="2" charset="0"/>
              </a:rPr>
              <a:t> du </a:t>
            </a:r>
            <a:r>
              <a:rPr lang="en-US" sz="1200" dirty="0" err="1">
                <a:latin typeface="+mn-lt"/>
                <a:cs typeface="Khmer OS" pitchFamily="2" charset="0"/>
              </a:rPr>
              <a:t>mur</a:t>
            </a:r>
            <a:r>
              <a:rPr lang="en-US" sz="1200" dirty="0">
                <a:latin typeface="+mn-lt"/>
                <a:cs typeface="Khmer OS" pitchFamily="2" charset="0"/>
              </a:rPr>
              <a:t> </a:t>
            </a:r>
            <a:r>
              <a:rPr lang="en-US" sz="1200" dirty="0" err="1">
                <a:latin typeface="+mn-lt"/>
                <a:cs typeface="Khmer OS" pitchFamily="2" charset="0"/>
              </a:rPr>
              <a:t>arrière</a:t>
            </a:r>
            <a:r>
              <a:rPr lang="en-US" sz="1200" dirty="0">
                <a:latin typeface="+mn-lt"/>
                <a:cs typeface="Khmer OS" pitchFamily="2" charset="0"/>
              </a:rPr>
              <a:t> </a:t>
            </a:r>
            <a:r>
              <a:rPr lang="en-US" sz="1200" dirty="0" err="1">
                <a:latin typeface="+mn-lt"/>
                <a:cs typeface="Khmer OS" pitchFamily="2" charset="0"/>
              </a:rPr>
              <a:t>permet</a:t>
            </a:r>
            <a:r>
              <a:rPr lang="en-US" sz="1200" dirty="0">
                <a:latin typeface="+mn-lt"/>
                <a:cs typeface="Khmer OS" pitchFamily="2" charset="0"/>
              </a:rPr>
              <a:t> de </a:t>
            </a:r>
            <a:r>
              <a:rPr lang="en-US" sz="1200" dirty="0" err="1">
                <a:latin typeface="+mn-lt"/>
                <a:cs typeface="Khmer OS" pitchFamily="2" charset="0"/>
              </a:rPr>
              <a:t>réduire</a:t>
            </a:r>
            <a:r>
              <a:rPr lang="en-US" sz="1200" dirty="0">
                <a:latin typeface="+mn-lt"/>
                <a:cs typeface="Khmer OS" pitchFamily="2" charset="0"/>
              </a:rPr>
              <a:t> la force </a:t>
            </a:r>
            <a:r>
              <a:rPr lang="en-US" sz="1200" dirty="0" err="1">
                <a:latin typeface="+mn-lt"/>
                <a:cs typeface="Khmer OS" pitchFamily="2" charset="0"/>
              </a:rPr>
              <a:t>poussée</a:t>
            </a:r>
            <a:r>
              <a:rPr lang="en-US" sz="1200" dirty="0">
                <a:latin typeface="+mn-lt"/>
                <a:cs typeface="Khmer OS" pitchFamily="2" charset="0"/>
              </a:rPr>
              <a:t> </a:t>
            </a:r>
            <a:r>
              <a:rPr lang="en-US" sz="1200" dirty="0" err="1">
                <a:latin typeface="+mn-lt"/>
                <a:cs typeface="Khmer OS" pitchFamily="2" charset="0"/>
              </a:rPr>
              <a:t>vers</a:t>
            </a:r>
            <a:r>
              <a:rPr lang="en-US" sz="1200" dirty="0">
                <a:latin typeface="+mn-lt"/>
                <a:cs typeface="Khmer OS" pitchFamily="2" charset="0"/>
              </a:rPr>
              <a:t> la </a:t>
            </a:r>
            <a:r>
              <a:rPr lang="en-US" sz="1200" dirty="0" err="1">
                <a:latin typeface="+mn-lt"/>
                <a:cs typeface="Khmer OS" pitchFamily="2" charset="0"/>
              </a:rPr>
              <a:t>muraille</a:t>
            </a:r>
            <a:endParaRPr lang="en-US" sz="1200" dirty="0">
              <a:latin typeface="+mn-lt"/>
              <a:cs typeface="Khmer OS" pitchFamily="2" charset="0"/>
            </a:endParaRPr>
          </a:p>
        </p:txBody>
      </p:sp>
      <p:sp>
        <p:nvSpPr>
          <p:cNvPr id="29" name="Title 45"/>
          <p:cNvSpPr txBox="1">
            <a:spLocks/>
          </p:cNvSpPr>
          <p:nvPr/>
        </p:nvSpPr>
        <p:spPr>
          <a:xfrm>
            <a:off x="260499" y="5770040"/>
            <a:ext cx="4495798"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200" dirty="0">
                <a:latin typeface="+mn-lt"/>
                <a:cs typeface="Khmer OS" pitchFamily="2" charset="0"/>
              </a:rPr>
              <a:t> Plan de coupe des </a:t>
            </a:r>
            <a:r>
              <a:rPr lang="en-US" sz="1200" dirty="0" err="1">
                <a:latin typeface="+mn-lt"/>
                <a:cs typeface="Khmer OS" pitchFamily="2" charset="0"/>
              </a:rPr>
              <a:t>strates</a:t>
            </a:r>
            <a:r>
              <a:rPr lang="en-US" sz="1200" dirty="0">
                <a:latin typeface="+mn-lt"/>
                <a:cs typeface="Khmer OS" pitchFamily="2" charset="0"/>
              </a:rPr>
              <a:t> de la </a:t>
            </a:r>
            <a:r>
              <a:rPr lang="en-US" sz="1200" dirty="0" err="1">
                <a:latin typeface="+mn-lt"/>
                <a:cs typeface="Khmer OS" pitchFamily="2" charset="0"/>
              </a:rPr>
              <a:t>muraille</a:t>
            </a:r>
            <a:r>
              <a:rPr lang="en-US" sz="1200" dirty="0">
                <a:latin typeface="+mn-lt"/>
                <a:cs typeface="Khmer OS" pitchFamily="2" charset="0"/>
              </a:rPr>
              <a:t> et la coupe du </a:t>
            </a:r>
            <a:r>
              <a:rPr lang="en-US" sz="1200" dirty="0" err="1">
                <a:latin typeface="+mn-lt"/>
                <a:cs typeface="Khmer OS" pitchFamily="2" charset="0"/>
              </a:rPr>
              <a:t>mur</a:t>
            </a:r>
            <a:r>
              <a:rPr lang="en-US" sz="1200" dirty="0">
                <a:latin typeface="+mn-lt"/>
                <a:cs typeface="Khmer OS" pitchFamily="2" charset="0"/>
              </a:rPr>
              <a:t> de support </a:t>
            </a:r>
            <a:r>
              <a:rPr lang="en-US" sz="1200" dirty="0" err="1">
                <a:latin typeface="+mn-lt"/>
                <a:cs typeface="Khmer OS" pitchFamily="2" charset="0"/>
              </a:rPr>
              <a:t>arrière</a:t>
            </a:r>
            <a:endParaRPr lang="en-US" sz="1200" dirty="0">
              <a:latin typeface="+mn-lt"/>
              <a:cs typeface="Khmer OS" pitchFamily="2" charset="0"/>
            </a:endParaRPr>
          </a:p>
        </p:txBody>
      </p:sp>
      <p:sp>
        <p:nvSpPr>
          <p:cNvPr id="30"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10</a:t>
            </a:fld>
            <a:endParaRPr lang="en-US" dirty="0"/>
          </a:p>
        </p:txBody>
      </p:sp>
    </p:spTree>
    <p:extLst>
      <p:ext uri="{BB962C8B-B14F-4D97-AF65-F5344CB8AC3E}">
        <p14:creationId xmlns:p14="http://schemas.microsoft.com/office/powerpoint/2010/main" val="3069912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0" y="446965"/>
            <a:ext cx="5562600" cy="401409"/>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ca-ES" sz="1600" b="1" dirty="0">
                <a:latin typeface="+mn-lt"/>
                <a:cs typeface="Khmer OS" pitchFamily="2" charset="0"/>
              </a:rPr>
              <a:t>B. </a:t>
            </a:r>
            <a:r>
              <a:rPr lang="ca-ES" sz="1600" b="1" dirty="0" err="1">
                <a:latin typeface="+mn-lt"/>
                <a:cs typeface="Khmer OS" pitchFamily="2" charset="0"/>
              </a:rPr>
              <a:t>Travaux</a:t>
            </a:r>
            <a:r>
              <a:rPr lang="ca-ES" sz="1600" b="1" dirty="0">
                <a:latin typeface="+mn-lt"/>
                <a:cs typeface="Khmer OS" pitchFamily="2" charset="0"/>
              </a:rPr>
              <a:t> de </a:t>
            </a:r>
            <a:r>
              <a:rPr lang="ca-ES" sz="1600" b="1" dirty="0" err="1">
                <a:latin typeface="+mn-lt"/>
                <a:cs typeface="Khmer OS" pitchFamily="2" charset="0"/>
              </a:rPr>
              <a:t>renforcement</a:t>
            </a:r>
            <a:r>
              <a:rPr lang="ca-ES" sz="1600" b="1" dirty="0">
                <a:latin typeface="+mn-lt"/>
                <a:cs typeface="Khmer OS" pitchFamily="2" charset="0"/>
              </a:rPr>
              <a:t> de la </a:t>
            </a:r>
            <a:r>
              <a:rPr lang="ca-ES" sz="1600" b="1" dirty="0" err="1">
                <a:latin typeface="+mn-lt"/>
                <a:cs typeface="Khmer OS" pitchFamily="2" charset="0"/>
              </a:rPr>
              <a:t>structure</a:t>
            </a:r>
            <a:r>
              <a:rPr lang="ca-ES" sz="1600" b="1" dirty="0">
                <a:latin typeface="+mn-lt"/>
                <a:cs typeface="Khmer OS" pitchFamily="2" charset="0"/>
              </a:rPr>
              <a:t> de la </a:t>
            </a:r>
            <a:r>
              <a:rPr lang="ca-ES" sz="1600" b="1" dirty="0" err="1">
                <a:latin typeface="+mn-lt"/>
                <a:cs typeface="Khmer OS" pitchFamily="2" charset="0"/>
              </a:rPr>
              <a:t>muraille</a:t>
            </a:r>
            <a:endParaRPr lang="en-US" sz="1600" b="1" dirty="0">
              <a:latin typeface="+mn-lt"/>
              <a:cs typeface="Khmer OS" pitchFamily="2" charset="0"/>
            </a:endParaRPr>
          </a:p>
        </p:txBody>
      </p:sp>
      <p:sp>
        <p:nvSpPr>
          <p:cNvPr id="3" name="Rectangle 7"/>
          <p:cNvSpPr>
            <a:spLocks noChangeArrowheads="1"/>
          </p:cNvSpPr>
          <p:nvPr/>
        </p:nvSpPr>
        <p:spPr bwMode="auto">
          <a:xfrm>
            <a:off x="228600" y="1128917"/>
            <a:ext cx="8763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600" dirty="0"/>
              <a:t>La restauration a été effectuée en s’appliquant à la technique traditionnelle : usage des pierres anciennes encore de qualité qui ont échappé à l’éboulement, remontage de fond en comble, de la première jusqu’à la dernière strate. À chacune des strates </a:t>
            </a:r>
            <a:r>
              <a:rPr lang="fr-FR" sz="1600" dirty="0" smtClean="0"/>
              <a:t>s’ajoutait </a:t>
            </a:r>
            <a:r>
              <a:rPr lang="fr-FR" sz="1600" dirty="0"/>
              <a:t>une technique de renforcement de de l’ensemble de structure de la muraille :      </a:t>
            </a:r>
          </a:p>
          <a:p>
            <a:pPr marL="0" marR="0" lvl="0" indent="0"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Khmer OS" pitchFamily="2" charset="0"/>
              <a:cs typeface="Khmer OS" pitchFamily="2" charset="0"/>
            </a:endParaRPr>
          </a:p>
          <a:p>
            <a:pPr lvl="0"/>
            <a:r>
              <a:rPr kumimoji="0" lang="en-US" sz="1200" b="0" i="0" u="none" strike="noStrike" cap="none" normalizeH="0" baseline="0" dirty="0">
                <a:ln>
                  <a:noFill/>
                </a:ln>
                <a:solidFill>
                  <a:srgbClr val="000000"/>
                </a:solidFill>
                <a:effectLst/>
                <a:latin typeface="Khmer OS" pitchFamily="2" charset="0"/>
                <a:ea typeface="ＭＳ Ｐゴシック" pitchFamily="34" charset="-128"/>
                <a:cs typeface="Khmer OS" pitchFamily="2" charset="0"/>
              </a:rPr>
              <a:t>-</a:t>
            </a:r>
            <a:r>
              <a:rPr kumimoji="0" lang="en-US" sz="1200" b="0" i="0" u="none" strike="noStrike" cap="none" normalizeH="0" dirty="0">
                <a:ln>
                  <a:noFill/>
                </a:ln>
                <a:solidFill>
                  <a:srgbClr val="000000"/>
                </a:solidFill>
                <a:effectLst/>
                <a:latin typeface="Khmer OS" pitchFamily="2" charset="0"/>
                <a:ea typeface="ＭＳ Ｐゴシック" pitchFamily="34" charset="-128"/>
                <a:cs typeface="Khmer OS" pitchFamily="2" charset="0"/>
              </a:rPr>
              <a:t> </a:t>
            </a:r>
            <a:r>
              <a:rPr lang="fr-FR" sz="1600" dirty="0"/>
              <a:t>Mise en place de nouveaux nœuds attachant les morceaux de pierres les uns aux autres permettant la régulation de la poussée du barrage sur la muraille.  </a:t>
            </a:r>
          </a:p>
          <a:p>
            <a:pPr lvl="0"/>
            <a:r>
              <a:rPr lang="fr-FR" sz="1600" dirty="0"/>
              <a:t>- Les morceaux de pierres de chaque strate ont été rapprochés par les fils de fer dont les intervalles mesurent de 10 à 16 cm. </a:t>
            </a:r>
          </a:p>
          <a:p>
            <a:pPr lvl="0"/>
            <a:r>
              <a:rPr lang="fr-FR" sz="1600" dirty="0"/>
              <a:t>- Mise en place des moyens contre les infiltrations d’eau à l’aide d’un mélange d’argile de 20 à 30 cm d’épaisseur que l’on fixe au mur intérieur de la strate de fond à la strate du comble.   </a:t>
            </a:r>
          </a:p>
          <a:p>
            <a:pPr lvl="0"/>
            <a:r>
              <a:rPr lang="en-US" sz="1600" dirty="0"/>
              <a:t>- </a:t>
            </a:r>
            <a:r>
              <a:rPr lang="fr-FR" sz="1600" dirty="0"/>
              <a:t>En prolongement de l’argile, un tassage du sol à l’aide de la terre ancienne de la muraille en la mélangeant avec de la nouvelle terre et des pierres montagneuses. Il s’effectue, strate par strate, en fonction des couches de pierres posées.</a:t>
            </a:r>
          </a:p>
          <a:p>
            <a:pPr lvl="0"/>
            <a:r>
              <a:rPr lang="en-US" sz="1600" dirty="0"/>
              <a:t>- </a:t>
            </a:r>
            <a:r>
              <a:rPr lang="fr-FR" sz="1600" dirty="0"/>
              <a:t>La terre mélangée avec une grande quantité de sable est appliquée sur la couche supérieure du mur.</a:t>
            </a:r>
          </a:p>
          <a:p>
            <a:pPr lvl="0"/>
            <a:r>
              <a:rPr lang="en-US" sz="1600" dirty="0"/>
              <a:t>- </a:t>
            </a:r>
            <a:r>
              <a:rPr lang="fr-FR" sz="1600" dirty="0"/>
              <a:t>Chaque joint appliqué à chacun des morceaux de pierres est couvert de mortier composé de la poudre d’argile, celle de latérite, de sable fin et de la chaux blanche. </a:t>
            </a:r>
          </a:p>
          <a:p>
            <a:pPr lvl="0"/>
            <a:r>
              <a:rPr lang="en-US" sz="1600" dirty="0"/>
              <a:t>- </a:t>
            </a:r>
            <a:r>
              <a:rPr lang="fr-FR" sz="1600" dirty="0"/>
              <a:t>La surface de chacune des pierres est bien aplatie permettant une jointure bien étanche. </a:t>
            </a:r>
          </a:p>
        </p:txBody>
      </p:sp>
      <p:sp>
        <p:nvSpPr>
          <p:cNvPr id="4"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11</a:t>
            </a:fld>
            <a:endParaRPr lang="en-US"/>
          </a:p>
        </p:txBody>
      </p:sp>
    </p:spTree>
    <p:extLst>
      <p:ext uri="{BB962C8B-B14F-4D97-AF65-F5344CB8AC3E}">
        <p14:creationId xmlns:p14="http://schemas.microsoft.com/office/powerpoint/2010/main" val="252089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D:\from Disk E\2015 Photo\07 2015\Wall Angkor thom\DSC0247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4" r="-838" b="-456"/>
          <a:stretch/>
        </p:blipFill>
        <p:spPr bwMode="auto">
          <a:xfrm>
            <a:off x="4643887" y="2447363"/>
            <a:ext cx="2766204" cy="20407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from Disk E\2015 Photo\10 2015\wall angkor thom\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46529"/>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from Disk E\2015 Photo\07 2015\Wall Angkor thom\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902" y="2380126"/>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from Disk E\2015 Photo\06 2015\wall angkor thom\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490" y="165845"/>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936" y="4612246"/>
            <a:ext cx="2743200" cy="205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45"/>
          <p:cNvSpPr txBox="1">
            <a:spLocks/>
          </p:cNvSpPr>
          <p:nvPr/>
        </p:nvSpPr>
        <p:spPr>
          <a:xfrm>
            <a:off x="2938133" y="170326"/>
            <a:ext cx="1748286" cy="1353674"/>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1200" b="1" dirty="0" err="1">
                <a:latin typeface="+mn-lt"/>
                <a:cs typeface="Khmer OS" pitchFamily="2" charset="0"/>
              </a:rPr>
              <a:t>Découpage</a:t>
            </a:r>
            <a:r>
              <a:rPr lang="en-US" sz="1200" b="1" dirty="0">
                <a:latin typeface="+mn-lt"/>
                <a:cs typeface="Khmer OS" pitchFamily="2" charset="0"/>
              </a:rPr>
              <a:t> des </a:t>
            </a:r>
            <a:r>
              <a:rPr lang="en-US" sz="1200" b="1" dirty="0" err="1">
                <a:latin typeface="+mn-lt"/>
                <a:cs typeface="Khmer OS" pitchFamily="2" charset="0"/>
              </a:rPr>
              <a:t>pierres</a:t>
            </a:r>
            <a:endParaRPr lang="en-US" sz="1200" b="1" dirty="0">
              <a:latin typeface="+mn-lt"/>
              <a:cs typeface="Khmer OS" pitchFamily="2" charset="0"/>
            </a:endParaRPr>
          </a:p>
          <a:p>
            <a:pPr algn="l">
              <a:defRPr/>
            </a:pPr>
            <a:r>
              <a:rPr lang="en-US" sz="1200" dirty="0">
                <a:latin typeface="+mn-lt"/>
                <a:cs typeface="Khmer OS" pitchFamily="2" charset="0"/>
              </a:rPr>
              <a:t>Nous </a:t>
            </a:r>
            <a:r>
              <a:rPr lang="en-US" sz="1200" dirty="0" err="1">
                <a:latin typeface="+mn-lt"/>
                <a:cs typeface="Khmer OS" pitchFamily="2" charset="0"/>
              </a:rPr>
              <a:t>avons</a:t>
            </a:r>
            <a:r>
              <a:rPr lang="en-US" sz="1200" dirty="0">
                <a:latin typeface="+mn-lt"/>
                <a:cs typeface="Khmer OS" pitchFamily="2" charset="0"/>
              </a:rPr>
              <a:t> </a:t>
            </a:r>
            <a:r>
              <a:rPr lang="en-US" sz="1200" dirty="0" err="1">
                <a:latin typeface="+mn-lt"/>
                <a:cs typeface="Khmer OS" pitchFamily="2" charset="0"/>
              </a:rPr>
              <a:t>découpé</a:t>
            </a:r>
            <a:r>
              <a:rPr lang="en-US" sz="1200" dirty="0">
                <a:latin typeface="+mn-lt"/>
                <a:cs typeface="Khmer OS" pitchFamily="2" charset="0"/>
              </a:rPr>
              <a:t> des </a:t>
            </a:r>
            <a:r>
              <a:rPr lang="en-US" sz="1200" dirty="0" err="1">
                <a:latin typeface="+mn-lt"/>
                <a:cs typeface="Khmer OS" pitchFamily="2" charset="0"/>
              </a:rPr>
              <a:t>pierres</a:t>
            </a:r>
            <a:r>
              <a:rPr lang="en-US" sz="1200" dirty="0">
                <a:latin typeface="+mn-lt"/>
                <a:cs typeface="Khmer OS" pitchFamily="2" charset="0"/>
              </a:rPr>
              <a:t> à </a:t>
            </a:r>
            <a:r>
              <a:rPr lang="en-US" sz="1200" dirty="0" err="1">
                <a:latin typeface="+mn-lt"/>
                <a:cs typeface="Khmer OS" pitchFamily="2" charset="0"/>
              </a:rPr>
              <a:t>ce</a:t>
            </a:r>
            <a:r>
              <a:rPr lang="en-US" sz="1200" dirty="0">
                <a:latin typeface="+mn-lt"/>
                <a:cs typeface="Khmer OS" pitchFamily="2" charset="0"/>
              </a:rPr>
              <a:t> </a:t>
            </a:r>
            <a:r>
              <a:rPr lang="en-US" sz="1200" dirty="0" err="1">
                <a:latin typeface="+mn-lt"/>
                <a:cs typeface="Khmer OS" pitchFamily="2" charset="0"/>
              </a:rPr>
              <a:t>qu’ells</a:t>
            </a:r>
            <a:r>
              <a:rPr lang="en-US" sz="1200" dirty="0">
                <a:latin typeface="+mn-lt"/>
                <a:cs typeface="Khmer OS" pitchFamily="2" charset="0"/>
              </a:rPr>
              <a:t> </a:t>
            </a:r>
            <a:r>
              <a:rPr lang="en-US" sz="1200" dirty="0" err="1">
                <a:latin typeface="+mn-lt"/>
                <a:cs typeface="Khmer OS" pitchFamily="2" charset="0"/>
              </a:rPr>
              <a:t>forment</a:t>
            </a:r>
            <a:r>
              <a:rPr lang="en-US" sz="1200" dirty="0">
                <a:latin typeface="+mn-lt"/>
                <a:cs typeface="Khmer OS" pitchFamily="2" charset="0"/>
              </a:rPr>
              <a:t> un angle droit, à </a:t>
            </a:r>
            <a:r>
              <a:rPr lang="en-US" sz="1200" dirty="0" err="1">
                <a:latin typeface="+mn-lt"/>
                <a:cs typeface="Khmer OS" pitchFamily="2" charset="0"/>
              </a:rPr>
              <a:t>ce</a:t>
            </a:r>
            <a:r>
              <a:rPr lang="en-US" sz="1200" dirty="0">
                <a:latin typeface="+mn-lt"/>
                <a:cs typeface="Khmer OS" pitchFamily="2" charset="0"/>
              </a:rPr>
              <a:t> </a:t>
            </a:r>
            <a:r>
              <a:rPr lang="en-US" sz="1200" dirty="0" err="1">
                <a:latin typeface="+mn-lt"/>
                <a:cs typeface="Khmer OS" pitchFamily="2" charset="0"/>
              </a:rPr>
              <a:t>qu’ells</a:t>
            </a:r>
            <a:r>
              <a:rPr lang="en-US" sz="1200" dirty="0">
                <a:latin typeface="+mn-lt"/>
                <a:cs typeface="Khmer OS" pitchFamily="2" charset="0"/>
              </a:rPr>
              <a:t> </a:t>
            </a:r>
            <a:r>
              <a:rPr lang="en-US" sz="1200" dirty="0" err="1">
                <a:latin typeface="+mn-lt"/>
                <a:cs typeface="Khmer OS" pitchFamily="2" charset="0"/>
              </a:rPr>
              <a:t>soient</a:t>
            </a:r>
            <a:r>
              <a:rPr lang="en-US" sz="1200" dirty="0">
                <a:latin typeface="+mn-lt"/>
                <a:cs typeface="Khmer OS" pitchFamily="2" charset="0"/>
              </a:rPr>
              <a:t> </a:t>
            </a:r>
            <a:r>
              <a:rPr lang="en-US" sz="1200" dirty="0" err="1">
                <a:latin typeface="+mn-lt"/>
                <a:cs typeface="Khmer OS" pitchFamily="2" charset="0"/>
              </a:rPr>
              <a:t>aplaties</a:t>
            </a:r>
            <a:r>
              <a:rPr lang="en-US" sz="1200" dirty="0">
                <a:latin typeface="+mn-lt"/>
                <a:cs typeface="Khmer OS" pitchFamily="2" charset="0"/>
              </a:rPr>
              <a:t>. Nous </a:t>
            </a:r>
            <a:r>
              <a:rPr lang="en-US" sz="1200" dirty="0" err="1">
                <a:latin typeface="+mn-lt"/>
                <a:cs typeface="Khmer OS" pitchFamily="2" charset="0"/>
              </a:rPr>
              <a:t>avons</a:t>
            </a:r>
            <a:r>
              <a:rPr lang="en-US" sz="1200" dirty="0">
                <a:latin typeface="+mn-lt"/>
                <a:cs typeface="Khmer OS" pitchFamily="2" charset="0"/>
              </a:rPr>
              <a:t> fait attention à </a:t>
            </a:r>
            <a:r>
              <a:rPr lang="en-US" sz="1200" dirty="0" err="1">
                <a:latin typeface="+mn-lt"/>
                <a:cs typeface="Khmer OS" pitchFamily="2" charset="0"/>
              </a:rPr>
              <a:t>ce</a:t>
            </a:r>
            <a:r>
              <a:rPr lang="en-US" sz="1200" dirty="0">
                <a:latin typeface="+mn-lt"/>
                <a:cs typeface="Khmer OS" pitchFamily="2" charset="0"/>
              </a:rPr>
              <a:t> </a:t>
            </a:r>
            <a:r>
              <a:rPr lang="en-US" sz="1200" dirty="0" err="1">
                <a:latin typeface="+mn-lt"/>
                <a:cs typeface="Khmer OS" pitchFamily="2" charset="0"/>
              </a:rPr>
              <a:t>qu’il</a:t>
            </a:r>
            <a:r>
              <a:rPr lang="en-US" sz="1200" dirty="0">
                <a:latin typeface="+mn-lt"/>
                <a:cs typeface="Khmer OS" pitchFamily="2" charset="0"/>
              </a:rPr>
              <a:t> </a:t>
            </a:r>
            <a:r>
              <a:rPr lang="en-US" sz="1200" dirty="0" err="1">
                <a:latin typeface="+mn-lt"/>
                <a:cs typeface="Khmer OS" pitchFamily="2" charset="0"/>
              </a:rPr>
              <a:t>n’y</a:t>
            </a:r>
            <a:r>
              <a:rPr lang="en-US" sz="1200" dirty="0">
                <a:latin typeface="+mn-lt"/>
                <a:cs typeface="Khmer OS" pitchFamily="2" charset="0"/>
              </a:rPr>
              <a:t> </a:t>
            </a:r>
            <a:r>
              <a:rPr lang="en-US" sz="1200" dirty="0" err="1">
                <a:latin typeface="+mn-lt"/>
                <a:cs typeface="Khmer OS" pitchFamily="2" charset="0"/>
              </a:rPr>
              <a:t>ait</a:t>
            </a:r>
            <a:r>
              <a:rPr lang="en-US" sz="1200" dirty="0">
                <a:latin typeface="+mn-lt"/>
                <a:cs typeface="Khmer OS" pitchFamily="2" charset="0"/>
              </a:rPr>
              <a:t> fissure aux angles.</a:t>
            </a:r>
            <a:endParaRPr lang="en-US" sz="1200" dirty="0">
              <a:latin typeface="Khmer OS" pitchFamily="2" charset="0"/>
              <a:cs typeface="Khmer OS" pitchFamily="2" charset="0"/>
            </a:endParaRPr>
          </a:p>
        </p:txBody>
      </p:sp>
      <p:sp>
        <p:nvSpPr>
          <p:cNvPr id="10" name="Title 45"/>
          <p:cNvSpPr txBox="1">
            <a:spLocks/>
          </p:cNvSpPr>
          <p:nvPr/>
        </p:nvSpPr>
        <p:spPr>
          <a:xfrm>
            <a:off x="3021102" y="2335929"/>
            <a:ext cx="1748285" cy="1582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1100" b="1" dirty="0">
                <a:latin typeface="+mn-lt"/>
                <a:cs typeface="Khmer OS" pitchFamily="2" charset="0"/>
              </a:rPr>
              <a:t>Montage des </a:t>
            </a:r>
            <a:r>
              <a:rPr lang="en-US" sz="1100" b="1" dirty="0" err="1">
                <a:latin typeface="+mn-lt"/>
                <a:cs typeface="Khmer OS" pitchFamily="2" charset="0"/>
              </a:rPr>
              <a:t>pierres</a:t>
            </a:r>
            <a:endParaRPr lang="en-US" sz="1100" b="1" dirty="0">
              <a:latin typeface="+mn-lt"/>
              <a:cs typeface="Khmer OS" pitchFamily="2" charset="0"/>
            </a:endParaRPr>
          </a:p>
          <a:p>
            <a:pPr algn="l">
              <a:defRPr/>
            </a:pPr>
            <a:r>
              <a:rPr lang="en-US" sz="1100" dirty="0">
                <a:latin typeface="+mn-lt"/>
                <a:cs typeface="Khmer OS" pitchFamily="2" charset="0"/>
              </a:rPr>
              <a:t>Pour le montage, on a </a:t>
            </a:r>
            <a:r>
              <a:rPr lang="en-US" sz="1100" dirty="0" err="1">
                <a:latin typeface="+mn-lt"/>
                <a:cs typeface="Khmer OS" pitchFamily="2" charset="0"/>
              </a:rPr>
              <a:t>veillé</a:t>
            </a:r>
            <a:r>
              <a:rPr lang="en-US" sz="1100" dirty="0">
                <a:latin typeface="+mn-lt"/>
                <a:cs typeface="Khmer OS" pitchFamily="2" charset="0"/>
              </a:rPr>
              <a:t> à </a:t>
            </a:r>
            <a:r>
              <a:rPr lang="en-US" sz="1100" dirty="0" err="1">
                <a:latin typeface="+mn-lt"/>
                <a:cs typeface="Khmer OS" pitchFamily="2" charset="0"/>
              </a:rPr>
              <a:t>plusieurs</a:t>
            </a:r>
            <a:r>
              <a:rPr lang="en-US" sz="1100" dirty="0">
                <a:latin typeface="+mn-lt"/>
                <a:cs typeface="Khmer OS" pitchFamily="2" charset="0"/>
              </a:rPr>
              <a:t> reprises à </a:t>
            </a:r>
            <a:r>
              <a:rPr lang="en-US" sz="1100" dirty="0" err="1">
                <a:latin typeface="+mn-lt"/>
                <a:cs typeface="Khmer OS" pitchFamily="2" charset="0"/>
              </a:rPr>
              <a:t>ce</a:t>
            </a:r>
            <a:r>
              <a:rPr lang="en-US" sz="1100" dirty="0">
                <a:latin typeface="+mn-lt"/>
                <a:cs typeface="Khmer OS" pitchFamily="2" charset="0"/>
              </a:rPr>
              <a:t> que </a:t>
            </a:r>
            <a:r>
              <a:rPr lang="en-US" sz="1100" dirty="0" err="1">
                <a:latin typeface="+mn-lt"/>
                <a:cs typeface="Khmer OS" pitchFamily="2" charset="0"/>
              </a:rPr>
              <a:t>ce</a:t>
            </a:r>
            <a:r>
              <a:rPr lang="en-US" sz="1100" dirty="0">
                <a:latin typeface="+mn-lt"/>
                <a:cs typeface="Khmer OS" pitchFamily="2" charset="0"/>
              </a:rPr>
              <a:t> </a:t>
            </a:r>
            <a:r>
              <a:rPr lang="en-US" sz="1100" dirty="0" err="1">
                <a:latin typeface="+mn-lt"/>
                <a:cs typeface="Khmer OS" pitchFamily="2" charset="0"/>
              </a:rPr>
              <a:t>soit</a:t>
            </a:r>
            <a:r>
              <a:rPr lang="en-US" sz="1100" dirty="0">
                <a:latin typeface="+mn-lt"/>
                <a:cs typeface="Khmer OS" pitchFamily="2" charset="0"/>
              </a:rPr>
              <a:t> </a:t>
            </a:r>
            <a:r>
              <a:rPr lang="en-US" sz="1100" dirty="0" err="1">
                <a:latin typeface="+mn-lt"/>
                <a:cs typeface="Khmer OS" pitchFamily="2" charset="0"/>
              </a:rPr>
              <a:t>bie</a:t>
            </a:r>
            <a:r>
              <a:rPr lang="en-US" sz="1100" dirty="0">
                <a:latin typeface="+mn-lt"/>
                <a:cs typeface="Khmer OS" pitchFamily="2" charset="0"/>
              </a:rPr>
              <a:t> </a:t>
            </a:r>
            <a:r>
              <a:rPr lang="en-US" sz="1100" dirty="0" err="1">
                <a:latin typeface="+mn-lt"/>
                <a:cs typeface="Khmer OS" pitchFamily="2" charset="0"/>
              </a:rPr>
              <a:t>étanche</a:t>
            </a:r>
            <a:r>
              <a:rPr lang="en-US" sz="1100" dirty="0">
                <a:latin typeface="+mn-lt"/>
                <a:cs typeface="Khmer OS" pitchFamily="2" charset="0"/>
              </a:rPr>
              <a:t> </a:t>
            </a:r>
            <a:r>
              <a:rPr lang="en-US" sz="1100" dirty="0" err="1">
                <a:latin typeface="+mn-lt"/>
                <a:cs typeface="Khmer OS" pitchFamily="2" charset="0"/>
              </a:rPr>
              <a:t>puis</a:t>
            </a:r>
            <a:r>
              <a:rPr lang="en-US" sz="1100" dirty="0">
                <a:latin typeface="+mn-lt"/>
                <a:cs typeface="Khmer OS" pitchFamily="2" charset="0"/>
              </a:rPr>
              <a:t> on a </a:t>
            </a:r>
            <a:r>
              <a:rPr lang="en-US" sz="1100" dirty="0" err="1">
                <a:latin typeface="+mn-lt"/>
                <a:cs typeface="Khmer OS" pitchFamily="2" charset="0"/>
              </a:rPr>
              <a:t>enduit</a:t>
            </a:r>
            <a:r>
              <a:rPr lang="en-US" sz="1100" dirty="0">
                <a:latin typeface="+mn-lt"/>
                <a:cs typeface="Khmer OS" pitchFamily="2" charset="0"/>
              </a:rPr>
              <a:t> du </a:t>
            </a:r>
            <a:r>
              <a:rPr lang="en-US" sz="1100" dirty="0" err="1">
                <a:latin typeface="+mn-lt"/>
                <a:cs typeface="Khmer OS" pitchFamily="2" charset="0"/>
              </a:rPr>
              <a:t>mortier</a:t>
            </a:r>
            <a:r>
              <a:rPr lang="en-US" sz="1100" dirty="0">
                <a:latin typeface="+mn-lt"/>
                <a:cs typeface="Khmer OS" pitchFamily="2" charset="0"/>
              </a:rPr>
              <a:t> </a:t>
            </a:r>
            <a:r>
              <a:rPr lang="en-US" sz="1100" dirty="0" err="1">
                <a:latin typeface="+mn-lt"/>
                <a:cs typeface="Khmer OS" pitchFamily="2" charset="0"/>
              </a:rPr>
              <a:t>liquide</a:t>
            </a:r>
            <a:r>
              <a:rPr lang="en-US" sz="1100" dirty="0">
                <a:latin typeface="+mn-lt"/>
                <a:cs typeface="Khmer OS" pitchFamily="2" charset="0"/>
              </a:rPr>
              <a:t> sur la surface </a:t>
            </a:r>
            <a:r>
              <a:rPr lang="en-US" sz="1100" dirty="0" err="1">
                <a:latin typeface="+mn-lt"/>
                <a:cs typeface="Khmer OS" pitchFamily="2" charset="0"/>
              </a:rPr>
              <a:t>inférieure</a:t>
            </a:r>
            <a:r>
              <a:rPr lang="en-US" sz="1100" dirty="0">
                <a:latin typeface="+mn-lt"/>
                <a:cs typeface="Khmer OS" pitchFamily="2" charset="0"/>
              </a:rPr>
              <a:t> </a:t>
            </a:r>
            <a:r>
              <a:rPr lang="en-US" sz="1100" dirty="0" err="1">
                <a:latin typeface="+mn-lt"/>
                <a:cs typeface="Khmer OS" pitchFamily="2" charset="0"/>
              </a:rPr>
              <a:t>avant</a:t>
            </a:r>
            <a:r>
              <a:rPr lang="en-US" sz="1100" dirty="0">
                <a:latin typeface="+mn-lt"/>
                <a:cs typeface="Khmer OS" pitchFamily="2" charset="0"/>
              </a:rPr>
              <a:t> de les </a:t>
            </a:r>
            <a:r>
              <a:rPr lang="en-US" sz="1100" dirty="0" err="1">
                <a:latin typeface="+mn-lt"/>
                <a:cs typeface="Khmer OS" pitchFamily="2" charset="0"/>
              </a:rPr>
              <a:t>remonter</a:t>
            </a:r>
            <a:r>
              <a:rPr lang="en-US" sz="1100" dirty="0">
                <a:latin typeface="+mn-lt"/>
                <a:cs typeface="Khmer OS" pitchFamily="2" charset="0"/>
              </a:rPr>
              <a:t> </a:t>
            </a:r>
            <a:r>
              <a:rPr lang="en-US" sz="1100" dirty="0" err="1">
                <a:latin typeface="+mn-lt"/>
                <a:cs typeface="Khmer OS" pitchFamily="2" charset="0"/>
              </a:rPr>
              <a:t>en</a:t>
            </a:r>
            <a:r>
              <a:rPr lang="en-US" sz="1100" dirty="0">
                <a:latin typeface="+mn-lt"/>
                <a:cs typeface="Khmer OS" pitchFamily="2" charset="0"/>
              </a:rPr>
              <a:t> </a:t>
            </a:r>
            <a:r>
              <a:rPr lang="en-US" sz="1100" dirty="0" err="1">
                <a:latin typeface="+mn-lt"/>
                <a:cs typeface="Khmer OS" pitchFamily="2" charset="0"/>
              </a:rPr>
              <a:t>finissant</a:t>
            </a:r>
            <a:r>
              <a:rPr lang="en-US" sz="1100" dirty="0">
                <a:latin typeface="+mn-lt"/>
                <a:cs typeface="Khmer OS" pitchFamily="2" charset="0"/>
              </a:rPr>
              <a:t> par </a:t>
            </a:r>
            <a:r>
              <a:rPr lang="en-US" sz="1100" dirty="0" err="1">
                <a:latin typeface="+mn-lt"/>
                <a:cs typeface="Khmer OS" pitchFamily="2" charset="0"/>
              </a:rPr>
              <a:t>verser</a:t>
            </a:r>
            <a:r>
              <a:rPr lang="en-US" sz="1100" dirty="0">
                <a:latin typeface="+mn-lt"/>
                <a:cs typeface="Khmer OS" pitchFamily="2" charset="0"/>
              </a:rPr>
              <a:t> le </a:t>
            </a:r>
            <a:r>
              <a:rPr lang="en-US" sz="1100" dirty="0" err="1">
                <a:latin typeface="+mn-lt"/>
                <a:cs typeface="Khmer OS" pitchFamily="2" charset="0"/>
              </a:rPr>
              <a:t>mortier</a:t>
            </a:r>
            <a:r>
              <a:rPr lang="en-US" sz="1100" dirty="0">
                <a:latin typeface="+mn-lt"/>
                <a:cs typeface="Khmer OS" pitchFamily="2" charset="0"/>
              </a:rPr>
              <a:t> </a:t>
            </a:r>
            <a:r>
              <a:rPr lang="en-US" sz="1100" dirty="0" err="1">
                <a:latin typeface="+mn-lt"/>
                <a:cs typeface="Khmer OS" pitchFamily="2" charset="0"/>
              </a:rPr>
              <a:t>liquide</a:t>
            </a:r>
            <a:r>
              <a:rPr lang="en-US" sz="1100" dirty="0">
                <a:latin typeface="+mn-lt"/>
                <a:cs typeface="Khmer OS" pitchFamily="2" charset="0"/>
              </a:rPr>
              <a:t> entre les </a:t>
            </a:r>
            <a:r>
              <a:rPr lang="en-US" sz="1100" dirty="0" err="1">
                <a:latin typeface="+mn-lt"/>
                <a:cs typeface="Khmer OS" pitchFamily="2" charset="0"/>
              </a:rPr>
              <a:t>pierres</a:t>
            </a:r>
            <a:r>
              <a:rPr lang="en-US" sz="1100" dirty="0">
                <a:latin typeface="+mn-lt"/>
                <a:cs typeface="Khmer OS" pitchFamily="2" charset="0"/>
              </a:rPr>
              <a:t>.   </a:t>
            </a:r>
          </a:p>
        </p:txBody>
      </p:sp>
      <p:pic>
        <p:nvPicPr>
          <p:cNvPr id="2052" name="Picture 4" descr="D:\from Disk E\2015 Photo\07 2015\Wall Angkor thom\DSC02523.1.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648200" y="4626449"/>
            <a:ext cx="2743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45"/>
          <p:cNvSpPr txBox="1">
            <a:spLocks/>
          </p:cNvSpPr>
          <p:nvPr/>
        </p:nvSpPr>
        <p:spPr>
          <a:xfrm>
            <a:off x="3006925" y="4437527"/>
            <a:ext cx="1630660" cy="1429874"/>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1200" b="1" dirty="0">
                <a:latin typeface="+mn-lt"/>
                <a:cs typeface="Khmer OS" pitchFamily="2" charset="0"/>
              </a:rPr>
              <a:t>Support mural</a:t>
            </a:r>
          </a:p>
          <a:p>
            <a:pPr algn="l">
              <a:defRPr/>
            </a:pPr>
            <a:r>
              <a:rPr lang="en-US" sz="1200" dirty="0" err="1">
                <a:latin typeface="+mn-lt"/>
                <a:cs typeface="Khmer OS" pitchFamily="2" charset="0"/>
              </a:rPr>
              <a:t>C’est</a:t>
            </a:r>
            <a:r>
              <a:rPr lang="en-US" sz="1200" dirty="0">
                <a:latin typeface="+mn-lt"/>
                <a:cs typeface="Khmer OS" pitchFamily="2" charset="0"/>
              </a:rPr>
              <a:t> </a:t>
            </a:r>
            <a:r>
              <a:rPr lang="en-US" sz="1200" dirty="0" err="1">
                <a:latin typeface="+mn-lt"/>
                <a:cs typeface="Khmer OS" pitchFamily="2" charset="0"/>
              </a:rPr>
              <a:t>une</a:t>
            </a:r>
            <a:r>
              <a:rPr lang="en-US" sz="1200" dirty="0">
                <a:latin typeface="+mn-lt"/>
                <a:cs typeface="Khmer OS" pitchFamily="2" charset="0"/>
              </a:rPr>
              <a:t> </a:t>
            </a:r>
            <a:r>
              <a:rPr lang="en-US" sz="1200" dirty="0" err="1">
                <a:latin typeface="+mn-lt"/>
                <a:cs typeface="Khmer OS" pitchFamily="2" charset="0"/>
              </a:rPr>
              <a:t>approche</a:t>
            </a:r>
            <a:r>
              <a:rPr lang="en-US" sz="1200" dirty="0">
                <a:latin typeface="+mn-lt"/>
                <a:cs typeface="Khmer OS" pitchFamily="2" charset="0"/>
              </a:rPr>
              <a:t> </a:t>
            </a:r>
            <a:r>
              <a:rPr lang="en-US" sz="1200" dirty="0" err="1">
                <a:latin typeface="+mn-lt"/>
                <a:cs typeface="Khmer OS" pitchFamily="2" charset="0"/>
              </a:rPr>
              <a:t>permettant</a:t>
            </a:r>
            <a:r>
              <a:rPr lang="en-US" sz="1200" dirty="0">
                <a:latin typeface="+mn-lt"/>
                <a:cs typeface="Khmer OS" pitchFamily="2" charset="0"/>
              </a:rPr>
              <a:t> de supporter et </a:t>
            </a:r>
            <a:r>
              <a:rPr lang="en-US" sz="1200" dirty="0" err="1">
                <a:latin typeface="+mn-lt"/>
                <a:cs typeface="Khmer OS" pitchFamily="2" charset="0"/>
              </a:rPr>
              <a:t>d’équilibrer</a:t>
            </a:r>
            <a:r>
              <a:rPr lang="en-US" sz="1200" dirty="0">
                <a:latin typeface="+mn-lt"/>
                <a:cs typeface="Khmer OS" pitchFamily="2" charset="0"/>
              </a:rPr>
              <a:t> la </a:t>
            </a:r>
            <a:r>
              <a:rPr lang="en-US" sz="1200" dirty="0" err="1">
                <a:latin typeface="+mn-lt"/>
                <a:cs typeface="Khmer OS" pitchFamily="2" charset="0"/>
              </a:rPr>
              <a:t>muraille</a:t>
            </a:r>
            <a:r>
              <a:rPr lang="en-US" sz="1200" dirty="0">
                <a:latin typeface="+mn-lt"/>
                <a:cs typeface="Khmer OS" pitchFamily="2" charset="0"/>
              </a:rPr>
              <a:t> </a:t>
            </a:r>
            <a:r>
              <a:rPr lang="en-US" sz="1200" dirty="0" err="1">
                <a:latin typeface="+mn-lt"/>
                <a:cs typeface="Khmer OS" pitchFamily="2" charset="0"/>
              </a:rPr>
              <a:t>extérieure</a:t>
            </a:r>
            <a:r>
              <a:rPr lang="en-US" sz="1200" dirty="0">
                <a:latin typeface="+mn-lt"/>
                <a:cs typeface="Khmer OS" pitchFamily="2" charset="0"/>
              </a:rPr>
              <a:t> et de </a:t>
            </a:r>
            <a:r>
              <a:rPr lang="en-US" sz="1200" dirty="0" err="1">
                <a:latin typeface="+mn-lt"/>
                <a:cs typeface="Khmer OS" pitchFamily="2" charset="0"/>
              </a:rPr>
              <a:t>réduire</a:t>
            </a:r>
            <a:r>
              <a:rPr lang="en-US" sz="1200" dirty="0">
                <a:latin typeface="+mn-lt"/>
                <a:cs typeface="Khmer OS" pitchFamily="2" charset="0"/>
              </a:rPr>
              <a:t> la force de </a:t>
            </a:r>
            <a:r>
              <a:rPr lang="en-US" sz="1200" dirty="0" err="1">
                <a:latin typeface="+mn-lt"/>
                <a:cs typeface="Khmer OS" pitchFamily="2" charset="0"/>
              </a:rPr>
              <a:t>pression</a:t>
            </a:r>
            <a:r>
              <a:rPr lang="en-US" sz="1200" dirty="0">
                <a:latin typeface="+mn-lt"/>
                <a:cs typeface="Khmer OS" pitchFamily="2" charset="0"/>
              </a:rPr>
              <a:t> qui </a:t>
            </a:r>
            <a:r>
              <a:rPr lang="en-US" sz="1200" dirty="0" err="1">
                <a:latin typeface="+mn-lt"/>
                <a:cs typeface="Khmer OS" pitchFamily="2" charset="0"/>
              </a:rPr>
              <a:t>exerce</a:t>
            </a:r>
            <a:r>
              <a:rPr lang="en-US" sz="1200" dirty="0">
                <a:latin typeface="+mn-lt"/>
                <a:cs typeface="Khmer OS" pitchFamily="2" charset="0"/>
              </a:rPr>
              <a:t> sur la </a:t>
            </a:r>
            <a:r>
              <a:rPr lang="en-US" sz="1200" dirty="0" err="1">
                <a:latin typeface="+mn-lt"/>
                <a:cs typeface="Khmer OS" pitchFamily="2" charset="0"/>
              </a:rPr>
              <a:t>muraille</a:t>
            </a:r>
            <a:r>
              <a:rPr lang="en-US" sz="1200" dirty="0">
                <a:latin typeface="+mn-lt"/>
                <a:cs typeface="Khmer OS" pitchFamily="2" charset="0"/>
              </a:rPr>
              <a:t>.</a:t>
            </a:r>
            <a:endParaRPr lang="en-US" sz="1200" dirty="0">
              <a:latin typeface="Khmer OS" pitchFamily="2" charset="0"/>
              <a:cs typeface="Khmer OS" pitchFamily="2" charset="0"/>
            </a:endParaRPr>
          </a:p>
        </p:txBody>
      </p:sp>
      <p:sp>
        <p:nvSpPr>
          <p:cNvPr id="12" name="Title 45"/>
          <p:cNvSpPr txBox="1">
            <a:spLocks/>
          </p:cNvSpPr>
          <p:nvPr/>
        </p:nvSpPr>
        <p:spPr>
          <a:xfrm>
            <a:off x="7389777" y="221720"/>
            <a:ext cx="1678021" cy="1302279"/>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1200" b="1" dirty="0">
                <a:latin typeface="+mn-lt"/>
                <a:cs typeface="Khmer OS" pitchFamily="2" charset="0"/>
              </a:rPr>
              <a:t>Le </a:t>
            </a:r>
            <a:r>
              <a:rPr lang="en-US" sz="1200" b="1" dirty="0" err="1">
                <a:latin typeface="+mn-lt"/>
                <a:cs typeface="Khmer OS" pitchFamily="2" charset="0"/>
              </a:rPr>
              <a:t>mortier</a:t>
            </a:r>
            <a:r>
              <a:rPr lang="en-US" sz="1200" b="1" dirty="0">
                <a:latin typeface="+mn-lt"/>
                <a:cs typeface="Khmer OS" pitchFamily="2" charset="0"/>
              </a:rPr>
              <a:t> et </a:t>
            </a:r>
            <a:r>
              <a:rPr lang="en-US" sz="1200" b="1" dirty="0" err="1">
                <a:latin typeface="+mn-lt"/>
                <a:cs typeface="Khmer OS" pitchFamily="2" charset="0"/>
              </a:rPr>
              <a:t>l’argile</a:t>
            </a:r>
            <a:r>
              <a:rPr lang="en-US" sz="1200" b="1" dirty="0">
                <a:latin typeface="+mn-lt"/>
                <a:cs typeface="Khmer OS" pitchFamily="2" charset="0"/>
              </a:rPr>
              <a:t> </a:t>
            </a:r>
            <a:r>
              <a:rPr lang="en-US" sz="1200" dirty="0" err="1">
                <a:latin typeface="+mn-lt"/>
                <a:cs typeface="Khmer OS" pitchFamily="2" charset="0"/>
              </a:rPr>
              <a:t>en</a:t>
            </a:r>
            <a:r>
              <a:rPr lang="en-US" sz="1200" dirty="0">
                <a:latin typeface="+mn-lt"/>
                <a:cs typeface="Khmer OS" pitchFamily="2" charset="0"/>
              </a:rPr>
              <a:t> </a:t>
            </a:r>
            <a:r>
              <a:rPr lang="en-US" sz="1200" dirty="0" err="1">
                <a:latin typeface="+mn-lt"/>
                <a:cs typeface="Khmer OS" pitchFamily="2" charset="0"/>
              </a:rPr>
              <a:t>poudre</a:t>
            </a:r>
            <a:r>
              <a:rPr lang="en-US" sz="1200" dirty="0">
                <a:latin typeface="+mn-lt"/>
                <a:cs typeface="Khmer OS" pitchFamily="2" charset="0"/>
              </a:rPr>
              <a:t> </a:t>
            </a:r>
            <a:r>
              <a:rPr lang="en-US" sz="1200" dirty="0" err="1">
                <a:latin typeface="+mn-lt"/>
                <a:cs typeface="Khmer OS" pitchFamily="2" charset="0"/>
              </a:rPr>
              <a:t>ont</a:t>
            </a:r>
            <a:r>
              <a:rPr lang="en-US" sz="1200" dirty="0">
                <a:latin typeface="+mn-lt"/>
                <a:cs typeface="Khmer OS" pitchFamily="2" charset="0"/>
              </a:rPr>
              <a:t> </a:t>
            </a:r>
            <a:r>
              <a:rPr lang="en-US" sz="1200" dirty="0" err="1">
                <a:latin typeface="+mn-lt"/>
                <a:cs typeface="Khmer OS" pitchFamily="2" charset="0"/>
              </a:rPr>
              <a:t>été</a:t>
            </a:r>
            <a:r>
              <a:rPr lang="en-US" sz="1200" dirty="0">
                <a:latin typeface="+mn-lt"/>
                <a:cs typeface="Khmer OS" pitchFamily="2" charset="0"/>
              </a:rPr>
              <a:t> </a:t>
            </a:r>
            <a:r>
              <a:rPr lang="en-US" sz="1200" dirty="0" err="1">
                <a:latin typeface="+mn-lt"/>
                <a:cs typeface="Khmer OS" pitchFamily="2" charset="0"/>
              </a:rPr>
              <a:t>versés</a:t>
            </a:r>
            <a:r>
              <a:rPr lang="en-US" sz="1200" dirty="0">
                <a:latin typeface="+mn-lt"/>
                <a:cs typeface="Khmer OS" pitchFamily="2" charset="0"/>
              </a:rPr>
              <a:t> sur la structure </a:t>
            </a:r>
            <a:r>
              <a:rPr lang="en-US" sz="1200" dirty="0" err="1">
                <a:latin typeface="+mn-lt"/>
                <a:cs typeface="Khmer OS" pitchFamily="2" charset="0"/>
              </a:rPr>
              <a:t>en</a:t>
            </a:r>
            <a:r>
              <a:rPr lang="en-US" sz="1200" dirty="0">
                <a:latin typeface="+mn-lt"/>
                <a:cs typeface="Khmer OS" pitchFamily="2" charset="0"/>
              </a:rPr>
              <a:t> </a:t>
            </a:r>
            <a:r>
              <a:rPr lang="en-US" sz="1200" dirty="0" err="1">
                <a:latin typeface="+mn-lt"/>
                <a:cs typeface="Khmer OS" pitchFamily="2" charset="0"/>
              </a:rPr>
              <a:t>pierre</a:t>
            </a:r>
            <a:r>
              <a:rPr lang="en-US" sz="1200" dirty="0">
                <a:latin typeface="+mn-lt"/>
                <a:cs typeface="Khmer OS" pitchFamily="2" charset="0"/>
              </a:rPr>
              <a:t> </a:t>
            </a:r>
            <a:r>
              <a:rPr lang="en-US" sz="1200" dirty="0" err="1">
                <a:latin typeface="+mn-lt"/>
                <a:cs typeface="Khmer OS" pitchFamily="2" charset="0"/>
              </a:rPr>
              <a:t>couverte</a:t>
            </a:r>
            <a:r>
              <a:rPr lang="en-US" sz="1200" dirty="0">
                <a:latin typeface="+mn-lt"/>
                <a:cs typeface="Khmer OS" pitchFamily="2" charset="0"/>
              </a:rPr>
              <a:t> par </a:t>
            </a:r>
            <a:r>
              <a:rPr lang="en-US" sz="1200" dirty="0" err="1">
                <a:latin typeface="+mn-lt"/>
                <a:cs typeface="Khmer OS" pitchFamily="2" charset="0"/>
              </a:rPr>
              <a:t>l’argile</a:t>
            </a:r>
            <a:r>
              <a:rPr lang="en-US" sz="1200" dirty="0">
                <a:latin typeface="+mn-lt"/>
                <a:cs typeface="Khmer OS" pitchFamily="2" charset="0"/>
              </a:rPr>
              <a:t> sur le </a:t>
            </a:r>
            <a:r>
              <a:rPr lang="en-US" sz="1200" dirty="0" err="1">
                <a:latin typeface="+mn-lt"/>
                <a:cs typeface="Khmer OS" pitchFamily="2" charset="0"/>
              </a:rPr>
              <a:t>mur</a:t>
            </a:r>
            <a:r>
              <a:rPr lang="en-US" sz="1200" dirty="0">
                <a:latin typeface="+mn-lt"/>
                <a:cs typeface="Khmer OS" pitchFamily="2" charset="0"/>
              </a:rPr>
              <a:t> </a:t>
            </a:r>
            <a:r>
              <a:rPr lang="en-US" sz="1200" dirty="0" err="1">
                <a:latin typeface="+mn-lt"/>
                <a:cs typeface="Khmer OS" pitchFamily="2" charset="0"/>
              </a:rPr>
              <a:t>arrière</a:t>
            </a:r>
            <a:r>
              <a:rPr lang="en-US" sz="1200" dirty="0">
                <a:latin typeface="+mn-lt"/>
                <a:cs typeface="Khmer OS" pitchFamily="2" charset="0"/>
              </a:rPr>
              <a:t> </a:t>
            </a:r>
            <a:r>
              <a:rPr lang="en-US" sz="1200" dirty="0" err="1">
                <a:latin typeface="+mn-lt"/>
                <a:cs typeface="Khmer OS" pitchFamily="2" charset="0"/>
              </a:rPr>
              <a:t>avant</a:t>
            </a:r>
            <a:r>
              <a:rPr lang="en-US" sz="1200" dirty="0">
                <a:latin typeface="+mn-lt"/>
                <a:cs typeface="Khmer OS" pitchFamily="2" charset="0"/>
              </a:rPr>
              <a:t> le </a:t>
            </a:r>
            <a:r>
              <a:rPr lang="en-US" sz="1200" dirty="0" err="1">
                <a:latin typeface="+mn-lt"/>
                <a:cs typeface="Khmer OS" pitchFamily="2" charset="0"/>
              </a:rPr>
              <a:t>remblai</a:t>
            </a:r>
            <a:r>
              <a:rPr lang="en-US" sz="1200" dirty="0">
                <a:latin typeface="+mn-lt"/>
                <a:cs typeface="Khmer OS" pitchFamily="2" charset="0"/>
              </a:rPr>
              <a:t> et le </a:t>
            </a:r>
            <a:r>
              <a:rPr lang="en-US" sz="1200" dirty="0" err="1">
                <a:latin typeface="+mn-lt"/>
                <a:cs typeface="Khmer OS" pitchFamily="2" charset="0"/>
              </a:rPr>
              <a:t>tassage</a:t>
            </a:r>
            <a:r>
              <a:rPr lang="en-US" sz="1200" dirty="0">
                <a:latin typeface="+mn-lt"/>
                <a:cs typeface="Khmer OS" pitchFamily="2" charset="0"/>
              </a:rPr>
              <a:t>.</a:t>
            </a:r>
            <a:endParaRPr lang="en-US" sz="1200" dirty="0">
              <a:latin typeface="Khmer OS" pitchFamily="2" charset="0"/>
              <a:cs typeface="Khmer OS" pitchFamily="2" charset="0"/>
            </a:endParaRPr>
          </a:p>
        </p:txBody>
      </p:sp>
      <p:sp>
        <p:nvSpPr>
          <p:cNvPr id="13" name="Title 45"/>
          <p:cNvSpPr txBox="1">
            <a:spLocks/>
          </p:cNvSpPr>
          <p:nvPr/>
        </p:nvSpPr>
        <p:spPr>
          <a:xfrm>
            <a:off x="7407613" y="2447364"/>
            <a:ext cx="1524000" cy="15150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1200" b="1" dirty="0">
                <a:latin typeface="+mn-lt"/>
                <a:cs typeface="Khmer OS" pitchFamily="2" charset="0"/>
              </a:rPr>
              <a:t>Production du </a:t>
            </a:r>
            <a:r>
              <a:rPr lang="en-US" sz="1200" b="1" dirty="0" err="1">
                <a:latin typeface="+mn-lt"/>
                <a:cs typeface="Khmer OS" pitchFamily="2" charset="0"/>
              </a:rPr>
              <a:t>mortier</a:t>
            </a:r>
            <a:endParaRPr lang="en-US" sz="1200" b="1" dirty="0">
              <a:latin typeface="+mn-lt"/>
              <a:cs typeface="Khmer OS" pitchFamily="2" charset="0"/>
            </a:endParaRPr>
          </a:p>
          <a:p>
            <a:pPr algn="l">
              <a:defRPr/>
            </a:pPr>
            <a:r>
              <a:rPr lang="en-US" sz="1100" dirty="0">
                <a:latin typeface="+mn-lt"/>
                <a:cs typeface="Khmer OS" pitchFamily="2" charset="0"/>
              </a:rPr>
              <a:t>La production se fait avec la </a:t>
            </a:r>
            <a:r>
              <a:rPr lang="en-US" sz="1100" dirty="0" err="1">
                <a:latin typeface="+mn-lt"/>
                <a:cs typeface="Khmer OS" pitchFamily="2" charset="0"/>
              </a:rPr>
              <a:t>poudre</a:t>
            </a:r>
            <a:r>
              <a:rPr lang="en-US" sz="1100" dirty="0">
                <a:latin typeface="+mn-lt"/>
                <a:cs typeface="Khmer OS" pitchFamily="2" charset="0"/>
              </a:rPr>
              <a:t> de laterite, de </a:t>
            </a:r>
            <a:r>
              <a:rPr lang="en-US" sz="1100" dirty="0" err="1">
                <a:latin typeface="+mn-lt"/>
                <a:cs typeface="Khmer OS" pitchFamily="2" charset="0"/>
              </a:rPr>
              <a:t>l’argile</a:t>
            </a:r>
            <a:r>
              <a:rPr lang="en-US" sz="1100" dirty="0">
                <a:latin typeface="+mn-lt"/>
                <a:cs typeface="Khmer OS" pitchFamily="2" charset="0"/>
              </a:rPr>
              <a:t>, du sable, le tout </a:t>
            </a:r>
            <a:r>
              <a:rPr lang="en-US" sz="1100" dirty="0" err="1">
                <a:latin typeface="+mn-lt"/>
                <a:cs typeface="Khmer OS" pitchFamily="2" charset="0"/>
              </a:rPr>
              <a:t>tamisé</a:t>
            </a:r>
            <a:r>
              <a:rPr lang="en-US" sz="1100" dirty="0">
                <a:latin typeface="+mn-lt"/>
                <a:cs typeface="Khmer OS" pitchFamily="2" charset="0"/>
              </a:rPr>
              <a:t> </a:t>
            </a:r>
            <a:r>
              <a:rPr lang="en-US" sz="1100" dirty="0" err="1">
                <a:latin typeface="+mn-lt"/>
                <a:cs typeface="Khmer OS" pitchFamily="2" charset="0"/>
              </a:rPr>
              <a:t>puis</a:t>
            </a:r>
            <a:r>
              <a:rPr lang="en-US" sz="1100" dirty="0">
                <a:latin typeface="+mn-lt"/>
                <a:cs typeface="Khmer OS" pitchFamily="2" charset="0"/>
              </a:rPr>
              <a:t> mélange avec de la </a:t>
            </a:r>
            <a:r>
              <a:rPr lang="en-US" sz="1100" dirty="0" err="1">
                <a:latin typeface="+mn-lt"/>
                <a:cs typeface="Khmer OS" pitchFamily="2" charset="0"/>
              </a:rPr>
              <a:t>chaux</a:t>
            </a:r>
            <a:r>
              <a:rPr lang="en-US" sz="1100" dirty="0">
                <a:latin typeface="+mn-lt"/>
                <a:cs typeface="Khmer OS" pitchFamily="2" charset="0"/>
              </a:rPr>
              <a:t> que </a:t>
            </a:r>
            <a:r>
              <a:rPr lang="en-US" sz="1100" dirty="0" err="1">
                <a:latin typeface="+mn-lt"/>
                <a:cs typeface="Khmer OS" pitchFamily="2" charset="0"/>
              </a:rPr>
              <a:t>l’on</a:t>
            </a:r>
            <a:r>
              <a:rPr lang="en-US" sz="1100" dirty="0">
                <a:latin typeface="+mn-lt"/>
                <a:cs typeface="Khmer OS" pitchFamily="2" charset="0"/>
              </a:rPr>
              <a:t> verse entre les </a:t>
            </a:r>
            <a:r>
              <a:rPr lang="en-US" sz="1100" dirty="0" err="1">
                <a:latin typeface="+mn-lt"/>
                <a:cs typeface="Khmer OS" pitchFamily="2" charset="0"/>
              </a:rPr>
              <a:t>pierres</a:t>
            </a:r>
            <a:r>
              <a:rPr lang="en-US" sz="1200" dirty="0">
                <a:latin typeface="Khmer OS" pitchFamily="2" charset="0"/>
                <a:cs typeface="Khmer OS" pitchFamily="2" charset="0"/>
              </a:rPr>
              <a:t>. </a:t>
            </a:r>
          </a:p>
        </p:txBody>
      </p:sp>
      <p:sp>
        <p:nvSpPr>
          <p:cNvPr id="14" name="Title 45"/>
          <p:cNvSpPr txBox="1">
            <a:spLocks/>
          </p:cNvSpPr>
          <p:nvPr/>
        </p:nvSpPr>
        <p:spPr>
          <a:xfrm>
            <a:off x="7432789" y="4639968"/>
            <a:ext cx="1524000" cy="1837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1200" b="1" dirty="0" err="1">
                <a:latin typeface="+mn-lt"/>
                <a:cs typeface="Khmer OS" pitchFamily="2" charset="0"/>
              </a:rPr>
              <a:t>Tassage</a:t>
            </a:r>
            <a:r>
              <a:rPr lang="en-US" sz="1200" b="1" dirty="0">
                <a:latin typeface="+mn-lt"/>
                <a:cs typeface="Khmer OS" pitchFamily="2" charset="0"/>
              </a:rPr>
              <a:t> du sol</a:t>
            </a:r>
          </a:p>
          <a:p>
            <a:pPr algn="l">
              <a:defRPr/>
            </a:pPr>
            <a:r>
              <a:rPr lang="en-US" sz="1100" dirty="0">
                <a:latin typeface="+mn-lt"/>
                <a:cs typeface="Khmer OS" pitchFamily="2" charset="0"/>
              </a:rPr>
              <a:t>Après </a:t>
            </a:r>
            <a:r>
              <a:rPr lang="en-US" sz="1100" dirty="0" err="1">
                <a:latin typeface="+mn-lt"/>
                <a:cs typeface="Khmer OS" pitchFamily="2" charset="0"/>
              </a:rPr>
              <a:t>avoir</a:t>
            </a:r>
            <a:r>
              <a:rPr lang="en-US" sz="1100" dirty="0">
                <a:latin typeface="+mn-lt"/>
                <a:cs typeface="Khmer OS" pitchFamily="2" charset="0"/>
              </a:rPr>
              <a:t> </a:t>
            </a:r>
            <a:r>
              <a:rPr lang="en-US" sz="1100" dirty="0" err="1">
                <a:latin typeface="+mn-lt"/>
                <a:cs typeface="Khmer OS" pitchFamily="2" charset="0"/>
              </a:rPr>
              <a:t>monté</a:t>
            </a:r>
            <a:r>
              <a:rPr lang="en-US" sz="1100" dirty="0">
                <a:latin typeface="+mn-lt"/>
                <a:cs typeface="Khmer OS" pitchFamily="2" charset="0"/>
              </a:rPr>
              <a:t> la première </a:t>
            </a:r>
            <a:r>
              <a:rPr lang="en-US" sz="1100" dirty="0" err="1">
                <a:latin typeface="+mn-lt"/>
                <a:cs typeface="Khmer OS" pitchFamily="2" charset="0"/>
              </a:rPr>
              <a:t>strate</a:t>
            </a:r>
            <a:r>
              <a:rPr lang="en-US" sz="1100" dirty="0">
                <a:latin typeface="+mn-lt"/>
                <a:cs typeface="Khmer OS" pitchFamily="2" charset="0"/>
              </a:rPr>
              <a:t> des </a:t>
            </a:r>
            <a:r>
              <a:rPr lang="en-US" sz="1100" dirty="0" err="1">
                <a:latin typeface="+mn-lt"/>
                <a:cs typeface="Khmer OS" pitchFamily="2" charset="0"/>
              </a:rPr>
              <a:t>pierres</a:t>
            </a:r>
            <a:r>
              <a:rPr lang="en-US" sz="1100" dirty="0">
                <a:latin typeface="+mn-lt"/>
                <a:cs typeface="Khmer OS" pitchFamily="2" charset="0"/>
              </a:rPr>
              <a:t>, nous </a:t>
            </a:r>
            <a:r>
              <a:rPr lang="en-US" sz="1100" dirty="0" err="1">
                <a:latin typeface="+mn-lt"/>
                <a:cs typeface="Khmer OS" pitchFamily="2" charset="0"/>
              </a:rPr>
              <a:t>avons</a:t>
            </a:r>
            <a:r>
              <a:rPr lang="en-US" sz="1100" dirty="0">
                <a:latin typeface="+mn-lt"/>
                <a:cs typeface="Khmer OS" pitchFamily="2" charset="0"/>
              </a:rPr>
              <a:t> </a:t>
            </a:r>
            <a:r>
              <a:rPr lang="en-US" sz="1100" dirty="0" err="1">
                <a:latin typeface="+mn-lt"/>
                <a:cs typeface="Khmer OS" pitchFamily="2" charset="0"/>
              </a:rPr>
              <a:t>mis</a:t>
            </a:r>
            <a:r>
              <a:rPr lang="en-US" sz="1100" dirty="0">
                <a:latin typeface="+mn-lt"/>
                <a:cs typeface="Khmer OS" pitchFamily="2" charset="0"/>
              </a:rPr>
              <a:t> au proper de la </a:t>
            </a:r>
            <a:r>
              <a:rPr lang="en-US" sz="1100" dirty="0" err="1">
                <a:latin typeface="+mn-lt"/>
                <a:cs typeface="Khmer OS" pitchFamily="2" charset="0"/>
              </a:rPr>
              <a:t>terre</a:t>
            </a:r>
            <a:r>
              <a:rPr lang="en-US" sz="1100" dirty="0">
                <a:latin typeface="+mn-lt"/>
                <a:cs typeface="Khmer OS" pitchFamily="2" charset="0"/>
              </a:rPr>
              <a:t> </a:t>
            </a:r>
            <a:r>
              <a:rPr lang="en-US" sz="1100" dirty="0" err="1">
                <a:latin typeface="+mn-lt"/>
                <a:cs typeface="Khmer OS" pitchFamily="2" charset="0"/>
              </a:rPr>
              <a:t>avant</a:t>
            </a:r>
            <a:r>
              <a:rPr lang="en-US" sz="1100" dirty="0">
                <a:latin typeface="+mn-lt"/>
                <a:cs typeface="Khmer OS" pitchFamily="2" charset="0"/>
              </a:rPr>
              <a:t> de la </a:t>
            </a:r>
            <a:r>
              <a:rPr lang="en-US" sz="1100" dirty="0" err="1">
                <a:latin typeface="+mn-lt"/>
                <a:cs typeface="Khmer OS" pitchFamily="2" charset="0"/>
              </a:rPr>
              <a:t>remblayer</a:t>
            </a:r>
            <a:r>
              <a:rPr lang="en-US" sz="1100" dirty="0">
                <a:latin typeface="+mn-lt"/>
                <a:cs typeface="Khmer OS" pitchFamily="2" charset="0"/>
              </a:rPr>
              <a:t> avec un </a:t>
            </a:r>
            <a:r>
              <a:rPr lang="en-US" sz="1100" dirty="0" err="1">
                <a:latin typeface="+mn-lt"/>
                <a:cs typeface="Khmer OS" pitchFamily="2" charset="0"/>
              </a:rPr>
              <a:t>peu</a:t>
            </a:r>
            <a:r>
              <a:rPr lang="en-US" sz="1100" dirty="0">
                <a:latin typeface="+mn-lt"/>
                <a:cs typeface="Khmer OS" pitchFamily="2" charset="0"/>
              </a:rPr>
              <a:t> </a:t>
            </a:r>
            <a:r>
              <a:rPr lang="en-US" sz="1100" dirty="0" err="1">
                <a:latin typeface="+mn-lt"/>
                <a:cs typeface="Khmer OS" pitchFamily="2" charset="0"/>
              </a:rPr>
              <a:t>d’eau</a:t>
            </a:r>
            <a:r>
              <a:rPr lang="en-US" sz="1100" dirty="0">
                <a:latin typeface="+mn-lt"/>
                <a:cs typeface="Khmer OS" pitchFamily="2" charset="0"/>
              </a:rPr>
              <a:t> et de la </a:t>
            </a:r>
            <a:r>
              <a:rPr lang="en-US" sz="1100" dirty="0" err="1">
                <a:latin typeface="+mn-lt"/>
                <a:cs typeface="Khmer OS" pitchFamily="2" charset="0"/>
              </a:rPr>
              <a:t>tasser</a:t>
            </a:r>
            <a:r>
              <a:rPr lang="en-US" sz="1100" dirty="0">
                <a:latin typeface="+mn-lt"/>
                <a:cs typeface="Khmer OS" pitchFamily="2" charset="0"/>
              </a:rPr>
              <a:t> à </a:t>
            </a:r>
            <a:r>
              <a:rPr lang="en-US" sz="1100" dirty="0" err="1">
                <a:latin typeface="+mn-lt"/>
                <a:cs typeface="Khmer OS" pitchFamily="2" charset="0"/>
              </a:rPr>
              <a:t>plusieurs</a:t>
            </a:r>
            <a:r>
              <a:rPr lang="en-US" sz="1100" dirty="0">
                <a:latin typeface="+mn-lt"/>
                <a:cs typeface="Khmer OS" pitchFamily="2" charset="0"/>
              </a:rPr>
              <a:t> reprises </a:t>
            </a:r>
            <a:r>
              <a:rPr lang="en-US" sz="1100" dirty="0" err="1">
                <a:latin typeface="+mn-lt"/>
                <a:cs typeface="Khmer OS" pitchFamily="2" charset="0"/>
              </a:rPr>
              <a:t>permettant</a:t>
            </a:r>
            <a:r>
              <a:rPr lang="en-US" sz="1100" dirty="0">
                <a:latin typeface="+mn-lt"/>
                <a:cs typeface="Khmer OS" pitchFamily="2" charset="0"/>
              </a:rPr>
              <a:t> </a:t>
            </a:r>
            <a:r>
              <a:rPr lang="en-US" sz="1100" dirty="0" err="1">
                <a:latin typeface="+mn-lt"/>
                <a:cs typeface="Khmer OS" pitchFamily="2" charset="0"/>
              </a:rPr>
              <a:t>ainsi</a:t>
            </a:r>
            <a:r>
              <a:rPr lang="en-US" sz="1100" dirty="0">
                <a:latin typeface="+mn-lt"/>
                <a:cs typeface="Khmer OS" pitchFamily="2" charset="0"/>
              </a:rPr>
              <a:t> à </a:t>
            </a:r>
            <a:r>
              <a:rPr lang="en-US" sz="1100" dirty="0" err="1">
                <a:latin typeface="+mn-lt"/>
                <a:cs typeface="Khmer OS" pitchFamily="2" charset="0"/>
              </a:rPr>
              <a:t>l’air</a:t>
            </a:r>
            <a:r>
              <a:rPr lang="en-US" sz="1100" dirty="0">
                <a:latin typeface="+mn-lt"/>
                <a:cs typeface="Khmer OS" pitchFamily="2" charset="0"/>
              </a:rPr>
              <a:t> de </a:t>
            </a:r>
            <a:r>
              <a:rPr lang="en-US" sz="1100" dirty="0" err="1">
                <a:latin typeface="+mn-lt"/>
                <a:cs typeface="Khmer OS" pitchFamily="2" charset="0"/>
              </a:rPr>
              <a:t>rentrer</a:t>
            </a:r>
            <a:r>
              <a:rPr lang="en-US" sz="1100" dirty="0">
                <a:latin typeface="+mn-lt"/>
                <a:cs typeface="Khmer OS" pitchFamily="2" charset="0"/>
              </a:rPr>
              <a:t>. La </a:t>
            </a:r>
            <a:r>
              <a:rPr lang="en-US" sz="1100" dirty="0" err="1">
                <a:latin typeface="+mn-lt"/>
                <a:cs typeface="Khmer OS" pitchFamily="2" charset="0"/>
              </a:rPr>
              <a:t>terre</a:t>
            </a:r>
            <a:r>
              <a:rPr lang="en-US" sz="1100" dirty="0">
                <a:latin typeface="+mn-lt"/>
                <a:cs typeface="Khmer OS" pitchFamily="2" charset="0"/>
              </a:rPr>
              <a:t> </a:t>
            </a:r>
            <a:r>
              <a:rPr lang="en-US" sz="1100" dirty="0" err="1">
                <a:latin typeface="+mn-lt"/>
                <a:cs typeface="Khmer OS" pitchFamily="2" charset="0"/>
              </a:rPr>
              <a:t>finira</a:t>
            </a:r>
            <a:r>
              <a:rPr lang="en-US" sz="1100" dirty="0">
                <a:latin typeface="+mn-lt"/>
                <a:cs typeface="Khmer OS" pitchFamily="2" charset="0"/>
              </a:rPr>
              <a:t> par </a:t>
            </a:r>
            <a:r>
              <a:rPr lang="en-US" sz="1100" dirty="0" err="1">
                <a:latin typeface="+mn-lt"/>
                <a:cs typeface="Khmer OS" pitchFamily="2" charset="0"/>
              </a:rPr>
              <a:t>sécher</a:t>
            </a:r>
            <a:r>
              <a:rPr lang="en-US" sz="1100" dirty="0">
                <a:latin typeface="+mn-lt"/>
                <a:cs typeface="Khmer OS" pitchFamily="2" charset="0"/>
              </a:rPr>
              <a:t> et </a:t>
            </a:r>
            <a:r>
              <a:rPr lang="en-US" sz="1100" dirty="0" err="1">
                <a:latin typeface="+mn-lt"/>
                <a:cs typeface="Khmer OS" pitchFamily="2" charset="0"/>
              </a:rPr>
              <a:t>s’affermir</a:t>
            </a:r>
            <a:r>
              <a:rPr lang="en-US" sz="1100" dirty="0">
                <a:latin typeface="+mn-lt"/>
                <a:cs typeface="Khmer OS" pitchFamily="2" charset="0"/>
              </a:rPr>
              <a:t>. </a:t>
            </a:r>
            <a:endParaRPr lang="en-US" sz="1100" dirty="0">
              <a:latin typeface="Khmer OS" pitchFamily="2" charset="0"/>
              <a:cs typeface="Khmer OS" pitchFamily="2" charset="0"/>
            </a:endParaRPr>
          </a:p>
        </p:txBody>
      </p:sp>
    </p:spTree>
    <p:extLst>
      <p:ext uri="{BB962C8B-B14F-4D97-AF65-F5344CB8AC3E}">
        <p14:creationId xmlns:p14="http://schemas.microsoft.com/office/powerpoint/2010/main" val="1909257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2" descr="D:\Impact angkor region\101NIKON\DSCN0068.JPG"/>
          <p:cNvPicPr>
            <a:picLocks noChangeAspect="1" noChangeArrowheads="1"/>
          </p:cNvPicPr>
          <p:nvPr/>
        </p:nvPicPr>
        <p:blipFill>
          <a:blip r:embed="rId2">
            <a:extLst>
              <a:ext uri="{28A0092B-C50C-407E-A947-70E740481C1C}">
                <a14:useLocalDpi xmlns:a14="http://schemas.microsoft.com/office/drawing/2010/main" val="0"/>
              </a:ext>
            </a:extLst>
          </a:blip>
          <a:srcRect b="18488"/>
          <a:stretch>
            <a:fillRect/>
          </a:stretch>
        </p:blipFill>
        <p:spPr bwMode="auto">
          <a:xfrm>
            <a:off x="4572000" y="362562"/>
            <a:ext cx="4144306"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91446" y="228600"/>
            <a:ext cx="2580354" cy="2284720"/>
            <a:chOff x="306022" y="293152"/>
            <a:chExt cx="2580354" cy="2284720"/>
          </a:xfrm>
        </p:grpSpPr>
        <p:grpSp>
          <p:nvGrpSpPr>
            <p:cNvPr id="13" name="Group 12"/>
            <p:cNvGrpSpPr/>
            <p:nvPr/>
          </p:nvGrpSpPr>
          <p:grpSpPr>
            <a:xfrm>
              <a:off x="306022" y="400729"/>
              <a:ext cx="2240643" cy="2177143"/>
              <a:chOff x="3156857" y="2394857"/>
              <a:chExt cx="2240643" cy="2177143"/>
            </a:xfrm>
          </p:grpSpPr>
          <p:grpSp>
            <p:nvGrpSpPr>
              <p:cNvPr id="17" name="Group 34"/>
              <p:cNvGrpSpPr>
                <a:grpSpLocks/>
              </p:cNvGrpSpPr>
              <p:nvPr/>
            </p:nvGrpSpPr>
            <p:grpSpPr bwMode="auto">
              <a:xfrm>
                <a:off x="3156857" y="2394857"/>
                <a:ext cx="2240643" cy="2177143"/>
                <a:chOff x="4537" y="5636"/>
                <a:chExt cx="3740" cy="3622"/>
              </a:xfrm>
            </p:grpSpPr>
            <p:pic>
              <p:nvPicPr>
                <p:cNvPr id="35" name="Picture 40" descr="PLAN Angkor Thom Gaucher EFEO, 2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 y="5636"/>
                  <a:ext cx="3740" cy="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9"/>
                <p:cNvSpPr>
                  <a:spLocks noChangeArrowheads="1"/>
                </p:cNvSpPr>
                <p:nvPr/>
              </p:nvSpPr>
              <p:spPr bwMode="auto">
                <a:xfrm>
                  <a:off x="7248" y="5798"/>
                  <a:ext cx="171"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37" name="Rectangle 38"/>
                <p:cNvSpPr>
                  <a:spLocks noChangeArrowheads="1"/>
                </p:cNvSpPr>
                <p:nvPr/>
              </p:nvSpPr>
              <p:spPr bwMode="auto">
                <a:xfrm>
                  <a:off x="6738" y="5791"/>
                  <a:ext cx="76"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38" name="Rectangle 37" descr="Light upward diagonal"/>
                <p:cNvSpPr>
                  <a:spLocks noChangeArrowheads="1"/>
                </p:cNvSpPr>
                <p:nvPr/>
              </p:nvSpPr>
              <p:spPr bwMode="auto">
                <a:xfrm>
                  <a:off x="6834" y="5790"/>
                  <a:ext cx="171"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9" name="Rectangle 36" descr="Light upward diagonal"/>
                <p:cNvSpPr>
                  <a:spLocks noChangeArrowheads="1"/>
                </p:cNvSpPr>
                <p:nvPr/>
              </p:nvSpPr>
              <p:spPr bwMode="auto">
                <a:xfrm>
                  <a:off x="5637" y="5798"/>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0" name="Rectangle 35" descr="Light upward diagonal"/>
                <p:cNvSpPr>
                  <a:spLocks noChangeArrowheads="1"/>
                </p:cNvSpPr>
                <p:nvPr/>
              </p:nvSpPr>
              <p:spPr bwMode="auto">
                <a:xfrm>
                  <a:off x="7930" y="7990"/>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18" name="Rectangle 33"/>
              <p:cNvSpPr>
                <a:spLocks noChangeArrowheads="1"/>
              </p:cNvSpPr>
              <p:nvPr/>
            </p:nvSpPr>
            <p:spPr bwMode="auto">
              <a:xfrm>
                <a:off x="4011398" y="4334345"/>
                <a:ext cx="73152" cy="100983"/>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19" name="Rectangle 32" descr="Light upward diagonal"/>
              <p:cNvSpPr>
                <a:spLocks noChangeArrowheads="1"/>
              </p:cNvSpPr>
              <p:nvPr/>
            </p:nvSpPr>
            <p:spPr bwMode="auto">
              <a:xfrm>
                <a:off x="3871875" y="4333554"/>
                <a:ext cx="112631"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0" name="Rectangle 13"/>
              <p:cNvSpPr>
                <a:spLocks noChangeArrowheads="1"/>
              </p:cNvSpPr>
              <p:nvPr/>
            </p:nvSpPr>
            <p:spPr bwMode="auto">
              <a:xfrm>
                <a:off x="5194407" y="2549434"/>
                <a:ext cx="100584" cy="45720"/>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21" name="Rectangle 32" descr="Light upward diagonal"/>
              <p:cNvSpPr>
                <a:spLocks noChangeArrowheads="1"/>
              </p:cNvSpPr>
              <p:nvPr/>
            </p:nvSpPr>
            <p:spPr bwMode="auto">
              <a:xfrm>
                <a:off x="4120067" y="433436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2" name="Rectangle 32" descr="Light upward diagonal"/>
              <p:cNvSpPr>
                <a:spLocks noChangeArrowheads="1"/>
              </p:cNvSpPr>
              <p:nvPr/>
            </p:nvSpPr>
            <p:spPr bwMode="auto">
              <a:xfrm>
                <a:off x="4200963" y="4334369"/>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3" name="Rectangle 32" descr="Light upward diagonal"/>
              <p:cNvSpPr>
                <a:spLocks noChangeArrowheads="1"/>
              </p:cNvSpPr>
              <p:nvPr/>
            </p:nvSpPr>
            <p:spPr bwMode="auto">
              <a:xfrm>
                <a:off x="3803241" y="4333767"/>
                <a:ext cx="54864"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4" name="Rectangle 32" descr="Light upward diagonal"/>
              <p:cNvSpPr>
                <a:spLocks noChangeArrowheads="1"/>
              </p:cNvSpPr>
              <p:nvPr/>
            </p:nvSpPr>
            <p:spPr bwMode="auto">
              <a:xfrm>
                <a:off x="3723568" y="433494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5" name="Rectangle 32" descr="Light upward diagonal"/>
              <p:cNvSpPr>
                <a:spLocks noChangeArrowheads="1"/>
              </p:cNvSpPr>
              <p:nvPr/>
            </p:nvSpPr>
            <p:spPr bwMode="auto">
              <a:xfrm>
                <a:off x="3267163" y="3573562"/>
                <a:ext cx="100584" cy="7315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6" name="Rectangle 32" descr="Light upward diagonal"/>
              <p:cNvSpPr>
                <a:spLocks noChangeArrowheads="1"/>
              </p:cNvSpPr>
              <p:nvPr/>
            </p:nvSpPr>
            <p:spPr bwMode="auto">
              <a:xfrm>
                <a:off x="3266587" y="3519225"/>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7" name="Rectangle 32" descr="Light upward diagonal"/>
              <p:cNvSpPr>
                <a:spLocks noChangeArrowheads="1"/>
              </p:cNvSpPr>
              <p:nvPr/>
            </p:nvSpPr>
            <p:spPr bwMode="auto">
              <a:xfrm>
                <a:off x="4353512" y="2487480"/>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8" name="Rectangle 32" descr="Light upward diagonal"/>
              <p:cNvSpPr>
                <a:spLocks noChangeArrowheads="1"/>
              </p:cNvSpPr>
              <p:nvPr/>
            </p:nvSpPr>
            <p:spPr bwMode="auto">
              <a:xfrm>
                <a:off x="4396847" y="248762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9" name="Rectangle 32" descr="Light upward diagonal"/>
              <p:cNvSpPr>
                <a:spLocks noChangeArrowheads="1"/>
              </p:cNvSpPr>
              <p:nvPr/>
            </p:nvSpPr>
            <p:spPr bwMode="auto">
              <a:xfrm>
                <a:off x="4648736" y="2487494"/>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0" name="Rectangle 32" descr="Light upward diagonal"/>
              <p:cNvSpPr>
                <a:spLocks noChangeArrowheads="1"/>
              </p:cNvSpPr>
              <p:nvPr/>
            </p:nvSpPr>
            <p:spPr bwMode="auto">
              <a:xfrm>
                <a:off x="4692071" y="248763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1" name="Rectangle 32" descr="Light upward diagonal"/>
              <p:cNvSpPr>
                <a:spLocks noChangeArrowheads="1"/>
              </p:cNvSpPr>
              <p:nvPr/>
            </p:nvSpPr>
            <p:spPr bwMode="auto">
              <a:xfrm>
                <a:off x="4903082" y="2494171"/>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2" name="Rectangle 32" descr="Light upward diagonal"/>
              <p:cNvSpPr>
                <a:spLocks noChangeArrowheads="1"/>
              </p:cNvSpPr>
              <p:nvPr/>
            </p:nvSpPr>
            <p:spPr bwMode="auto">
              <a:xfrm>
                <a:off x="5201315" y="271227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3" name="Rectangle 32" descr="Light upward diagonal"/>
              <p:cNvSpPr>
                <a:spLocks noChangeArrowheads="1"/>
              </p:cNvSpPr>
              <p:nvPr/>
            </p:nvSpPr>
            <p:spPr bwMode="auto">
              <a:xfrm>
                <a:off x="5201594" y="403860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4" name="Rectangle 32" descr="Light upward diagonal"/>
              <p:cNvSpPr>
                <a:spLocks noChangeArrowheads="1"/>
              </p:cNvSpPr>
              <p:nvPr/>
            </p:nvSpPr>
            <p:spPr bwMode="auto">
              <a:xfrm>
                <a:off x="5105400" y="4347064"/>
                <a:ext cx="27432"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14" name="Text Box 15"/>
            <p:cNvSpPr txBox="1">
              <a:spLocks noChangeArrowheads="1"/>
            </p:cNvSpPr>
            <p:nvPr/>
          </p:nvSpPr>
          <p:spPr bwMode="auto">
            <a:xfrm>
              <a:off x="1558024" y="293152"/>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1</a:t>
              </a:r>
              <a:endParaRPr lang="en-US" sz="700" dirty="0"/>
            </a:p>
          </p:txBody>
        </p:sp>
        <p:sp>
          <p:nvSpPr>
            <p:cNvPr id="15" name="Up Arrow 14"/>
            <p:cNvSpPr/>
            <p:nvPr/>
          </p:nvSpPr>
          <p:spPr>
            <a:xfrm>
              <a:off x="2724855" y="688452"/>
              <a:ext cx="161521" cy="1212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5"/>
            <p:cNvSpPr txBox="1">
              <a:spLocks noChangeArrowheads="1"/>
            </p:cNvSpPr>
            <p:nvPr/>
          </p:nvSpPr>
          <p:spPr bwMode="auto">
            <a:xfrm>
              <a:off x="2716162" y="500530"/>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1000" dirty="0">
                  <a:latin typeface="DaunPenh" pitchFamily="2" charset="0"/>
                </a:rPr>
                <a:t>N</a:t>
              </a:r>
              <a:endParaRPr lang="en-US" sz="1000" dirty="0"/>
            </a:p>
          </p:txBody>
        </p:sp>
      </p:grpSp>
      <p:pic>
        <p:nvPicPr>
          <p:cNvPr id="41" name="Picture 2" descr="D:\from Disk E\2012 Photo\121031 photo\wall angkor thom\DSC0376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794"/>
          <a:stretch/>
        </p:blipFill>
        <p:spPr bwMode="auto">
          <a:xfrm>
            <a:off x="4572001" y="3429000"/>
            <a:ext cx="410655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D:\from Disk E\2013 Photo\130131 photo\130122\Wall Angkor thom\DSC054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446" y="3540241"/>
            <a:ext cx="3753500" cy="211134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9"/>
          <p:cNvSpPr txBox="1">
            <a:spLocks noChangeArrowheads="1"/>
          </p:cNvSpPr>
          <p:nvPr/>
        </p:nvSpPr>
        <p:spPr bwMode="auto">
          <a:xfrm>
            <a:off x="228599" y="5651586"/>
            <a:ext cx="408673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ca-ES" sz="1400" b="0" dirty="0">
                <a:latin typeface="+mn-lt"/>
                <a:cs typeface="Khmer OS" pitchFamily="2" charset="0"/>
              </a:rPr>
              <a:t>. </a:t>
            </a:r>
            <a:r>
              <a:rPr lang="ca-ES" sz="1200" b="0" dirty="0">
                <a:solidFill>
                  <a:srgbClr val="000000"/>
                </a:solidFill>
                <a:latin typeface="+mn-lt"/>
                <a:ea typeface="MS PGothic" panose="020B0600070205080204" pitchFamily="34" charset="-128"/>
                <a:cs typeface="DaunPenh" panose="02000500000000020004" pitchFamily="2" charset="0"/>
              </a:rPr>
              <a:t>Le </a:t>
            </a:r>
            <a:r>
              <a:rPr lang="ca-ES" sz="1200" b="0" dirty="0" err="1">
                <a:solidFill>
                  <a:srgbClr val="000000"/>
                </a:solidFill>
                <a:latin typeface="+mn-lt"/>
                <a:ea typeface="MS PGothic" panose="020B0600070205080204" pitchFamily="34" charset="-128"/>
                <a:cs typeface="DaunPenh" panose="02000500000000020004" pitchFamily="2" charset="0"/>
              </a:rPr>
              <a:t>renforcement</a:t>
            </a:r>
            <a:r>
              <a:rPr lang="ca-ES" sz="1200" b="0" dirty="0">
                <a:solidFill>
                  <a:srgbClr val="000000"/>
                </a:solidFill>
                <a:latin typeface="+mn-lt"/>
                <a:ea typeface="MS PGothic" panose="020B0600070205080204" pitchFamily="34" charset="-128"/>
                <a:cs typeface="DaunPenh" panose="02000500000000020004" pitchFamily="2" charset="0"/>
              </a:rPr>
              <a:t> et la </a:t>
            </a:r>
            <a:r>
              <a:rPr lang="ca-ES" sz="1200" b="0" dirty="0" err="1">
                <a:solidFill>
                  <a:srgbClr val="000000"/>
                </a:solidFill>
                <a:latin typeface="+mn-lt"/>
                <a:ea typeface="MS PGothic" panose="020B0600070205080204" pitchFamily="34" charset="-128"/>
                <a:cs typeface="DaunPenh" panose="02000500000000020004" pitchFamily="2" charset="0"/>
              </a:rPr>
              <a:t>restauration</a:t>
            </a:r>
            <a:r>
              <a:rPr lang="ca-ES" sz="1200" b="0" dirty="0">
                <a:solidFill>
                  <a:srgbClr val="000000"/>
                </a:solidFill>
                <a:latin typeface="+mn-lt"/>
                <a:ea typeface="MS PGothic" panose="020B0600070205080204" pitchFamily="34" charset="-128"/>
                <a:cs typeface="DaunPenh" panose="02000500000000020004" pitchFamily="2" charset="0"/>
              </a:rPr>
              <a:t> de la </a:t>
            </a:r>
            <a:r>
              <a:rPr lang="ca-ES" sz="1200" b="0" dirty="0" err="1">
                <a:solidFill>
                  <a:srgbClr val="000000"/>
                </a:solidFill>
                <a:latin typeface="+mn-lt"/>
                <a:ea typeface="MS PGothic" panose="020B0600070205080204" pitchFamily="34" charset="-128"/>
                <a:cs typeface="DaunPenh" panose="02000500000000020004" pitchFamily="2" charset="0"/>
              </a:rPr>
              <a:t>localité</a:t>
            </a:r>
            <a:r>
              <a:rPr lang="ca-ES" sz="1200" b="0" dirty="0">
                <a:solidFill>
                  <a:srgbClr val="000000"/>
                </a:solidFill>
                <a:latin typeface="+mn-lt"/>
                <a:ea typeface="MS PGothic" panose="020B0600070205080204" pitchFamily="34" charset="-128"/>
                <a:cs typeface="DaunPenh" panose="02000500000000020004" pitchFamily="2" charset="0"/>
              </a:rPr>
              <a:t> 1 :</a:t>
            </a:r>
            <a:r>
              <a:rPr lang="ca-ES" sz="1200" b="0" dirty="0" err="1">
                <a:solidFill>
                  <a:srgbClr val="000000"/>
                </a:solidFill>
                <a:latin typeface="+mn-lt"/>
                <a:ea typeface="MS PGothic" panose="020B0600070205080204" pitchFamily="34" charset="-128"/>
                <a:cs typeface="DaunPenh" panose="02000500000000020004" pitchFamily="2" charset="0"/>
              </a:rPr>
              <a:t>préparation</a:t>
            </a:r>
            <a:r>
              <a:rPr lang="ca-ES" sz="1200" b="0" dirty="0">
                <a:solidFill>
                  <a:srgbClr val="000000"/>
                </a:solidFill>
                <a:latin typeface="+mn-lt"/>
                <a:ea typeface="MS PGothic" panose="020B0600070205080204" pitchFamily="34" charset="-128"/>
                <a:cs typeface="DaunPenh" panose="02000500000000020004" pitchFamily="2" charset="0"/>
              </a:rPr>
              <a:t> du </a:t>
            </a:r>
            <a:r>
              <a:rPr lang="ca-ES" sz="1200" b="0" dirty="0" err="1">
                <a:solidFill>
                  <a:srgbClr val="000000"/>
                </a:solidFill>
                <a:latin typeface="+mn-lt"/>
                <a:ea typeface="MS PGothic" panose="020B0600070205080204" pitchFamily="34" charset="-128"/>
                <a:cs typeface="DaunPenh" panose="02000500000000020004" pitchFamily="2" charset="0"/>
              </a:rPr>
              <a:t>chantier</a:t>
            </a:r>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construction</a:t>
            </a:r>
            <a:r>
              <a:rPr lang="ca-ES" sz="1200" b="0" dirty="0">
                <a:solidFill>
                  <a:srgbClr val="000000"/>
                </a:solidFill>
                <a:latin typeface="+mn-lt"/>
                <a:ea typeface="MS PGothic" panose="020B0600070205080204" pitchFamily="34" charset="-128"/>
                <a:cs typeface="DaunPenh" panose="02000500000000020004" pitchFamily="2" charset="0"/>
              </a:rPr>
              <a:t> d’un </a:t>
            </a:r>
            <a:r>
              <a:rPr lang="ca-ES" sz="1200" b="0" dirty="0" err="1">
                <a:solidFill>
                  <a:srgbClr val="000000"/>
                </a:solidFill>
                <a:latin typeface="+mn-lt"/>
                <a:ea typeface="MS PGothic" panose="020B0600070205080204" pitchFamily="34" charset="-128"/>
                <a:cs typeface="DaunPenh" panose="02000500000000020004" pitchFamily="2" charset="0"/>
              </a:rPr>
              <a:t>entrepôt</a:t>
            </a:r>
            <a:r>
              <a:rPr lang="ca-ES" sz="1200" b="0" dirty="0">
                <a:solidFill>
                  <a:srgbClr val="000000"/>
                </a:solidFill>
                <a:latin typeface="+mn-lt"/>
                <a:ea typeface="MS PGothic" panose="020B0600070205080204" pitchFamily="34" charset="-128"/>
                <a:cs typeface="DaunPenh" panose="02000500000000020004" pitchFamily="2" charset="0"/>
              </a:rPr>
              <a:t> des </a:t>
            </a:r>
            <a:r>
              <a:rPr lang="ca-ES" sz="1200" b="0" dirty="0" err="1">
                <a:solidFill>
                  <a:srgbClr val="000000"/>
                </a:solidFill>
                <a:latin typeface="+mn-lt"/>
                <a:ea typeface="MS PGothic" panose="020B0600070205080204" pitchFamily="34" charset="-128"/>
                <a:cs typeface="DaunPenh" panose="02000500000000020004" pitchFamily="2" charset="0"/>
              </a:rPr>
              <a:t>matériaux</a:t>
            </a:r>
            <a:r>
              <a:rPr lang="ca-ES" sz="1200" b="0" dirty="0">
                <a:solidFill>
                  <a:srgbClr val="000000"/>
                </a:solidFill>
                <a:latin typeface="+mn-lt"/>
                <a:ea typeface="MS PGothic" panose="020B0600070205080204" pitchFamily="34" charset="-128"/>
                <a:cs typeface="DaunPenh" panose="02000500000000020004" pitchFamily="2" charset="0"/>
              </a:rPr>
              <a:t> et des pistes... </a:t>
            </a:r>
            <a:r>
              <a:rPr lang="ca-ES" sz="1400" b="0" dirty="0">
                <a:latin typeface="+mn-lt"/>
                <a:cs typeface="Khmer OS" pitchFamily="2" charset="0"/>
              </a:rPr>
              <a:t>​​​ </a:t>
            </a:r>
          </a:p>
          <a:p>
            <a:pPr eaLnBrk="1" hangingPunct="1"/>
            <a:r>
              <a:rPr lang="ca-ES" sz="1400" b="0" dirty="0">
                <a:latin typeface="+mn-lt"/>
                <a:cs typeface="Khmer OS"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Nettoyage</a:t>
            </a:r>
            <a:r>
              <a:rPr lang="ca-ES" sz="1200" b="0" dirty="0">
                <a:solidFill>
                  <a:srgbClr val="000000"/>
                </a:solidFill>
                <a:latin typeface="+mn-lt"/>
                <a:ea typeface="MS PGothic" panose="020B0600070205080204" pitchFamily="34" charset="-128"/>
                <a:cs typeface="DaunPenh" panose="02000500000000020004" pitchFamily="2" charset="0"/>
              </a:rPr>
              <a:t> du </a:t>
            </a:r>
            <a:r>
              <a:rPr lang="ca-ES" sz="1200" b="0" dirty="0" err="1">
                <a:solidFill>
                  <a:srgbClr val="000000"/>
                </a:solidFill>
                <a:latin typeface="+mn-lt"/>
                <a:ea typeface="MS PGothic" panose="020B0600070205080204" pitchFamily="34" charset="-128"/>
                <a:cs typeface="DaunPenh" panose="02000500000000020004" pitchFamily="2" charset="0"/>
              </a:rPr>
              <a:t>chantier</a:t>
            </a:r>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émondage</a:t>
            </a:r>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relevé</a:t>
            </a:r>
            <a:r>
              <a:rPr lang="ca-ES" sz="1200" b="0" dirty="0">
                <a:solidFill>
                  <a:srgbClr val="000000"/>
                </a:solidFill>
                <a:latin typeface="+mn-lt"/>
                <a:ea typeface="MS PGothic" panose="020B0600070205080204" pitchFamily="34" charset="-128"/>
                <a:cs typeface="DaunPenh" panose="02000500000000020004" pitchFamily="2" charset="0"/>
              </a:rPr>
              <a:t> d’un </a:t>
            </a:r>
            <a:r>
              <a:rPr lang="ca-ES" sz="1200" b="0" dirty="0" err="1">
                <a:solidFill>
                  <a:srgbClr val="000000"/>
                </a:solidFill>
                <a:latin typeface="+mn-lt"/>
                <a:ea typeface="MS PGothic" panose="020B0600070205080204" pitchFamily="34" charset="-128"/>
                <a:cs typeface="DaunPenh" panose="02000500000000020004" pitchFamily="2" charset="0"/>
              </a:rPr>
              <a:t>plan</a:t>
            </a:r>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numérotation</a:t>
            </a:r>
            <a:r>
              <a:rPr lang="ca-ES" sz="1200" b="0" dirty="0">
                <a:solidFill>
                  <a:srgbClr val="000000"/>
                </a:solidFill>
                <a:latin typeface="+mn-lt"/>
                <a:ea typeface="MS PGothic" panose="020B0600070205080204" pitchFamily="34" charset="-128"/>
                <a:cs typeface="DaunPenh" panose="02000500000000020004" pitchFamily="2" charset="0"/>
              </a:rPr>
              <a:t> des </a:t>
            </a:r>
            <a:r>
              <a:rPr lang="ca-ES" sz="1200" b="0" dirty="0" err="1">
                <a:solidFill>
                  <a:srgbClr val="000000"/>
                </a:solidFill>
                <a:latin typeface="+mn-lt"/>
                <a:ea typeface="MS PGothic" panose="020B0600070205080204" pitchFamily="34" charset="-128"/>
                <a:cs typeface="DaunPenh" panose="02000500000000020004" pitchFamily="2" charset="0"/>
              </a:rPr>
              <a:t>pierres</a:t>
            </a:r>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démontage</a:t>
            </a:r>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fouilles</a:t>
            </a:r>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pour</a:t>
            </a:r>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examiner</a:t>
            </a:r>
            <a:r>
              <a:rPr lang="ca-ES" sz="1200" b="0" dirty="0">
                <a:solidFill>
                  <a:srgbClr val="000000"/>
                </a:solidFill>
                <a:latin typeface="+mn-lt"/>
                <a:ea typeface="MS PGothic" panose="020B0600070205080204" pitchFamily="34" charset="-128"/>
                <a:cs typeface="DaunPenh" panose="02000500000000020004" pitchFamily="2" charset="0"/>
              </a:rPr>
              <a:t> les </a:t>
            </a:r>
            <a:r>
              <a:rPr lang="ca-ES" sz="1200" b="0" dirty="0" err="1">
                <a:solidFill>
                  <a:srgbClr val="000000"/>
                </a:solidFill>
                <a:latin typeface="+mn-lt"/>
                <a:ea typeface="MS PGothic" panose="020B0600070205080204" pitchFamily="34" charset="-128"/>
                <a:cs typeface="DaunPenh" panose="02000500000000020004" pitchFamily="2" charset="0"/>
              </a:rPr>
              <a:t>fondations</a:t>
            </a:r>
            <a:r>
              <a:rPr lang="ca-ES" sz="1400" b="0" dirty="0">
                <a:latin typeface="+mn-lt"/>
                <a:cs typeface="Khmer OS" pitchFamily="2" charset="0"/>
              </a:rPr>
              <a:t>...</a:t>
            </a:r>
            <a:endParaRPr lang="en-US" sz="1400" b="0" dirty="0">
              <a:latin typeface="+mn-lt"/>
              <a:cs typeface="Khmer OS" pitchFamily="2" charset="0"/>
            </a:endParaRPr>
          </a:p>
        </p:txBody>
      </p:sp>
      <p:sp>
        <p:nvSpPr>
          <p:cNvPr id="44" name="TextBox 9"/>
          <p:cNvSpPr txBox="1">
            <a:spLocks noChangeArrowheads="1"/>
          </p:cNvSpPr>
          <p:nvPr/>
        </p:nvSpPr>
        <p:spPr bwMode="auto">
          <a:xfrm>
            <a:off x="185291" y="2502177"/>
            <a:ext cx="40701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en-US" sz="1200" b="0" dirty="0">
                <a:latin typeface="+mn-lt"/>
                <a:cs typeface="Khmer OS" pitchFamily="2" charset="0"/>
              </a:rPr>
              <a:t>. </a:t>
            </a:r>
            <a:r>
              <a:rPr lang="fr-FR" sz="1200" dirty="0">
                <a:solidFill>
                  <a:srgbClr val="000000"/>
                </a:solidFill>
                <a:latin typeface="+mn-lt"/>
                <a:ea typeface="MS PGothic" panose="020B0600070205080204" pitchFamily="34" charset="-128"/>
                <a:cs typeface="DaunPenh" panose="02000500000000020004" pitchFamily="2" charset="0"/>
              </a:rPr>
              <a:t> Localité 1 : </a:t>
            </a:r>
            <a:r>
              <a:rPr lang="fr-FR" sz="1200" b="0" dirty="0">
                <a:solidFill>
                  <a:srgbClr val="000000"/>
                </a:solidFill>
                <a:latin typeface="+mn-lt"/>
                <a:ea typeface="MS PGothic" panose="020B0600070205080204" pitchFamily="34" charset="-128"/>
                <a:cs typeface="DaunPenh" panose="02000500000000020004" pitchFamily="2" charset="0"/>
              </a:rPr>
              <a:t>le segment de 14 m s’est effondré le 14 octobre 2011.</a:t>
            </a:r>
            <a:endParaRPr lang="en-US" sz="1200" b="0" dirty="0">
              <a:latin typeface="+mn-lt"/>
              <a:cs typeface="Khmer OS" pitchFamily="2" charset="0"/>
            </a:endParaRPr>
          </a:p>
          <a:p>
            <a:pPr eaLnBrk="1" hangingPunct="1"/>
            <a:r>
              <a:rPr lang="ca-ES" sz="1200" b="0" dirty="0">
                <a:latin typeface="+mn-lt"/>
                <a:cs typeface="Khmer OS" pitchFamily="2" charset="0"/>
              </a:rPr>
              <a:t>. Les </a:t>
            </a:r>
            <a:r>
              <a:rPr lang="ca-ES" sz="1200" b="0" dirty="0" err="1">
                <a:latin typeface="+mn-lt"/>
                <a:cs typeface="Khmer OS" pitchFamily="2" charset="0"/>
              </a:rPr>
              <a:t>travaux</a:t>
            </a:r>
            <a:r>
              <a:rPr lang="ca-ES" sz="1200" b="0" dirty="0">
                <a:latin typeface="+mn-lt"/>
                <a:cs typeface="Khmer OS" pitchFamily="2" charset="0"/>
              </a:rPr>
              <a:t> de </a:t>
            </a:r>
            <a:r>
              <a:rPr lang="ca-ES" sz="1200" b="0" dirty="0" err="1">
                <a:latin typeface="+mn-lt"/>
                <a:cs typeface="Khmer OS" pitchFamily="2" charset="0"/>
              </a:rPr>
              <a:t>restauration</a:t>
            </a:r>
            <a:r>
              <a:rPr lang="ca-ES" sz="1200" b="0" dirty="0">
                <a:latin typeface="+mn-lt"/>
                <a:cs typeface="Khmer OS" pitchFamily="2" charset="0"/>
              </a:rPr>
              <a:t> a </a:t>
            </a:r>
            <a:r>
              <a:rPr lang="ca-ES" sz="1200" b="0" dirty="0" err="1">
                <a:latin typeface="+mn-lt"/>
                <a:cs typeface="Khmer OS" pitchFamily="2" charset="0"/>
              </a:rPr>
              <a:t>débuté</a:t>
            </a:r>
            <a:r>
              <a:rPr lang="ca-ES" sz="1200" b="0" dirty="0">
                <a:latin typeface="+mn-lt"/>
                <a:cs typeface="Khmer OS" pitchFamily="2" charset="0"/>
              </a:rPr>
              <a:t> en setembre 2012.</a:t>
            </a:r>
          </a:p>
          <a:p>
            <a:pPr eaLnBrk="1" hangingPunct="1"/>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Ils</a:t>
            </a:r>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ont</a:t>
            </a:r>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terminé</a:t>
            </a:r>
            <a:r>
              <a:rPr lang="ca-ES" sz="1200" b="0" dirty="0">
                <a:solidFill>
                  <a:srgbClr val="000000"/>
                </a:solidFill>
                <a:latin typeface="+mn-lt"/>
                <a:ea typeface="MS PGothic" panose="020B0600070205080204" pitchFamily="34" charset="-128"/>
                <a:cs typeface="DaunPenh" panose="02000500000000020004" pitchFamily="2" charset="0"/>
              </a:rPr>
              <a:t> en mars 2016.</a:t>
            </a:r>
          </a:p>
          <a:p>
            <a:pPr eaLnBrk="1" hangingPunct="1"/>
            <a:r>
              <a:rPr lang="ca-ES" sz="1200" b="0" dirty="0">
                <a:solidFill>
                  <a:srgbClr val="000000"/>
                </a:solidFill>
                <a:latin typeface="+mn-lt"/>
                <a:ea typeface="MS PGothic" panose="020B0600070205080204" pitchFamily="34" charset="-128"/>
                <a:cs typeface="DaunPenh" panose="02000500000000020004" pitchFamily="2" charset="0"/>
              </a:rPr>
              <a:t>. Nous </a:t>
            </a:r>
            <a:r>
              <a:rPr lang="ca-ES" sz="1200" b="0" dirty="0" err="1">
                <a:solidFill>
                  <a:srgbClr val="000000"/>
                </a:solidFill>
                <a:latin typeface="+mn-lt"/>
                <a:ea typeface="MS PGothic" panose="020B0600070205080204" pitchFamily="34" charset="-128"/>
                <a:cs typeface="DaunPenh" panose="02000500000000020004" pitchFamily="2" charset="0"/>
              </a:rPr>
              <a:t>avons</a:t>
            </a:r>
            <a:r>
              <a:rPr lang="ca-ES" sz="1200" b="0" dirty="0">
                <a:solidFill>
                  <a:srgbClr val="000000"/>
                </a:solidFill>
                <a:latin typeface="+mn-lt"/>
                <a:ea typeface="MS PGothic" panose="020B0600070205080204" pitchFamily="34" charset="-128"/>
                <a:cs typeface="DaunPenh" panose="02000500000000020004" pitchFamily="2" charset="0"/>
              </a:rPr>
              <a:t> </a:t>
            </a:r>
            <a:r>
              <a:rPr lang="ca-ES" sz="1200" b="0" dirty="0" err="1">
                <a:solidFill>
                  <a:srgbClr val="000000"/>
                </a:solidFill>
                <a:latin typeface="+mn-lt"/>
                <a:ea typeface="MS PGothic" panose="020B0600070205080204" pitchFamily="34" charset="-128"/>
                <a:cs typeface="DaunPenh" panose="02000500000000020004" pitchFamily="2" charset="0"/>
              </a:rPr>
              <a:t>consacré</a:t>
            </a:r>
            <a:r>
              <a:rPr lang="ca-ES" sz="1200" b="0" dirty="0">
                <a:solidFill>
                  <a:srgbClr val="000000"/>
                </a:solidFill>
                <a:latin typeface="+mn-lt"/>
                <a:ea typeface="MS PGothic" panose="020B0600070205080204" pitchFamily="34" charset="-128"/>
                <a:cs typeface="DaunPenh" panose="02000500000000020004" pitchFamily="2" charset="0"/>
              </a:rPr>
              <a:t> 3 ans et 5 </a:t>
            </a:r>
            <a:r>
              <a:rPr lang="ca-ES" sz="1200" b="0" dirty="0" err="1">
                <a:solidFill>
                  <a:srgbClr val="000000"/>
                </a:solidFill>
                <a:latin typeface="+mn-lt"/>
                <a:ea typeface="MS PGothic" panose="020B0600070205080204" pitchFamily="34" charset="-128"/>
                <a:cs typeface="DaunPenh" panose="02000500000000020004" pitchFamily="2" charset="0"/>
              </a:rPr>
              <a:t>mois</a:t>
            </a:r>
            <a:r>
              <a:rPr lang="ca-ES" sz="1200" b="0" dirty="0">
                <a:solidFill>
                  <a:srgbClr val="000000"/>
                </a:solidFill>
                <a:latin typeface="+mn-lt"/>
                <a:ea typeface="MS PGothic" panose="020B0600070205080204" pitchFamily="34" charset="-128"/>
                <a:cs typeface="DaunPenh" panose="02000500000000020004" pitchFamily="2" charset="0"/>
              </a:rPr>
              <a:t> à la </a:t>
            </a:r>
            <a:r>
              <a:rPr lang="ca-ES" sz="1200" b="0" dirty="0" err="1">
                <a:solidFill>
                  <a:srgbClr val="000000"/>
                </a:solidFill>
                <a:latin typeface="+mn-lt"/>
                <a:ea typeface="MS PGothic" panose="020B0600070205080204" pitchFamily="34" charset="-128"/>
                <a:cs typeface="DaunPenh" panose="02000500000000020004" pitchFamily="2" charset="0"/>
              </a:rPr>
              <a:t>restauration</a:t>
            </a:r>
            <a:r>
              <a:rPr lang="ca-ES" sz="1200" b="0" dirty="0">
                <a:solidFill>
                  <a:srgbClr val="000000"/>
                </a:solidFill>
                <a:latin typeface="+mn-lt"/>
                <a:ea typeface="MS PGothic" panose="020B0600070205080204" pitchFamily="34" charset="-128"/>
                <a:cs typeface="DaunPenh" panose="02000500000000020004" pitchFamily="2" charset="0"/>
              </a:rPr>
              <a:t>.</a:t>
            </a:r>
            <a:endParaRPr lang="en-US" sz="1200" b="0" dirty="0">
              <a:latin typeface="+mn-lt"/>
              <a:cs typeface="Khmer OS" pitchFamily="2" charset="0"/>
            </a:endParaRPr>
          </a:p>
        </p:txBody>
      </p:sp>
      <p:sp>
        <p:nvSpPr>
          <p:cNvPr id="46" name="Right Arrow 45"/>
          <p:cNvSpPr/>
          <p:nvPr/>
        </p:nvSpPr>
        <p:spPr>
          <a:xfrm>
            <a:off x="4038600" y="1432871"/>
            <a:ext cx="137160" cy="301752"/>
          </a:xfrm>
          <a:prstGeom prst="rightArrow">
            <a:avLst/>
          </a:prstGeom>
          <a:solidFill>
            <a:srgbClr val="D52B19"/>
          </a:solidFill>
          <a:ln>
            <a:solidFill>
              <a:srgbClr val="D52B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FF0000"/>
                </a:solidFill>
              </a:ln>
              <a:solidFill>
                <a:srgbClr val="FF0000"/>
              </a:solidFill>
            </a:endParaRPr>
          </a:p>
        </p:txBody>
      </p:sp>
      <p:sp>
        <p:nvSpPr>
          <p:cNvPr id="47" name="Right Arrow 46"/>
          <p:cNvSpPr/>
          <p:nvPr/>
        </p:nvSpPr>
        <p:spPr>
          <a:xfrm rot="5400000">
            <a:off x="6482279" y="3134161"/>
            <a:ext cx="137160" cy="300117"/>
          </a:xfrm>
          <a:prstGeom prst="rightArrow">
            <a:avLst/>
          </a:prstGeom>
          <a:solidFill>
            <a:srgbClr val="D52B19"/>
          </a:solidFill>
          <a:ln>
            <a:solidFill>
              <a:srgbClr val="D52B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ysClr val="windowText" lastClr="000000"/>
                </a:solidFill>
              </a:ln>
            </a:endParaRPr>
          </a:p>
        </p:txBody>
      </p:sp>
      <p:sp>
        <p:nvSpPr>
          <p:cNvPr id="48" name="Right Arrow 47"/>
          <p:cNvSpPr/>
          <p:nvPr/>
        </p:nvSpPr>
        <p:spPr>
          <a:xfrm rot="10800000">
            <a:off x="4358640" y="4495800"/>
            <a:ext cx="137160" cy="301752"/>
          </a:xfrm>
          <a:prstGeom prst="rightArrow">
            <a:avLst/>
          </a:prstGeom>
          <a:solidFill>
            <a:srgbClr val="D52B19"/>
          </a:solidFill>
          <a:ln>
            <a:solidFill>
              <a:srgbClr val="D52B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ysClr val="windowText" lastClr="000000"/>
                </a:solidFill>
              </a:ln>
            </a:endParaRPr>
          </a:p>
        </p:txBody>
      </p:sp>
      <p:sp>
        <p:nvSpPr>
          <p:cNvPr id="49"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13</a:t>
            </a:fld>
            <a:endParaRPr lang="en-US"/>
          </a:p>
        </p:txBody>
      </p:sp>
    </p:spTree>
    <p:extLst>
      <p:ext uri="{BB962C8B-B14F-4D97-AF65-F5344CB8AC3E}">
        <p14:creationId xmlns:p14="http://schemas.microsoft.com/office/powerpoint/2010/main" val="183809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D:\from Disk E\2015 Photo\10 2015\wall angkor tho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80975"/>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9"/>
          <p:cNvSpPr txBox="1">
            <a:spLocks noChangeArrowheads="1"/>
          </p:cNvSpPr>
          <p:nvPr/>
        </p:nvSpPr>
        <p:spPr bwMode="auto">
          <a:xfrm>
            <a:off x="169862" y="3810000"/>
            <a:ext cx="3932238"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ahoma" pitchFamily="34" charset="0"/>
                <a:ea typeface="ＭＳ Ｐゴシック" pitchFamily="34" charset="-128"/>
              </a:defRPr>
            </a:lvl1pPr>
            <a:lvl2pPr marL="742950" indent="-285750">
              <a:defRPr sz="2400" b="1">
                <a:solidFill>
                  <a:schemeClr val="tx1"/>
                </a:solidFill>
                <a:latin typeface="Tahoma" pitchFamily="34" charset="0"/>
                <a:ea typeface="ＭＳ Ｐゴシック" pitchFamily="34" charset="-128"/>
              </a:defRPr>
            </a:lvl2pPr>
            <a:lvl3pPr marL="1143000" indent="-228600">
              <a:defRPr sz="2400" b="1">
                <a:solidFill>
                  <a:schemeClr val="tx1"/>
                </a:solidFill>
                <a:latin typeface="Tahoma" pitchFamily="34" charset="0"/>
                <a:ea typeface="ＭＳ Ｐゴシック" pitchFamily="34" charset="-128"/>
              </a:defRPr>
            </a:lvl3pPr>
            <a:lvl4pPr marL="1600200" indent="-228600">
              <a:defRPr sz="2400" b="1">
                <a:solidFill>
                  <a:schemeClr val="tx1"/>
                </a:solidFill>
                <a:latin typeface="Tahoma" pitchFamily="34" charset="0"/>
                <a:ea typeface="ＭＳ Ｐゴシック" pitchFamily="34" charset="-128"/>
              </a:defRPr>
            </a:lvl4pPr>
            <a:lvl5pPr marL="2057400" indent="-228600">
              <a:defRPr sz="2400" b="1">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ahoma" pitchFamily="34" charset="0"/>
                <a:ea typeface="ＭＳ Ｐゴシック" pitchFamily="34" charset="-128"/>
              </a:defRPr>
            </a:lvl9pPr>
          </a:lstStyle>
          <a:p>
            <a:pPr algn="just" eaLnBrk="1" hangingPunct="1"/>
            <a:endParaRPr lang="en-US" sz="1200" b="0" dirty="0">
              <a:latin typeface="Khmer OS" pitchFamily="2" charset="0"/>
              <a:cs typeface="Khmer OS" pitchFamily="2" charset="0"/>
            </a:endParaRPr>
          </a:p>
          <a:p>
            <a:pPr lvl="0"/>
            <a:r>
              <a:rPr lang="ca-ES" sz="1400" b="0" dirty="0">
                <a:latin typeface="Khmer OS" pitchFamily="2" charset="0"/>
                <a:cs typeface="Khmer OS" pitchFamily="2" charset="0"/>
              </a:rPr>
              <a:t>- </a:t>
            </a:r>
            <a:r>
              <a:rPr lang="fr-FR" sz="1400" b="0" dirty="0">
                <a:latin typeface="+mn-lt"/>
                <a:cs typeface="Khmer OS" pitchFamily="2" charset="0"/>
              </a:rPr>
              <a:t>Restauration achevée sur une partie de la muraille de 16 strates et de 14 m de long pendant 3 ans et 5 mois avec 25% de nouveaux latérites à la place d’anciennes pierres endommagées et 75% d’anciennes pierres récupérées.</a:t>
            </a:r>
          </a:p>
          <a:p>
            <a:pPr lvl="0"/>
            <a:r>
              <a:rPr lang="fr-FR" sz="1400" b="0" dirty="0">
                <a:latin typeface="+mn-lt"/>
                <a:cs typeface="Khmer OS" pitchFamily="2" charset="0"/>
              </a:rPr>
              <a:t>- 294 m3 de terres remblayées ont été tassées pour soutenir la muraille de l’intérieur.</a:t>
            </a:r>
            <a:r>
              <a:rPr lang="ca-ES" sz="1400" b="0" dirty="0">
                <a:latin typeface="+mn-lt"/>
                <a:cs typeface="Khmer OS" pitchFamily="2" charset="0"/>
              </a:rPr>
              <a:t>  </a:t>
            </a:r>
            <a:r>
              <a:rPr lang="ca-ES" sz="1400" b="0" dirty="0">
                <a:latin typeface="Khmer OS" pitchFamily="2" charset="0"/>
                <a:cs typeface="Khmer OS" pitchFamily="2" charset="0"/>
              </a:rPr>
              <a:t>  </a:t>
            </a:r>
            <a:endParaRPr lang="en-US" sz="1400" b="0" dirty="0">
              <a:latin typeface="Khmer OS" pitchFamily="2" charset="0"/>
              <a:cs typeface="Khmer OS" pitchFamily="2" charset="0"/>
            </a:endParaRPr>
          </a:p>
          <a:p>
            <a:pPr lvl="0">
              <a:lnSpc>
                <a:spcPct val="150000"/>
              </a:lnSpc>
            </a:pPr>
            <a:endParaRPr lang="en-US" sz="1400" b="0" dirty="0">
              <a:latin typeface="Khmer OS" pitchFamily="2" charset="0"/>
              <a:cs typeface="Khmer OS" pitchFamily="2" charset="0"/>
            </a:endParaRPr>
          </a:p>
          <a:p>
            <a:pPr algn="just" eaLnBrk="1" hangingPunct="1"/>
            <a:endParaRPr lang="en-US" sz="1000" b="0" dirty="0">
              <a:latin typeface="Times New Roman" pitchFamily="18" charset="0"/>
              <a:cs typeface="Times New Roman" pitchFamily="18" charset="0"/>
            </a:endParaRPr>
          </a:p>
        </p:txBody>
      </p:sp>
      <p:pic>
        <p:nvPicPr>
          <p:cNvPr id="38916" name="Picture 2" descr="D:\from Disk E\2016 Photo\03 2016\Wall Angkor Thom\DSC054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22098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D:\from Disk E\2016 Photo\03 2016\Wall Angkor Thom\DSC054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050" y="1905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
          <p:cNvSpPr txBox="1">
            <a:spLocks/>
          </p:cNvSpPr>
          <p:nvPr/>
        </p:nvSpPr>
        <p:spPr>
          <a:xfrm>
            <a:off x="6953250" y="65786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3F83A1-47A3-45FF-8DBC-B22F32867634}" type="slidenum">
              <a:rPr lang="en-US" smtClean="0"/>
              <a:pPr/>
              <a:t>14</a:t>
            </a:fld>
            <a:endParaRPr lang="en-US" dirty="0"/>
          </a:p>
        </p:txBody>
      </p:sp>
    </p:spTree>
    <p:extLst>
      <p:ext uri="{BB962C8B-B14F-4D97-AF65-F5344CB8AC3E}">
        <p14:creationId xmlns:p14="http://schemas.microsoft.com/office/powerpoint/2010/main" val="2184548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mpact angkor region\100NIKON\1.tif"/>
          <p:cNvPicPr>
            <a:picLocks noChangeAspect="1" noChangeArrowheads="1"/>
          </p:cNvPicPr>
          <p:nvPr/>
        </p:nvPicPr>
        <p:blipFill rotWithShape="1">
          <a:blip r:embed="rId2">
            <a:extLst>
              <a:ext uri="{28A0092B-C50C-407E-A947-70E740481C1C}">
                <a14:useLocalDpi xmlns:a14="http://schemas.microsoft.com/office/drawing/2010/main" val="0"/>
              </a:ext>
            </a:extLst>
          </a:blip>
          <a:srcRect l="9836" t="6299" r="5518" b="21248"/>
          <a:stretch/>
        </p:blipFill>
        <p:spPr bwMode="auto">
          <a:xfrm>
            <a:off x="4612341" y="116545"/>
            <a:ext cx="3977265" cy="212621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D:\from Disk E\2013 Photo\130228.1 photo\Wall angkor thom\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034"/>
          <a:stretch/>
        </p:blipFill>
        <p:spPr bwMode="auto">
          <a:xfrm>
            <a:off x="4630270" y="2339326"/>
            <a:ext cx="3977265" cy="204441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92201" y="76200"/>
            <a:ext cx="2580354" cy="2288463"/>
            <a:chOff x="292201" y="76200"/>
            <a:chExt cx="2580354" cy="2288463"/>
          </a:xfrm>
        </p:grpSpPr>
        <p:grpSp>
          <p:nvGrpSpPr>
            <p:cNvPr id="8" name="Group 7"/>
            <p:cNvGrpSpPr/>
            <p:nvPr/>
          </p:nvGrpSpPr>
          <p:grpSpPr>
            <a:xfrm>
              <a:off x="292201" y="187520"/>
              <a:ext cx="2240643" cy="2177143"/>
              <a:chOff x="3156857" y="2394857"/>
              <a:chExt cx="2240643" cy="2177143"/>
            </a:xfrm>
          </p:grpSpPr>
          <p:grpSp>
            <p:nvGrpSpPr>
              <p:cNvPr id="12" name="Group 34"/>
              <p:cNvGrpSpPr>
                <a:grpSpLocks/>
              </p:cNvGrpSpPr>
              <p:nvPr/>
            </p:nvGrpSpPr>
            <p:grpSpPr bwMode="auto">
              <a:xfrm>
                <a:off x="3156857" y="2394857"/>
                <a:ext cx="2240643" cy="2177143"/>
                <a:chOff x="4537" y="5636"/>
                <a:chExt cx="3740" cy="3622"/>
              </a:xfrm>
            </p:grpSpPr>
            <p:pic>
              <p:nvPicPr>
                <p:cNvPr id="30" name="Picture 40" descr="PLAN Angkor Thom Gaucher EFEO, 2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7" y="5636"/>
                  <a:ext cx="3740" cy="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9"/>
                <p:cNvSpPr>
                  <a:spLocks noChangeArrowheads="1"/>
                </p:cNvSpPr>
                <p:nvPr/>
              </p:nvSpPr>
              <p:spPr bwMode="auto">
                <a:xfrm>
                  <a:off x="7248" y="5798"/>
                  <a:ext cx="171"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32" name="Rectangle 38"/>
                <p:cNvSpPr>
                  <a:spLocks noChangeArrowheads="1"/>
                </p:cNvSpPr>
                <p:nvPr/>
              </p:nvSpPr>
              <p:spPr bwMode="auto">
                <a:xfrm>
                  <a:off x="6738" y="5791"/>
                  <a:ext cx="76"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33" name="Rectangle 37" descr="Light upward diagonal"/>
                <p:cNvSpPr>
                  <a:spLocks noChangeArrowheads="1"/>
                </p:cNvSpPr>
                <p:nvPr/>
              </p:nvSpPr>
              <p:spPr bwMode="auto">
                <a:xfrm>
                  <a:off x="6834" y="5790"/>
                  <a:ext cx="171"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4" name="Rectangle 36" descr="Light upward diagonal"/>
                <p:cNvSpPr>
                  <a:spLocks noChangeArrowheads="1"/>
                </p:cNvSpPr>
                <p:nvPr/>
              </p:nvSpPr>
              <p:spPr bwMode="auto">
                <a:xfrm>
                  <a:off x="5637" y="5798"/>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5" name="Rectangle 35" descr="Light upward diagonal"/>
                <p:cNvSpPr>
                  <a:spLocks noChangeArrowheads="1"/>
                </p:cNvSpPr>
                <p:nvPr/>
              </p:nvSpPr>
              <p:spPr bwMode="auto">
                <a:xfrm>
                  <a:off x="7930" y="7990"/>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13" name="Rectangle 33"/>
              <p:cNvSpPr>
                <a:spLocks noChangeArrowheads="1"/>
              </p:cNvSpPr>
              <p:nvPr/>
            </p:nvSpPr>
            <p:spPr bwMode="auto">
              <a:xfrm>
                <a:off x="4011398" y="4334345"/>
                <a:ext cx="73152" cy="100983"/>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14" name="Rectangle 32" descr="Light upward diagonal"/>
              <p:cNvSpPr>
                <a:spLocks noChangeArrowheads="1"/>
              </p:cNvSpPr>
              <p:nvPr/>
            </p:nvSpPr>
            <p:spPr bwMode="auto">
              <a:xfrm>
                <a:off x="3871875" y="4333554"/>
                <a:ext cx="112631"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15" name="Rectangle 13"/>
              <p:cNvSpPr>
                <a:spLocks noChangeArrowheads="1"/>
              </p:cNvSpPr>
              <p:nvPr/>
            </p:nvSpPr>
            <p:spPr bwMode="auto">
              <a:xfrm>
                <a:off x="5194407" y="2549434"/>
                <a:ext cx="100584" cy="45720"/>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16" name="Rectangle 32" descr="Light upward diagonal"/>
              <p:cNvSpPr>
                <a:spLocks noChangeArrowheads="1"/>
              </p:cNvSpPr>
              <p:nvPr/>
            </p:nvSpPr>
            <p:spPr bwMode="auto">
              <a:xfrm>
                <a:off x="4120067" y="433436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17" name="Rectangle 32" descr="Light upward diagonal"/>
              <p:cNvSpPr>
                <a:spLocks noChangeArrowheads="1"/>
              </p:cNvSpPr>
              <p:nvPr/>
            </p:nvSpPr>
            <p:spPr bwMode="auto">
              <a:xfrm>
                <a:off x="4200963" y="4334369"/>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18" name="Rectangle 32" descr="Light upward diagonal"/>
              <p:cNvSpPr>
                <a:spLocks noChangeArrowheads="1"/>
              </p:cNvSpPr>
              <p:nvPr/>
            </p:nvSpPr>
            <p:spPr bwMode="auto">
              <a:xfrm>
                <a:off x="3803241" y="4333767"/>
                <a:ext cx="54864"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19" name="Rectangle 32" descr="Light upward diagonal"/>
              <p:cNvSpPr>
                <a:spLocks noChangeArrowheads="1"/>
              </p:cNvSpPr>
              <p:nvPr/>
            </p:nvSpPr>
            <p:spPr bwMode="auto">
              <a:xfrm>
                <a:off x="3723568" y="433494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0" name="Rectangle 32" descr="Light upward diagonal"/>
              <p:cNvSpPr>
                <a:spLocks noChangeArrowheads="1"/>
              </p:cNvSpPr>
              <p:nvPr/>
            </p:nvSpPr>
            <p:spPr bwMode="auto">
              <a:xfrm>
                <a:off x="3267163" y="3573562"/>
                <a:ext cx="100584" cy="7315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1" name="Rectangle 32" descr="Light upward diagonal"/>
              <p:cNvSpPr>
                <a:spLocks noChangeArrowheads="1"/>
              </p:cNvSpPr>
              <p:nvPr/>
            </p:nvSpPr>
            <p:spPr bwMode="auto">
              <a:xfrm>
                <a:off x="3266587" y="3519225"/>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2" name="Rectangle 32" descr="Light upward diagonal"/>
              <p:cNvSpPr>
                <a:spLocks noChangeArrowheads="1"/>
              </p:cNvSpPr>
              <p:nvPr/>
            </p:nvSpPr>
            <p:spPr bwMode="auto">
              <a:xfrm>
                <a:off x="4353512" y="2487480"/>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3" name="Rectangle 32" descr="Light upward diagonal"/>
              <p:cNvSpPr>
                <a:spLocks noChangeArrowheads="1"/>
              </p:cNvSpPr>
              <p:nvPr/>
            </p:nvSpPr>
            <p:spPr bwMode="auto">
              <a:xfrm>
                <a:off x="4396847" y="248762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4" name="Rectangle 32" descr="Light upward diagonal"/>
              <p:cNvSpPr>
                <a:spLocks noChangeArrowheads="1"/>
              </p:cNvSpPr>
              <p:nvPr/>
            </p:nvSpPr>
            <p:spPr bwMode="auto">
              <a:xfrm>
                <a:off x="4648736" y="2487494"/>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5" name="Rectangle 32" descr="Light upward diagonal"/>
              <p:cNvSpPr>
                <a:spLocks noChangeArrowheads="1"/>
              </p:cNvSpPr>
              <p:nvPr/>
            </p:nvSpPr>
            <p:spPr bwMode="auto">
              <a:xfrm>
                <a:off x="4692071" y="248763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6" name="Rectangle 32" descr="Light upward diagonal"/>
              <p:cNvSpPr>
                <a:spLocks noChangeArrowheads="1"/>
              </p:cNvSpPr>
              <p:nvPr/>
            </p:nvSpPr>
            <p:spPr bwMode="auto">
              <a:xfrm>
                <a:off x="4903082" y="2494171"/>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7" name="Rectangle 32" descr="Light upward diagonal"/>
              <p:cNvSpPr>
                <a:spLocks noChangeArrowheads="1"/>
              </p:cNvSpPr>
              <p:nvPr/>
            </p:nvSpPr>
            <p:spPr bwMode="auto">
              <a:xfrm>
                <a:off x="5201315" y="271227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8" name="Rectangle 32" descr="Light upward diagonal"/>
              <p:cNvSpPr>
                <a:spLocks noChangeArrowheads="1"/>
              </p:cNvSpPr>
              <p:nvPr/>
            </p:nvSpPr>
            <p:spPr bwMode="auto">
              <a:xfrm>
                <a:off x="5201594" y="403860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9" name="Rectangle 32" descr="Light upward diagonal"/>
              <p:cNvSpPr>
                <a:spLocks noChangeArrowheads="1"/>
              </p:cNvSpPr>
              <p:nvPr/>
            </p:nvSpPr>
            <p:spPr bwMode="auto">
              <a:xfrm>
                <a:off x="5105400" y="4347064"/>
                <a:ext cx="27432"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9" name="Text Box 15"/>
            <p:cNvSpPr txBox="1">
              <a:spLocks noChangeArrowheads="1"/>
            </p:cNvSpPr>
            <p:nvPr/>
          </p:nvSpPr>
          <p:spPr bwMode="auto">
            <a:xfrm>
              <a:off x="1891423" y="76200"/>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2</a:t>
              </a:r>
              <a:endParaRPr lang="en-US" sz="700" dirty="0"/>
            </a:p>
          </p:txBody>
        </p:sp>
        <p:sp>
          <p:nvSpPr>
            <p:cNvPr id="10" name="Up Arrow 9"/>
            <p:cNvSpPr/>
            <p:nvPr/>
          </p:nvSpPr>
          <p:spPr>
            <a:xfrm>
              <a:off x="2711034" y="475243"/>
              <a:ext cx="161521" cy="1212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5"/>
            <p:cNvSpPr txBox="1">
              <a:spLocks noChangeArrowheads="1"/>
            </p:cNvSpPr>
            <p:nvPr/>
          </p:nvSpPr>
          <p:spPr bwMode="auto">
            <a:xfrm>
              <a:off x="2702341" y="287321"/>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1000" dirty="0">
                  <a:latin typeface="DaunPenh" pitchFamily="2" charset="0"/>
                </a:rPr>
                <a:t>N</a:t>
              </a:r>
              <a:endParaRPr lang="en-US" sz="1000" dirty="0"/>
            </a:p>
          </p:txBody>
        </p:sp>
      </p:grpSp>
      <p:pic>
        <p:nvPicPr>
          <p:cNvPr id="36" name="Picture 2" descr="D:\from Disk E\2013 Photo\130307 Photo\Wall Angkor thom\DSC071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9235" y="4494516"/>
            <a:ext cx="3977265" cy="223721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D:\from Disk E\2014 photo\05 2014\1Wall Angkor Thom\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354"/>
          <a:stretch/>
        </p:blipFill>
        <p:spPr bwMode="auto">
          <a:xfrm>
            <a:off x="400847" y="3133561"/>
            <a:ext cx="3581400" cy="246163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9"/>
          <p:cNvSpPr txBox="1">
            <a:spLocks noChangeArrowheads="1"/>
          </p:cNvSpPr>
          <p:nvPr/>
        </p:nvSpPr>
        <p:spPr bwMode="auto">
          <a:xfrm>
            <a:off x="152400" y="2369403"/>
            <a:ext cx="434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en-US" sz="1200" b="0" dirty="0">
                <a:latin typeface="Khmer OS" pitchFamily="2" charset="0"/>
                <a:cs typeface="Khmer OS" pitchFamily="2" charset="0"/>
              </a:rPr>
              <a:t>. </a:t>
            </a:r>
            <a:r>
              <a:rPr lang="fr-FR" sz="1200" dirty="0">
                <a:solidFill>
                  <a:srgbClr val="000000"/>
                </a:solidFill>
                <a:latin typeface="Calibri" panose="020F0502020204030204" pitchFamily="34" charset="0"/>
                <a:ea typeface="MS PGothic" panose="020B0600070205080204" pitchFamily="34" charset="-128"/>
                <a:cs typeface="DaunPenh" panose="02000500000000020004" pitchFamily="2" charset="0"/>
              </a:rPr>
              <a:t> Localité 2 : </a:t>
            </a:r>
            <a:r>
              <a:rPr lang="fr-FR"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le segment de 45 m s’est effondré le 11 octobre 2011</a:t>
            </a:r>
            <a:endParaRPr lang="en-US" sz="1200" b="0" dirty="0">
              <a:latin typeface="Khmer OS" pitchFamily="2" charset="0"/>
              <a:cs typeface="Khmer OS" pitchFamily="2" charset="0"/>
            </a:endParaRPr>
          </a:p>
          <a:p>
            <a:pPr eaLnBrk="1" hangingPunct="1"/>
            <a:r>
              <a:rPr lang="ca-ES" sz="1200" b="0" dirty="0">
                <a:latin typeface="Khmer OS" pitchFamily="2" charset="0"/>
                <a:cs typeface="Khmer OS" pitchFamily="2" charset="0"/>
              </a:rPr>
              <a:t>. </a:t>
            </a:r>
            <a:r>
              <a:rPr lang="ca-ES" sz="1200" b="0" dirty="0">
                <a:cs typeface="Khmer OS" pitchFamily="2" charset="0"/>
              </a:rPr>
              <a:t>Les </a:t>
            </a:r>
            <a:r>
              <a:rPr lang="ca-ES" sz="1200" b="0" dirty="0" err="1">
                <a:cs typeface="Khmer OS" pitchFamily="2" charset="0"/>
              </a:rPr>
              <a:t>travaux</a:t>
            </a:r>
            <a:r>
              <a:rPr lang="ca-ES" sz="1200" b="0" dirty="0">
                <a:cs typeface="Khmer OS" pitchFamily="2" charset="0"/>
              </a:rPr>
              <a:t> de </a:t>
            </a:r>
            <a:r>
              <a:rPr lang="ca-ES" sz="1200" b="0" dirty="0" err="1">
                <a:cs typeface="Khmer OS" pitchFamily="2" charset="0"/>
              </a:rPr>
              <a:t>restauration</a:t>
            </a:r>
            <a:r>
              <a:rPr lang="ca-ES" sz="1200" b="0" dirty="0">
                <a:cs typeface="Khmer OS" pitchFamily="2" charset="0"/>
              </a:rPr>
              <a:t> a </a:t>
            </a:r>
            <a:r>
              <a:rPr lang="ca-ES" sz="1200" b="0" dirty="0" err="1">
                <a:cs typeface="Khmer OS" pitchFamily="2" charset="0"/>
              </a:rPr>
              <a:t>débuté</a:t>
            </a:r>
            <a:r>
              <a:rPr lang="ca-ES" sz="1200" b="0" dirty="0">
                <a:cs typeface="Khmer OS" pitchFamily="2" charset="0"/>
              </a:rPr>
              <a:t> en setembre 2012.</a:t>
            </a:r>
          </a:p>
          <a:p>
            <a:pPr eaLnBrk="1" hangingPunct="1"/>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Ils</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ont</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terminé</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en octubre 2016.</a:t>
            </a:r>
          </a:p>
          <a:p>
            <a:pPr eaLnBrk="1" hangingPunct="1"/>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Nous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avons</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consacré</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3 ans et 10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mois</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à la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restauration</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a:t>
            </a:r>
            <a:r>
              <a:rPr lang="km-KH" sz="1200" b="0" dirty="0">
                <a:latin typeface="Khmer OS" pitchFamily="2" charset="0"/>
                <a:cs typeface="Khmer OS" pitchFamily="2" charset="0"/>
              </a:rPr>
              <a:t> </a:t>
            </a:r>
            <a:endParaRPr lang="en-US" sz="1200" b="0" dirty="0">
              <a:latin typeface="Khmer OS" pitchFamily="2" charset="0"/>
              <a:cs typeface="Khmer OS" pitchFamily="2" charset="0"/>
            </a:endParaRPr>
          </a:p>
        </p:txBody>
      </p:sp>
      <p:sp>
        <p:nvSpPr>
          <p:cNvPr id="40" name="TextBox 9"/>
          <p:cNvSpPr txBox="1">
            <a:spLocks noChangeArrowheads="1"/>
          </p:cNvSpPr>
          <p:nvPr/>
        </p:nvSpPr>
        <p:spPr bwMode="auto">
          <a:xfrm>
            <a:off x="228599" y="5651586"/>
            <a:ext cx="408673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ca-ES" sz="1400" b="0" dirty="0">
                <a:latin typeface="Khmer OS" pitchFamily="2" charset="0"/>
                <a:cs typeface="Khmer OS" pitchFamily="2" charset="0"/>
              </a:rPr>
              <a:t>. </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Le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renforcement</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et la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restauration</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de la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localité</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2 :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préparation</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du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chantier</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construction</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d’un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entrepôt</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des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matériaux</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et des pistes... </a:t>
            </a:r>
            <a:r>
              <a:rPr lang="ca-ES" sz="1400" b="0" dirty="0">
                <a:latin typeface="Khmer OS" pitchFamily="2" charset="0"/>
                <a:cs typeface="Khmer OS" pitchFamily="2" charset="0"/>
              </a:rPr>
              <a:t>​​​ </a:t>
            </a:r>
          </a:p>
          <a:p>
            <a:pPr eaLnBrk="1" hangingPunct="1"/>
            <a:r>
              <a:rPr lang="ca-ES" sz="1400" b="0" dirty="0">
                <a:latin typeface="Khmer OS" pitchFamily="2" charset="0"/>
                <a:cs typeface="Khmer OS"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Nettoyage</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du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chantier</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émondage</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relevé</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d’un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plan</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numérotation</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des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pierres</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démontage</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fouilles</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pour</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examiner</a:t>
            </a:r>
            <a:r>
              <a:rPr lang="ca-ES" sz="12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les </a:t>
            </a:r>
            <a:r>
              <a:rPr lang="ca-ES" sz="1200" b="0" dirty="0" err="1">
                <a:solidFill>
                  <a:srgbClr val="000000"/>
                </a:solidFill>
                <a:latin typeface="Calibri" panose="020F0502020204030204" pitchFamily="34" charset="0"/>
                <a:ea typeface="MS PGothic" panose="020B0600070205080204" pitchFamily="34" charset="-128"/>
                <a:cs typeface="DaunPenh" panose="02000500000000020004" pitchFamily="2" charset="0"/>
              </a:rPr>
              <a:t>fondations</a:t>
            </a:r>
            <a:r>
              <a:rPr lang="ca-ES" sz="1400" b="0" dirty="0">
                <a:latin typeface="Khmer OS" pitchFamily="2" charset="0"/>
                <a:cs typeface="Khmer OS" pitchFamily="2" charset="0"/>
              </a:rPr>
              <a:t>...</a:t>
            </a:r>
            <a:endParaRPr lang="en-US" sz="1400" b="0" dirty="0">
              <a:latin typeface="Khmer OS" pitchFamily="2" charset="0"/>
              <a:cs typeface="Khmer OS" pitchFamily="2" charset="0"/>
            </a:endParaRPr>
          </a:p>
        </p:txBody>
      </p:sp>
      <p:sp>
        <p:nvSpPr>
          <p:cNvPr id="42" name="Right Arrow 41"/>
          <p:cNvSpPr/>
          <p:nvPr/>
        </p:nvSpPr>
        <p:spPr>
          <a:xfrm>
            <a:off x="4253971" y="1432871"/>
            <a:ext cx="137160" cy="301752"/>
          </a:xfrm>
          <a:prstGeom prst="rightArrow">
            <a:avLst/>
          </a:prstGeom>
          <a:solidFill>
            <a:srgbClr val="D52B19"/>
          </a:solidFill>
          <a:ln>
            <a:solidFill>
              <a:srgbClr val="D52B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FF0000"/>
                </a:solidFill>
              </a:ln>
              <a:solidFill>
                <a:srgbClr val="FF0000"/>
              </a:solidFill>
            </a:endParaRPr>
          </a:p>
        </p:txBody>
      </p:sp>
      <p:sp>
        <p:nvSpPr>
          <p:cNvPr id="44" name="Right Arrow 43"/>
          <p:cNvSpPr/>
          <p:nvPr/>
        </p:nvSpPr>
        <p:spPr>
          <a:xfrm rot="10800000">
            <a:off x="4114801" y="4267200"/>
            <a:ext cx="137160" cy="301752"/>
          </a:xfrm>
          <a:prstGeom prst="rightArrow">
            <a:avLst/>
          </a:prstGeom>
          <a:solidFill>
            <a:srgbClr val="D52B19"/>
          </a:solidFill>
          <a:ln>
            <a:solidFill>
              <a:srgbClr val="D52B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ysClr val="windowText" lastClr="000000"/>
                </a:solidFill>
              </a:ln>
            </a:endParaRPr>
          </a:p>
        </p:txBody>
      </p:sp>
      <p:sp>
        <p:nvSpPr>
          <p:cNvPr id="46" name="Slide Number Placeholder 3"/>
          <p:cNvSpPr>
            <a:spLocks noGrp="1"/>
          </p:cNvSpPr>
          <p:nvPr>
            <p:ph type="sldNum" sz="quarter" idx="12"/>
          </p:nvPr>
        </p:nvSpPr>
        <p:spPr>
          <a:xfrm>
            <a:off x="6858000" y="6492875"/>
            <a:ext cx="2133600" cy="365125"/>
          </a:xfrm>
        </p:spPr>
        <p:txBody>
          <a:bodyPr/>
          <a:lstStyle/>
          <a:p>
            <a:fld id="{D83F83A1-47A3-45FF-8DBC-B22F32867634}" type="slidenum">
              <a:rPr lang="en-US" smtClean="0"/>
              <a:pPr/>
              <a:t>15</a:t>
            </a:fld>
            <a:endParaRPr lang="en-US"/>
          </a:p>
        </p:txBody>
      </p:sp>
    </p:spTree>
    <p:extLst>
      <p:ext uri="{BB962C8B-B14F-4D97-AF65-F5344CB8AC3E}">
        <p14:creationId xmlns:p14="http://schemas.microsoft.com/office/powerpoint/2010/main" val="2866021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15889"/>
            <a:ext cx="5837237" cy="42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40964" name="Picture 2" descr="D:\from Disk E\2016 Photo\160515 Photo for Tann Sophal\moving sto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310991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D:\from Disk E\2016 Photo\09 2016\Wall Angkor Thom\160919 eastnorth wall angkor thom16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725" y="29718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275" y="4343400"/>
            <a:ext cx="4149725" cy="1600438"/>
          </a:xfrm>
          <a:prstGeom prst="rect">
            <a:avLst/>
          </a:prstGeom>
        </p:spPr>
        <p:txBody>
          <a:bodyPr wrap="square">
            <a:spAutoFit/>
          </a:bodyPr>
          <a:lstStyle/>
          <a:p>
            <a:pPr lvl="0"/>
            <a:r>
              <a:rPr lang="fr-FR" sz="1400" dirty="0">
                <a:cs typeface="Khmer OS" pitchFamily="2" charset="0"/>
              </a:rPr>
              <a:t>- Restauration achevée sur une partie de la muraille de 17 strates et de 45 m de long pendant 3 ans et 10 mois avec 35% de nouveaux latérites à la place d’anciennes pierres endommagées et 65% d’anciennes pierres récupérées.</a:t>
            </a:r>
          </a:p>
          <a:p>
            <a:pPr lvl="0"/>
            <a:r>
              <a:rPr lang="fr-FR" sz="1400" dirty="0">
                <a:cs typeface="Khmer OS" pitchFamily="2" charset="0"/>
              </a:rPr>
              <a:t>- 788 m3 de terres remblayées ont été tassées pour soutenir la muraille de l’intérieur.</a:t>
            </a:r>
          </a:p>
        </p:txBody>
      </p:sp>
      <p:sp>
        <p:nvSpPr>
          <p:cNvPr id="7" name="Slide Number Placeholder 3"/>
          <p:cNvSpPr>
            <a:spLocks noGrp="1"/>
          </p:cNvSpPr>
          <p:nvPr>
            <p:ph type="sldNum" sz="quarter" idx="12"/>
          </p:nvPr>
        </p:nvSpPr>
        <p:spPr>
          <a:xfrm>
            <a:off x="6962775" y="6569075"/>
            <a:ext cx="2133600" cy="365125"/>
          </a:xfrm>
        </p:spPr>
        <p:txBody>
          <a:bodyPr/>
          <a:lstStyle/>
          <a:p>
            <a:fld id="{D83F83A1-47A3-45FF-8DBC-B22F32867634}" type="slidenum">
              <a:rPr lang="en-US" smtClean="0"/>
              <a:pPr/>
              <a:t>16</a:t>
            </a:fld>
            <a:endParaRPr lang="en-US" dirty="0"/>
          </a:p>
        </p:txBody>
      </p:sp>
    </p:spTree>
    <p:extLst>
      <p:ext uri="{BB962C8B-B14F-4D97-AF65-F5344CB8AC3E}">
        <p14:creationId xmlns:p14="http://schemas.microsoft.com/office/powerpoint/2010/main" val="398953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E:\111016 wall of angkor thom\DSC_99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837" y="236538"/>
            <a:ext cx="4783015" cy="317976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13" descr="DSC01354"/>
          <p:cNvPicPr>
            <a:picLocks noChangeAspect="1" noChangeArrowheads="1"/>
          </p:cNvPicPr>
          <p:nvPr/>
        </p:nvPicPr>
        <p:blipFill rotWithShape="1">
          <a:blip r:embed="rId4">
            <a:extLst>
              <a:ext uri="{28A0092B-C50C-407E-A947-70E740481C1C}">
                <a14:useLocalDpi xmlns:a14="http://schemas.microsoft.com/office/drawing/2010/main" val="0"/>
              </a:ext>
            </a:extLst>
          </a:blip>
          <a:srcRect l="700"/>
          <a:stretch/>
        </p:blipFill>
        <p:spPr bwMode="auto">
          <a:xfrm>
            <a:off x="4183836" y="3810000"/>
            <a:ext cx="4806299" cy="27432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930" y="3048000"/>
            <a:ext cx="3628069" cy="2721526"/>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p:nvSpPr>
        <p:spPr bwMode="auto">
          <a:xfrm>
            <a:off x="4220308" y="381000"/>
            <a:ext cx="3305908" cy="2743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Right Arrow 9"/>
          <p:cNvSpPr/>
          <p:nvPr/>
        </p:nvSpPr>
        <p:spPr>
          <a:xfrm rot="5400000">
            <a:off x="7467600" y="4143375"/>
            <a:ext cx="152400" cy="152400"/>
          </a:xfrm>
          <a:prstGeom prst="rightArrow">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FF0000"/>
                </a:solidFill>
              </a:ln>
            </a:endParaRPr>
          </a:p>
        </p:txBody>
      </p:sp>
      <p:grpSp>
        <p:nvGrpSpPr>
          <p:cNvPr id="54" name="Group 53"/>
          <p:cNvGrpSpPr/>
          <p:nvPr/>
        </p:nvGrpSpPr>
        <p:grpSpPr>
          <a:xfrm>
            <a:off x="292201" y="128251"/>
            <a:ext cx="2580354" cy="2177143"/>
            <a:chOff x="445201" y="358976"/>
            <a:chExt cx="2580354" cy="2177143"/>
          </a:xfrm>
        </p:grpSpPr>
        <p:grpSp>
          <p:nvGrpSpPr>
            <p:cNvPr id="23" name="Group 22"/>
            <p:cNvGrpSpPr/>
            <p:nvPr/>
          </p:nvGrpSpPr>
          <p:grpSpPr>
            <a:xfrm>
              <a:off x="445201" y="358976"/>
              <a:ext cx="2240643" cy="2177143"/>
              <a:chOff x="3156857" y="2394857"/>
              <a:chExt cx="2240643" cy="2177143"/>
            </a:xfrm>
          </p:grpSpPr>
          <p:grpSp>
            <p:nvGrpSpPr>
              <p:cNvPr id="30" name="Group 34"/>
              <p:cNvGrpSpPr>
                <a:grpSpLocks/>
              </p:cNvGrpSpPr>
              <p:nvPr/>
            </p:nvGrpSpPr>
            <p:grpSpPr bwMode="auto">
              <a:xfrm>
                <a:off x="3156857" y="2394857"/>
                <a:ext cx="2240643" cy="2177143"/>
                <a:chOff x="4537" y="5636"/>
                <a:chExt cx="3740" cy="3622"/>
              </a:xfrm>
            </p:grpSpPr>
            <p:pic>
              <p:nvPicPr>
                <p:cNvPr id="48" name="Picture 40" descr="PLAN Angkor Thom Gaucher EFEO, 20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7" y="5636"/>
                  <a:ext cx="3740" cy="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39"/>
                <p:cNvSpPr>
                  <a:spLocks noChangeArrowheads="1"/>
                </p:cNvSpPr>
                <p:nvPr/>
              </p:nvSpPr>
              <p:spPr bwMode="auto">
                <a:xfrm>
                  <a:off x="7248" y="5798"/>
                  <a:ext cx="171"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50" name="Rectangle 38"/>
                <p:cNvSpPr>
                  <a:spLocks noChangeArrowheads="1"/>
                </p:cNvSpPr>
                <p:nvPr/>
              </p:nvSpPr>
              <p:spPr bwMode="auto">
                <a:xfrm>
                  <a:off x="6738" y="5791"/>
                  <a:ext cx="76"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51" name="Rectangle 37" descr="Light upward diagonal"/>
                <p:cNvSpPr>
                  <a:spLocks noChangeArrowheads="1"/>
                </p:cNvSpPr>
                <p:nvPr/>
              </p:nvSpPr>
              <p:spPr bwMode="auto">
                <a:xfrm>
                  <a:off x="6834" y="5790"/>
                  <a:ext cx="171"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2" name="Rectangle 36" descr="Light upward diagonal"/>
                <p:cNvSpPr>
                  <a:spLocks noChangeArrowheads="1"/>
                </p:cNvSpPr>
                <p:nvPr/>
              </p:nvSpPr>
              <p:spPr bwMode="auto">
                <a:xfrm>
                  <a:off x="5637" y="5798"/>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3" name="Rectangle 35" descr="Light upward diagonal"/>
                <p:cNvSpPr>
                  <a:spLocks noChangeArrowheads="1"/>
                </p:cNvSpPr>
                <p:nvPr/>
              </p:nvSpPr>
              <p:spPr bwMode="auto">
                <a:xfrm>
                  <a:off x="7930" y="7990"/>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31" name="Rectangle 33"/>
              <p:cNvSpPr>
                <a:spLocks noChangeArrowheads="1"/>
              </p:cNvSpPr>
              <p:nvPr/>
            </p:nvSpPr>
            <p:spPr bwMode="auto">
              <a:xfrm>
                <a:off x="4011398" y="4334345"/>
                <a:ext cx="73152" cy="100983"/>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32" name="Rectangle 32" descr="Light upward diagonal"/>
              <p:cNvSpPr>
                <a:spLocks noChangeArrowheads="1"/>
              </p:cNvSpPr>
              <p:nvPr/>
            </p:nvSpPr>
            <p:spPr bwMode="auto">
              <a:xfrm>
                <a:off x="3871875" y="4333554"/>
                <a:ext cx="112631"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3" name="Rectangle 13"/>
              <p:cNvSpPr>
                <a:spLocks noChangeArrowheads="1"/>
              </p:cNvSpPr>
              <p:nvPr/>
            </p:nvSpPr>
            <p:spPr bwMode="auto">
              <a:xfrm>
                <a:off x="5194407" y="2549434"/>
                <a:ext cx="100584" cy="45720"/>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34" name="Rectangle 32" descr="Light upward diagonal"/>
              <p:cNvSpPr>
                <a:spLocks noChangeArrowheads="1"/>
              </p:cNvSpPr>
              <p:nvPr/>
            </p:nvSpPr>
            <p:spPr bwMode="auto">
              <a:xfrm>
                <a:off x="4120067" y="433436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5" name="Rectangle 32" descr="Light upward diagonal"/>
              <p:cNvSpPr>
                <a:spLocks noChangeArrowheads="1"/>
              </p:cNvSpPr>
              <p:nvPr/>
            </p:nvSpPr>
            <p:spPr bwMode="auto">
              <a:xfrm>
                <a:off x="4200963" y="4334369"/>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6" name="Rectangle 32" descr="Light upward diagonal"/>
              <p:cNvSpPr>
                <a:spLocks noChangeArrowheads="1"/>
              </p:cNvSpPr>
              <p:nvPr/>
            </p:nvSpPr>
            <p:spPr bwMode="auto">
              <a:xfrm>
                <a:off x="3803241" y="4333767"/>
                <a:ext cx="54864"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7" name="Rectangle 32" descr="Light upward diagonal"/>
              <p:cNvSpPr>
                <a:spLocks noChangeArrowheads="1"/>
              </p:cNvSpPr>
              <p:nvPr/>
            </p:nvSpPr>
            <p:spPr bwMode="auto">
              <a:xfrm>
                <a:off x="3723568" y="433494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8" name="Rectangle 32" descr="Light upward diagonal"/>
              <p:cNvSpPr>
                <a:spLocks noChangeArrowheads="1"/>
              </p:cNvSpPr>
              <p:nvPr/>
            </p:nvSpPr>
            <p:spPr bwMode="auto">
              <a:xfrm>
                <a:off x="3267163" y="3573562"/>
                <a:ext cx="100584" cy="7315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9" name="Rectangle 32" descr="Light upward diagonal"/>
              <p:cNvSpPr>
                <a:spLocks noChangeArrowheads="1"/>
              </p:cNvSpPr>
              <p:nvPr/>
            </p:nvSpPr>
            <p:spPr bwMode="auto">
              <a:xfrm>
                <a:off x="3266587" y="3519225"/>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0" name="Rectangle 32" descr="Light upward diagonal"/>
              <p:cNvSpPr>
                <a:spLocks noChangeArrowheads="1"/>
              </p:cNvSpPr>
              <p:nvPr/>
            </p:nvSpPr>
            <p:spPr bwMode="auto">
              <a:xfrm>
                <a:off x="4353512" y="2487480"/>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1" name="Rectangle 32" descr="Light upward diagonal"/>
              <p:cNvSpPr>
                <a:spLocks noChangeArrowheads="1"/>
              </p:cNvSpPr>
              <p:nvPr/>
            </p:nvSpPr>
            <p:spPr bwMode="auto">
              <a:xfrm>
                <a:off x="4396847" y="248762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2" name="Rectangle 32" descr="Light upward diagonal"/>
              <p:cNvSpPr>
                <a:spLocks noChangeArrowheads="1"/>
              </p:cNvSpPr>
              <p:nvPr/>
            </p:nvSpPr>
            <p:spPr bwMode="auto">
              <a:xfrm>
                <a:off x="4648736" y="2487494"/>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3" name="Rectangle 32" descr="Light upward diagonal"/>
              <p:cNvSpPr>
                <a:spLocks noChangeArrowheads="1"/>
              </p:cNvSpPr>
              <p:nvPr/>
            </p:nvSpPr>
            <p:spPr bwMode="auto">
              <a:xfrm>
                <a:off x="4692071" y="248763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4" name="Rectangle 32" descr="Light upward diagonal"/>
              <p:cNvSpPr>
                <a:spLocks noChangeArrowheads="1"/>
              </p:cNvSpPr>
              <p:nvPr/>
            </p:nvSpPr>
            <p:spPr bwMode="auto">
              <a:xfrm>
                <a:off x="4903082" y="2494171"/>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5" name="Rectangle 32" descr="Light upward diagonal"/>
              <p:cNvSpPr>
                <a:spLocks noChangeArrowheads="1"/>
              </p:cNvSpPr>
              <p:nvPr/>
            </p:nvSpPr>
            <p:spPr bwMode="auto">
              <a:xfrm>
                <a:off x="5201315" y="271227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6" name="Rectangle 32" descr="Light upward diagonal"/>
              <p:cNvSpPr>
                <a:spLocks noChangeArrowheads="1"/>
              </p:cNvSpPr>
              <p:nvPr/>
            </p:nvSpPr>
            <p:spPr bwMode="auto">
              <a:xfrm>
                <a:off x="5201594" y="403860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7" name="Rectangle 32" descr="Light upward diagonal"/>
              <p:cNvSpPr>
                <a:spLocks noChangeArrowheads="1"/>
              </p:cNvSpPr>
              <p:nvPr/>
            </p:nvSpPr>
            <p:spPr bwMode="auto">
              <a:xfrm>
                <a:off x="5105400" y="4347064"/>
                <a:ext cx="27432"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26" name="Text Box 15"/>
            <p:cNvSpPr txBox="1">
              <a:spLocks noChangeArrowheads="1"/>
            </p:cNvSpPr>
            <p:nvPr/>
          </p:nvSpPr>
          <p:spPr bwMode="auto">
            <a:xfrm>
              <a:off x="2634928" y="452145"/>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3</a:t>
              </a:r>
              <a:endParaRPr lang="en-US" sz="700" dirty="0"/>
            </a:p>
          </p:txBody>
        </p:sp>
        <p:sp>
          <p:nvSpPr>
            <p:cNvPr id="28" name="Up Arrow 27"/>
            <p:cNvSpPr/>
            <p:nvPr/>
          </p:nvSpPr>
          <p:spPr>
            <a:xfrm>
              <a:off x="2864034" y="646699"/>
              <a:ext cx="161521" cy="1212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15"/>
            <p:cNvSpPr txBox="1">
              <a:spLocks noChangeArrowheads="1"/>
            </p:cNvSpPr>
            <p:nvPr/>
          </p:nvSpPr>
          <p:spPr bwMode="auto">
            <a:xfrm>
              <a:off x="2855341" y="45877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1000" dirty="0">
                  <a:latin typeface="DaunPenh" pitchFamily="2" charset="0"/>
                </a:rPr>
                <a:t>N</a:t>
              </a:r>
              <a:endParaRPr lang="en-US" sz="1000" dirty="0"/>
            </a:p>
          </p:txBody>
        </p:sp>
      </p:grpSp>
      <p:sp>
        <p:nvSpPr>
          <p:cNvPr id="57" name="TextBox 9"/>
          <p:cNvSpPr txBox="1">
            <a:spLocks noChangeArrowheads="1"/>
          </p:cNvSpPr>
          <p:nvPr/>
        </p:nvSpPr>
        <p:spPr bwMode="auto">
          <a:xfrm>
            <a:off x="1" y="2239891"/>
            <a:ext cx="418383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fr-FR" sz="1100" b="0" dirty="0">
                <a:latin typeface="+mn-lt"/>
                <a:cs typeface="Khmer OS" pitchFamily="2" charset="0"/>
              </a:rPr>
              <a:t>- Localité 3 : le segment de 8 m s’est effondré le 15 octobre 2011</a:t>
            </a:r>
          </a:p>
          <a:p>
            <a:pPr eaLnBrk="1" hangingPunct="1"/>
            <a:r>
              <a:rPr lang="ca-ES" sz="1100" b="0" dirty="0">
                <a:latin typeface="+mn-lt"/>
                <a:cs typeface="Khmer OS" pitchFamily="2" charset="0"/>
              </a:rPr>
              <a:t>- </a:t>
            </a:r>
            <a:r>
              <a:rPr lang="fr-FR" sz="1100" b="0" dirty="0">
                <a:latin typeface="+mn-lt"/>
                <a:cs typeface="Khmer OS" pitchFamily="2" charset="0"/>
              </a:rPr>
              <a:t>Les travaux de restauration a débuté en janvier 2014.</a:t>
            </a:r>
          </a:p>
          <a:p>
            <a:pPr eaLnBrk="1" hangingPunct="1"/>
            <a:r>
              <a:rPr lang="ca-ES" sz="1100" b="0" dirty="0">
                <a:latin typeface="+mn-lt"/>
                <a:cs typeface="Khmer OS" pitchFamily="2" charset="0"/>
              </a:rPr>
              <a:t>- </a:t>
            </a:r>
            <a:r>
              <a:rPr lang="fr-FR" sz="1100" b="0" dirty="0">
                <a:latin typeface="+mn-lt"/>
                <a:cs typeface="Khmer OS" pitchFamily="2" charset="0"/>
              </a:rPr>
              <a:t>Ils ont terminé en novembre 2015.</a:t>
            </a:r>
          </a:p>
          <a:p>
            <a:pPr eaLnBrk="1" hangingPunct="1"/>
            <a:r>
              <a:rPr lang="ca-ES" sz="1100" b="0" dirty="0">
                <a:solidFill>
                  <a:srgbClr val="000000"/>
                </a:solidFill>
                <a:latin typeface="+mn-lt"/>
                <a:ea typeface="MS PGothic" panose="020B0600070205080204" pitchFamily="34" charset="-128"/>
                <a:cs typeface="DaunPenh" panose="02000500000000020004" pitchFamily="2" charset="0"/>
              </a:rPr>
              <a:t> - Nous </a:t>
            </a:r>
            <a:r>
              <a:rPr lang="ca-ES" sz="1100" b="0" dirty="0" err="1">
                <a:solidFill>
                  <a:srgbClr val="000000"/>
                </a:solidFill>
                <a:latin typeface="+mn-lt"/>
                <a:ea typeface="MS PGothic" panose="020B0600070205080204" pitchFamily="34" charset="-128"/>
                <a:cs typeface="DaunPenh" panose="02000500000000020004" pitchFamily="2" charset="0"/>
              </a:rPr>
              <a:t>avons</a:t>
            </a:r>
            <a:r>
              <a:rPr lang="ca-ES" sz="1100" b="0" dirty="0">
                <a:solidFill>
                  <a:srgbClr val="000000"/>
                </a:solidFill>
                <a:latin typeface="+mn-lt"/>
                <a:ea typeface="MS PGothic" panose="020B0600070205080204" pitchFamily="34" charset="-128"/>
                <a:cs typeface="DaunPenh" panose="02000500000000020004" pitchFamily="2" charset="0"/>
              </a:rPr>
              <a:t> </a:t>
            </a:r>
            <a:r>
              <a:rPr lang="ca-ES" sz="1100" b="0" dirty="0" err="1">
                <a:solidFill>
                  <a:srgbClr val="000000"/>
                </a:solidFill>
                <a:latin typeface="+mn-lt"/>
                <a:ea typeface="MS PGothic" panose="020B0600070205080204" pitchFamily="34" charset="-128"/>
                <a:cs typeface="DaunPenh" panose="02000500000000020004" pitchFamily="2" charset="0"/>
              </a:rPr>
              <a:t>consacré</a:t>
            </a:r>
            <a:r>
              <a:rPr lang="ca-ES" sz="1100" b="0" dirty="0">
                <a:solidFill>
                  <a:srgbClr val="000000"/>
                </a:solidFill>
                <a:latin typeface="+mn-lt"/>
                <a:ea typeface="MS PGothic" panose="020B0600070205080204" pitchFamily="34" charset="-128"/>
                <a:cs typeface="DaunPenh" panose="02000500000000020004" pitchFamily="2" charset="0"/>
              </a:rPr>
              <a:t> 1 ans et 11 </a:t>
            </a:r>
            <a:r>
              <a:rPr lang="ca-ES" sz="1100" b="0" dirty="0" err="1">
                <a:solidFill>
                  <a:srgbClr val="000000"/>
                </a:solidFill>
                <a:latin typeface="+mn-lt"/>
                <a:ea typeface="MS PGothic" panose="020B0600070205080204" pitchFamily="34" charset="-128"/>
                <a:cs typeface="DaunPenh" panose="02000500000000020004" pitchFamily="2" charset="0"/>
              </a:rPr>
              <a:t>mois</a:t>
            </a:r>
            <a:r>
              <a:rPr lang="ca-ES" sz="1100" b="0" dirty="0">
                <a:solidFill>
                  <a:srgbClr val="000000"/>
                </a:solidFill>
                <a:latin typeface="+mn-lt"/>
                <a:ea typeface="MS PGothic" panose="020B0600070205080204" pitchFamily="34" charset="-128"/>
                <a:cs typeface="DaunPenh" panose="02000500000000020004" pitchFamily="2" charset="0"/>
              </a:rPr>
              <a:t> à la </a:t>
            </a:r>
            <a:r>
              <a:rPr lang="ca-ES" sz="1100" b="0" dirty="0" err="1">
                <a:solidFill>
                  <a:srgbClr val="000000"/>
                </a:solidFill>
                <a:latin typeface="+mn-lt"/>
                <a:ea typeface="MS PGothic" panose="020B0600070205080204" pitchFamily="34" charset="-128"/>
                <a:cs typeface="DaunPenh" panose="02000500000000020004" pitchFamily="2" charset="0"/>
              </a:rPr>
              <a:t>restauration</a:t>
            </a:r>
            <a:r>
              <a:rPr lang="ca-ES" sz="1100" b="0" dirty="0">
                <a:solidFill>
                  <a:srgbClr val="000000"/>
                </a:solidFill>
                <a:latin typeface="+mn-lt"/>
                <a:ea typeface="MS PGothic" panose="020B0600070205080204" pitchFamily="34" charset="-128"/>
                <a:cs typeface="DaunPenh" panose="02000500000000020004" pitchFamily="2" charset="0"/>
              </a:rPr>
              <a:t>.</a:t>
            </a:r>
            <a:r>
              <a:rPr lang="km-KH" sz="1100" b="0" dirty="0">
                <a:latin typeface="+mn-lt"/>
                <a:cs typeface="Khmer OS" pitchFamily="2" charset="0"/>
              </a:rPr>
              <a:t> </a:t>
            </a:r>
            <a:endParaRPr lang="fr-FR" sz="1100" b="0" dirty="0">
              <a:latin typeface="+mn-lt"/>
              <a:cs typeface="Khmer OS" pitchFamily="2" charset="0"/>
            </a:endParaRPr>
          </a:p>
        </p:txBody>
      </p:sp>
      <p:sp>
        <p:nvSpPr>
          <p:cNvPr id="58" name="TextBox 9"/>
          <p:cNvSpPr txBox="1">
            <a:spLocks noChangeArrowheads="1"/>
          </p:cNvSpPr>
          <p:nvPr/>
        </p:nvSpPr>
        <p:spPr bwMode="auto">
          <a:xfrm>
            <a:off x="213777" y="5849938"/>
            <a:ext cx="40867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fr-FR" sz="1200" b="0" dirty="0">
                <a:latin typeface="+mn-lt"/>
                <a:cs typeface="Khmer OS" pitchFamily="2" charset="0"/>
              </a:rPr>
              <a:t>. Le renforcement et la restauration de la localité 3 : préparation du chantier, construction d’un entrepôt des matériaux et des pistes... ​​​ </a:t>
            </a:r>
          </a:p>
          <a:p>
            <a:pPr eaLnBrk="1" hangingPunct="1"/>
            <a:r>
              <a:rPr lang="fr-FR" sz="1200" b="0" dirty="0">
                <a:latin typeface="+mn-lt"/>
                <a:cs typeface="Khmer OS" pitchFamily="2" charset="0"/>
              </a:rPr>
              <a:t>. Nettoyage du chantier, émondage, relevé d’un plan, numérotation des pierres, démontage, fouilles pour examiner les fondations...</a:t>
            </a:r>
          </a:p>
        </p:txBody>
      </p:sp>
      <p:sp>
        <p:nvSpPr>
          <p:cNvPr id="59" name="Right Arrow 58"/>
          <p:cNvSpPr/>
          <p:nvPr/>
        </p:nvSpPr>
        <p:spPr>
          <a:xfrm>
            <a:off x="3733800" y="1426376"/>
            <a:ext cx="137160" cy="301752"/>
          </a:xfrm>
          <a:prstGeom prst="rightArrow">
            <a:avLst/>
          </a:prstGeom>
          <a:solidFill>
            <a:srgbClr val="D52B19"/>
          </a:solidFill>
          <a:ln>
            <a:solidFill>
              <a:srgbClr val="D52B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FF0000"/>
                </a:solidFill>
              </a:ln>
              <a:solidFill>
                <a:srgbClr val="FF0000"/>
              </a:solidFill>
            </a:endParaRPr>
          </a:p>
        </p:txBody>
      </p:sp>
      <p:sp>
        <p:nvSpPr>
          <p:cNvPr id="60" name="Right Arrow 59"/>
          <p:cNvSpPr/>
          <p:nvPr/>
        </p:nvSpPr>
        <p:spPr>
          <a:xfrm rot="5400000">
            <a:off x="6639360" y="3438961"/>
            <a:ext cx="137160" cy="300117"/>
          </a:xfrm>
          <a:prstGeom prst="rightArrow">
            <a:avLst/>
          </a:prstGeom>
          <a:solidFill>
            <a:srgbClr val="D52B19"/>
          </a:solidFill>
          <a:ln>
            <a:solidFill>
              <a:srgbClr val="D52B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ysClr val="windowText" lastClr="000000"/>
                </a:solidFill>
              </a:ln>
            </a:endParaRPr>
          </a:p>
        </p:txBody>
      </p:sp>
      <p:sp>
        <p:nvSpPr>
          <p:cNvPr id="61" name="Right Arrow 60"/>
          <p:cNvSpPr/>
          <p:nvPr/>
        </p:nvSpPr>
        <p:spPr>
          <a:xfrm rot="10800000">
            <a:off x="4019551" y="4610872"/>
            <a:ext cx="137160" cy="301752"/>
          </a:xfrm>
          <a:prstGeom prst="rightArrow">
            <a:avLst/>
          </a:prstGeom>
          <a:solidFill>
            <a:srgbClr val="D52B19"/>
          </a:solidFill>
          <a:ln>
            <a:solidFill>
              <a:srgbClr val="D52B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ysClr val="windowText" lastClr="000000"/>
                </a:solidFill>
              </a:ln>
            </a:endParaRPr>
          </a:p>
        </p:txBody>
      </p:sp>
      <p:sp>
        <p:nvSpPr>
          <p:cNvPr id="62" name="Slide Number Placeholder 3"/>
          <p:cNvSpPr>
            <a:spLocks noGrp="1"/>
          </p:cNvSpPr>
          <p:nvPr>
            <p:ph type="sldNum" sz="quarter" idx="12"/>
          </p:nvPr>
        </p:nvSpPr>
        <p:spPr>
          <a:xfrm>
            <a:off x="6934200" y="6492875"/>
            <a:ext cx="2133600" cy="365125"/>
          </a:xfrm>
        </p:spPr>
        <p:txBody>
          <a:bodyPr/>
          <a:lstStyle/>
          <a:p>
            <a:fld id="{D83F83A1-47A3-45FF-8DBC-B22F32867634}" type="slidenum">
              <a:rPr lang="en-US" smtClean="0"/>
              <a:pPr/>
              <a:t>17</a:t>
            </a:fld>
            <a:endParaRPr lang="en-US" dirty="0"/>
          </a:p>
        </p:txBody>
      </p:sp>
    </p:spTree>
    <p:extLst>
      <p:ext uri="{BB962C8B-B14F-4D97-AF65-F5344CB8AC3E}">
        <p14:creationId xmlns:p14="http://schemas.microsoft.com/office/powerpoint/2010/main" val="969826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from Disk E\2015 Photo\11 2015\Wall Angkor thom\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625" y="257963"/>
            <a:ext cx="8461248" cy="6345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p:cNvSpPr txBox="1">
            <a:spLocks noChangeArrowheads="1"/>
          </p:cNvSpPr>
          <p:nvPr/>
        </p:nvSpPr>
        <p:spPr bwMode="auto">
          <a:xfrm>
            <a:off x="321732" y="4267200"/>
            <a:ext cx="402166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lvl="0"/>
            <a:r>
              <a:rPr lang="ca-ES" sz="1400" b="0" dirty="0">
                <a:solidFill>
                  <a:schemeClr val="bg1"/>
                </a:solidFill>
                <a:latin typeface="Khmer OS" pitchFamily="2" charset="0"/>
                <a:cs typeface="Khmer OS" pitchFamily="2" charset="0"/>
              </a:rPr>
              <a:t> - </a:t>
            </a:r>
            <a:r>
              <a:rPr lang="fr-FR" sz="1400" b="0" dirty="0">
                <a:solidFill>
                  <a:schemeClr val="bg1"/>
                </a:solidFill>
                <a:latin typeface="+mn-lt"/>
                <a:cs typeface="Khmer OS" pitchFamily="2" charset="0"/>
              </a:rPr>
              <a:t>Restauration achevée sur une partie de la muraille de 23 strates et de 8 m de long pendant 1 an et 11 mois avec 15% de nouveaux latérites à la place d’anciennes pierres endommagées et 85% d’anciennes pierres récupérées.</a:t>
            </a:r>
          </a:p>
          <a:p>
            <a:pPr lvl="0"/>
            <a:r>
              <a:rPr lang="fr-FR" sz="1400" b="0" dirty="0">
                <a:solidFill>
                  <a:schemeClr val="bg1"/>
                </a:solidFill>
                <a:latin typeface="+mn-lt"/>
                <a:cs typeface="Khmer OS" pitchFamily="2" charset="0"/>
              </a:rPr>
              <a:t>- 112 m3 de terres remblayées ont été tassées pour soutenir la muraille de l’intérieur.</a:t>
            </a:r>
          </a:p>
          <a:p>
            <a:pPr eaLnBrk="1" hangingPunct="1"/>
            <a:endParaRPr lang="en-US" sz="1000" b="0" dirty="0">
              <a:cs typeface="Times New Roman" pitchFamily="18" charset="0"/>
            </a:endParaRPr>
          </a:p>
        </p:txBody>
      </p:sp>
      <p:sp>
        <p:nvSpPr>
          <p:cNvPr id="4" name="Slide Number Placeholder 3"/>
          <p:cNvSpPr>
            <a:spLocks noGrp="1"/>
          </p:cNvSpPr>
          <p:nvPr>
            <p:ph type="sldNum" sz="quarter" idx="12"/>
          </p:nvPr>
        </p:nvSpPr>
        <p:spPr>
          <a:xfrm>
            <a:off x="6705600" y="6515100"/>
            <a:ext cx="2133600" cy="365125"/>
          </a:xfrm>
        </p:spPr>
        <p:txBody>
          <a:bodyPr/>
          <a:lstStyle/>
          <a:p>
            <a:fld id="{D83F83A1-47A3-45FF-8DBC-B22F32867634}" type="slidenum">
              <a:rPr lang="en-US" smtClean="0"/>
              <a:pPr/>
              <a:t>18</a:t>
            </a:fld>
            <a:endParaRPr lang="en-US"/>
          </a:p>
        </p:txBody>
      </p:sp>
    </p:spTree>
    <p:extLst>
      <p:ext uri="{BB962C8B-B14F-4D97-AF65-F5344CB8AC3E}">
        <p14:creationId xmlns:p14="http://schemas.microsoft.com/office/powerpoint/2010/main" val="3474815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from Disk E\2013 Photo\130831\Wall angkor Tho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391" y="3498046"/>
            <a:ext cx="3627739" cy="272080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53078" y="280689"/>
            <a:ext cx="2580354" cy="2254310"/>
            <a:chOff x="553078" y="280689"/>
            <a:chExt cx="2580354" cy="2254310"/>
          </a:xfrm>
        </p:grpSpPr>
        <p:grpSp>
          <p:nvGrpSpPr>
            <p:cNvPr id="7" name="Group 6"/>
            <p:cNvGrpSpPr/>
            <p:nvPr/>
          </p:nvGrpSpPr>
          <p:grpSpPr>
            <a:xfrm>
              <a:off x="553078" y="280689"/>
              <a:ext cx="2240643" cy="2177143"/>
              <a:chOff x="3156857" y="2394857"/>
              <a:chExt cx="2240643" cy="2177143"/>
            </a:xfrm>
          </p:grpSpPr>
          <p:grpSp>
            <p:nvGrpSpPr>
              <p:cNvPr id="11" name="Group 34"/>
              <p:cNvGrpSpPr>
                <a:grpSpLocks/>
              </p:cNvGrpSpPr>
              <p:nvPr/>
            </p:nvGrpSpPr>
            <p:grpSpPr bwMode="auto">
              <a:xfrm>
                <a:off x="3156857" y="2394857"/>
                <a:ext cx="2240643" cy="2177143"/>
                <a:chOff x="4537" y="5636"/>
                <a:chExt cx="3740" cy="3622"/>
              </a:xfrm>
            </p:grpSpPr>
            <p:pic>
              <p:nvPicPr>
                <p:cNvPr id="29" name="Picture 40" descr="PLAN Angkor Thom Gaucher EFEO, 2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 y="5636"/>
                  <a:ext cx="3740" cy="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39"/>
                <p:cNvSpPr>
                  <a:spLocks noChangeArrowheads="1"/>
                </p:cNvSpPr>
                <p:nvPr/>
              </p:nvSpPr>
              <p:spPr bwMode="auto">
                <a:xfrm>
                  <a:off x="7248" y="5798"/>
                  <a:ext cx="171"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31" name="Rectangle 38"/>
                <p:cNvSpPr>
                  <a:spLocks noChangeArrowheads="1"/>
                </p:cNvSpPr>
                <p:nvPr/>
              </p:nvSpPr>
              <p:spPr bwMode="auto">
                <a:xfrm>
                  <a:off x="6738" y="5791"/>
                  <a:ext cx="76"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32" name="Rectangle 37" descr="Light upward diagonal"/>
                <p:cNvSpPr>
                  <a:spLocks noChangeArrowheads="1"/>
                </p:cNvSpPr>
                <p:nvPr/>
              </p:nvSpPr>
              <p:spPr bwMode="auto">
                <a:xfrm>
                  <a:off x="6834" y="5790"/>
                  <a:ext cx="171"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3" name="Rectangle 36" descr="Light upward diagonal"/>
                <p:cNvSpPr>
                  <a:spLocks noChangeArrowheads="1"/>
                </p:cNvSpPr>
                <p:nvPr/>
              </p:nvSpPr>
              <p:spPr bwMode="auto">
                <a:xfrm>
                  <a:off x="5637" y="5798"/>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34" name="Rectangle 35" descr="Light upward diagonal"/>
                <p:cNvSpPr>
                  <a:spLocks noChangeArrowheads="1"/>
                </p:cNvSpPr>
                <p:nvPr/>
              </p:nvSpPr>
              <p:spPr bwMode="auto">
                <a:xfrm>
                  <a:off x="7930" y="7990"/>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12" name="Rectangle 33"/>
              <p:cNvSpPr>
                <a:spLocks noChangeArrowheads="1"/>
              </p:cNvSpPr>
              <p:nvPr/>
            </p:nvSpPr>
            <p:spPr bwMode="auto">
              <a:xfrm>
                <a:off x="4011398" y="4334345"/>
                <a:ext cx="73152" cy="100983"/>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13" name="Rectangle 32" descr="Light upward diagonal"/>
              <p:cNvSpPr>
                <a:spLocks noChangeArrowheads="1"/>
              </p:cNvSpPr>
              <p:nvPr/>
            </p:nvSpPr>
            <p:spPr bwMode="auto">
              <a:xfrm>
                <a:off x="3871875" y="4333554"/>
                <a:ext cx="112631"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14" name="Rectangle 13"/>
              <p:cNvSpPr>
                <a:spLocks noChangeArrowheads="1"/>
              </p:cNvSpPr>
              <p:nvPr/>
            </p:nvSpPr>
            <p:spPr bwMode="auto">
              <a:xfrm>
                <a:off x="5194407" y="2549434"/>
                <a:ext cx="100584" cy="45720"/>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15" name="Rectangle 32" descr="Light upward diagonal"/>
              <p:cNvSpPr>
                <a:spLocks noChangeArrowheads="1"/>
              </p:cNvSpPr>
              <p:nvPr/>
            </p:nvSpPr>
            <p:spPr bwMode="auto">
              <a:xfrm>
                <a:off x="4120067" y="433436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16" name="Rectangle 32" descr="Light upward diagonal"/>
              <p:cNvSpPr>
                <a:spLocks noChangeArrowheads="1"/>
              </p:cNvSpPr>
              <p:nvPr/>
            </p:nvSpPr>
            <p:spPr bwMode="auto">
              <a:xfrm>
                <a:off x="4200963" y="4334369"/>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17" name="Rectangle 32" descr="Light upward diagonal"/>
              <p:cNvSpPr>
                <a:spLocks noChangeArrowheads="1"/>
              </p:cNvSpPr>
              <p:nvPr/>
            </p:nvSpPr>
            <p:spPr bwMode="auto">
              <a:xfrm>
                <a:off x="3803241" y="4333767"/>
                <a:ext cx="54864"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18" name="Rectangle 32" descr="Light upward diagonal"/>
              <p:cNvSpPr>
                <a:spLocks noChangeArrowheads="1"/>
              </p:cNvSpPr>
              <p:nvPr/>
            </p:nvSpPr>
            <p:spPr bwMode="auto">
              <a:xfrm>
                <a:off x="3723568" y="433494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19" name="Rectangle 32" descr="Light upward diagonal"/>
              <p:cNvSpPr>
                <a:spLocks noChangeArrowheads="1"/>
              </p:cNvSpPr>
              <p:nvPr/>
            </p:nvSpPr>
            <p:spPr bwMode="auto">
              <a:xfrm>
                <a:off x="3267163" y="3573562"/>
                <a:ext cx="100584" cy="7315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0" name="Rectangle 32" descr="Light upward diagonal"/>
              <p:cNvSpPr>
                <a:spLocks noChangeArrowheads="1"/>
              </p:cNvSpPr>
              <p:nvPr/>
            </p:nvSpPr>
            <p:spPr bwMode="auto">
              <a:xfrm>
                <a:off x="3266587" y="3519225"/>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1" name="Rectangle 32" descr="Light upward diagonal"/>
              <p:cNvSpPr>
                <a:spLocks noChangeArrowheads="1"/>
              </p:cNvSpPr>
              <p:nvPr/>
            </p:nvSpPr>
            <p:spPr bwMode="auto">
              <a:xfrm>
                <a:off x="4353512" y="2487480"/>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2" name="Rectangle 32" descr="Light upward diagonal"/>
              <p:cNvSpPr>
                <a:spLocks noChangeArrowheads="1"/>
              </p:cNvSpPr>
              <p:nvPr/>
            </p:nvSpPr>
            <p:spPr bwMode="auto">
              <a:xfrm>
                <a:off x="4396847" y="248762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3" name="Rectangle 32" descr="Light upward diagonal"/>
              <p:cNvSpPr>
                <a:spLocks noChangeArrowheads="1"/>
              </p:cNvSpPr>
              <p:nvPr/>
            </p:nvSpPr>
            <p:spPr bwMode="auto">
              <a:xfrm>
                <a:off x="4648736" y="2487494"/>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4" name="Rectangle 32" descr="Light upward diagonal"/>
              <p:cNvSpPr>
                <a:spLocks noChangeArrowheads="1"/>
              </p:cNvSpPr>
              <p:nvPr/>
            </p:nvSpPr>
            <p:spPr bwMode="auto">
              <a:xfrm>
                <a:off x="4692071" y="248763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5" name="Rectangle 32" descr="Light upward diagonal"/>
              <p:cNvSpPr>
                <a:spLocks noChangeArrowheads="1"/>
              </p:cNvSpPr>
              <p:nvPr/>
            </p:nvSpPr>
            <p:spPr bwMode="auto">
              <a:xfrm>
                <a:off x="4903082" y="2494171"/>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6" name="Rectangle 32" descr="Light upward diagonal"/>
              <p:cNvSpPr>
                <a:spLocks noChangeArrowheads="1"/>
              </p:cNvSpPr>
              <p:nvPr/>
            </p:nvSpPr>
            <p:spPr bwMode="auto">
              <a:xfrm>
                <a:off x="5201315" y="271227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7" name="Rectangle 32" descr="Light upward diagonal"/>
              <p:cNvSpPr>
                <a:spLocks noChangeArrowheads="1"/>
              </p:cNvSpPr>
              <p:nvPr/>
            </p:nvSpPr>
            <p:spPr bwMode="auto">
              <a:xfrm>
                <a:off x="5201594" y="403860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28" name="Rectangle 32" descr="Light upward diagonal"/>
              <p:cNvSpPr>
                <a:spLocks noChangeArrowheads="1"/>
              </p:cNvSpPr>
              <p:nvPr/>
            </p:nvSpPr>
            <p:spPr bwMode="auto">
              <a:xfrm>
                <a:off x="5105400" y="4347064"/>
                <a:ext cx="27432"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8" name="Text Box 15"/>
            <p:cNvSpPr txBox="1">
              <a:spLocks noChangeArrowheads="1"/>
            </p:cNvSpPr>
            <p:nvPr/>
          </p:nvSpPr>
          <p:spPr bwMode="auto">
            <a:xfrm>
              <a:off x="1352887" y="2368370"/>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4</a:t>
              </a:r>
              <a:endParaRPr lang="en-US" sz="700" dirty="0"/>
            </a:p>
          </p:txBody>
        </p:sp>
        <p:sp>
          <p:nvSpPr>
            <p:cNvPr id="9" name="Up Arrow 8"/>
            <p:cNvSpPr/>
            <p:nvPr/>
          </p:nvSpPr>
          <p:spPr>
            <a:xfrm>
              <a:off x="2971911" y="568412"/>
              <a:ext cx="161521" cy="1212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5"/>
            <p:cNvSpPr txBox="1">
              <a:spLocks noChangeArrowheads="1"/>
            </p:cNvSpPr>
            <p:nvPr/>
          </p:nvSpPr>
          <p:spPr bwMode="auto">
            <a:xfrm>
              <a:off x="2963218" y="380490"/>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1000" dirty="0">
                  <a:latin typeface="DaunPenh" pitchFamily="2" charset="0"/>
                </a:rPr>
                <a:t>N</a:t>
              </a:r>
              <a:endParaRPr lang="en-US" sz="1000" dirty="0"/>
            </a:p>
          </p:txBody>
        </p:sp>
      </p:grpSp>
      <p:pic>
        <p:nvPicPr>
          <p:cNvPr id="35" name="Picture 2" descr="D:\from Disk E\2013 Photo\130731\Wall angkor thom\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88" r="11380"/>
          <a:stretch/>
        </p:blipFill>
        <p:spPr bwMode="auto">
          <a:xfrm>
            <a:off x="4876799" y="3488515"/>
            <a:ext cx="3638101" cy="270935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Sopheap\Desktop\100NIKON\Panorama.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83" t="16666" r="6539"/>
          <a:stretch/>
        </p:blipFill>
        <p:spPr bwMode="auto">
          <a:xfrm>
            <a:off x="4724400" y="258277"/>
            <a:ext cx="3768089" cy="28061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37" name="Right Arrow 36"/>
          <p:cNvSpPr/>
          <p:nvPr/>
        </p:nvSpPr>
        <p:spPr>
          <a:xfrm>
            <a:off x="4253971" y="1432871"/>
            <a:ext cx="137160" cy="301752"/>
          </a:xfrm>
          <a:prstGeom prst="rightArrow">
            <a:avLst/>
          </a:prstGeom>
          <a:solidFill>
            <a:srgbClr val="D52B19"/>
          </a:solidFill>
          <a:ln>
            <a:solidFill>
              <a:srgbClr val="D52B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FF0000"/>
                </a:solidFill>
              </a:ln>
              <a:solidFill>
                <a:srgbClr val="FF0000"/>
              </a:solidFill>
            </a:endParaRPr>
          </a:p>
        </p:txBody>
      </p:sp>
      <p:sp>
        <p:nvSpPr>
          <p:cNvPr id="38" name="Right Arrow 37"/>
          <p:cNvSpPr/>
          <p:nvPr/>
        </p:nvSpPr>
        <p:spPr>
          <a:xfrm rot="5400000">
            <a:off x="6639360" y="3057961"/>
            <a:ext cx="137160" cy="300117"/>
          </a:xfrm>
          <a:prstGeom prst="rightArrow">
            <a:avLst/>
          </a:prstGeom>
          <a:solidFill>
            <a:srgbClr val="D52B19"/>
          </a:solidFill>
          <a:ln>
            <a:solidFill>
              <a:srgbClr val="D52B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ysClr val="windowText" lastClr="000000"/>
                </a:solidFill>
              </a:ln>
            </a:endParaRPr>
          </a:p>
        </p:txBody>
      </p:sp>
      <p:sp>
        <p:nvSpPr>
          <p:cNvPr id="39" name="Right Arrow 38"/>
          <p:cNvSpPr/>
          <p:nvPr/>
        </p:nvSpPr>
        <p:spPr>
          <a:xfrm rot="10800000">
            <a:off x="4508833" y="4610872"/>
            <a:ext cx="137160" cy="301752"/>
          </a:xfrm>
          <a:prstGeom prst="rightArrow">
            <a:avLst/>
          </a:prstGeom>
          <a:solidFill>
            <a:srgbClr val="D52B19"/>
          </a:solidFill>
          <a:ln>
            <a:solidFill>
              <a:srgbClr val="D52B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ysClr val="windowText" lastClr="000000"/>
                </a:solidFill>
              </a:ln>
            </a:endParaRPr>
          </a:p>
        </p:txBody>
      </p:sp>
      <p:sp>
        <p:nvSpPr>
          <p:cNvPr id="40" name="TextBox 9"/>
          <p:cNvSpPr txBox="1">
            <a:spLocks noChangeArrowheads="1"/>
          </p:cNvSpPr>
          <p:nvPr/>
        </p:nvSpPr>
        <p:spPr bwMode="auto">
          <a:xfrm>
            <a:off x="530516" y="2521803"/>
            <a:ext cx="38320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fr-FR" sz="1200" b="0" dirty="0">
                <a:latin typeface="+mn-lt"/>
                <a:cs typeface="Khmer OS" pitchFamily="2" charset="0"/>
              </a:rPr>
              <a:t>- Localité 4 : le segment de 16 m s’est effondré le 18 septembre 2011</a:t>
            </a:r>
          </a:p>
          <a:p>
            <a:pPr eaLnBrk="1" hangingPunct="1"/>
            <a:r>
              <a:rPr lang="fr-FR" sz="1200" b="0" dirty="0">
                <a:latin typeface="+mn-lt"/>
                <a:cs typeface="Khmer OS" pitchFamily="2" charset="0"/>
              </a:rPr>
              <a:t>- Les travaux de restauration a débuté en juin 2011.</a:t>
            </a:r>
          </a:p>
          <a:p>
            <a:pPr eaLnBrk="1" hangingPunct="1"/>
            <a:r>
              <a:rPr lang="fr-FR" sz="1200" b="0" dirty="0">
                <a:latin typeface="+mn-lt"/>
                <a:cs typeface="Khmer OS" pitchFamily="2" charset="0"/>
              </a:rPr>
              <a:t>- Ils ont terminé en juin 2016.</a:t>
            </a:r>
          </a:p>
          <a:p>
            <a:pPr eaLnBrk="1" hangingPunct="1"/>
            <a:r>
              <a:rPr lang="fr-FR" sz="1200" b="0" dirty="0">
                <a:latin typeface="+mn-lt"/>
                <a:cs typeface="Khmer OS" pitchFamily="2" charset="0"/>
              </a:rPr>
              <a:t>- Nous avons consacré 3 ans à la restauration. </a:t>
            </a:r>
          </a:p>
        </p:txBody>
      </p:sp>
      <p:sp>
        <p:nvSpPr>
          <p:cNvPr id="41"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19</a:t>
            </a:fld>
            <a:endParaRPr lang="en-US"/>
          </a:p>
        </p:txBody>
      </p:sp>
    </p:spTree>
    <p:extLst>
      <p:ext uri="{BB962C8B-B14F-4D97-AF65-F5344CB8AC3E}">
        <p14:creationId xmlns:p14="http://schemas.microsoft.com/office/powerpoint/2010/main" val="2982493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47800"/>
            <a:ext cx="6858000" cy="4876800"/>
          </a:xfrm>
        </p:spPr>
        <p:txBody>
          <a:bodyPr>
            <a:normAutofit/>
          </a:bodyPr>
          <a:lstStyle/>
          <a:p>
            <a:pPr>
              <a:buNone/>
            </a:pPr>
            <a:r>
              <a:rPr lang="ca-ES" dirty="0">
                <a:latin typeface="Khmer MEF1" pitchFamily="2" charset="0"/>
                <a:cs typeface="Khmer MEF1" pitchFamily="2" charset="0"/>
              </a:rPr>
              <a:t>	</a:t>
            </a:r>
            <a:r>
              <a:rPr lang="ca-ES" dirty="0">
                <a:solidFill>
                  <a:srgbClr val="0000CC"/>
                </a:solidFill>
                <a:latin typeface="Khmer MEF1" pitchFamily="2" charset="0"/>
                <a:cs typeface="Khmer MEF1" pitchFamily="2" charset="0"/>
              </a:rPr>
              <a:t>	</a:t>
            </a:r>
          </a:p>
          <a:p>
            <a:pPr>
              <a:lnSpc>
                <a:spcPct val="150000"/>
              </a:lnSpc>
              <a:buNone/>
            </a:pPr>
            <a:r>
              <a:rPr lang="ca-ES" sz="2800" dirty="0">
                <a:solidFill>
                  <a:srgbClr val="0000CC"/>
                </a:solidFill>
                <a:latin typeface="Khmer MEF1" pitchFamily="2" charset="0"/>
                <a:cs typeface="Khmer MEF1" pitchFamily="2" charset="0"/>
              </a:rPr>
              <a:t>		</a:t>
            </a:r>
            <a:r>
              <a:rPr lang="ca-ES" sz="2400" dirty="0">
                <a:cs typeface="Khmer OS" pitchFamily="2" charset="0"/>
              </a:rPr>
              <a:t>1- </a:t>
            </a:r>
            <a:r>
              <a:rPr lang="fr-FR" sz="2400" dirty="0">
                <a:cs typeface="Khmer OS" pitchFamily="2" charset="0"/>
              </a:rPr>
              <a:t>Introduction</a:t>
            </a:r>
            <a:r>
              <a:rPr lang="ca-ES" sz="2400" dirty="0">
                <a:cs typeface="Khmer OS" pitchFamily="2" charset="0"/>
              </a:rPr>
              <a:t>		</a:t>
            </a:r>
          </a:p>
          <a:p>
            <a:pPr>
              <a:lnSpc>
                <a:spcPct val="150000"/>
              </a:lnSpc>
              <a:buNone/>
            </a:pPr>
            <a:r>
              <a:rPr lang="ca-ES" sz="2400" dirty="0">
                <a:cs typeface="Khmer OS" pitchFamily="2" charset="0"/>
              </a:rPr>
              <a:t>		2</a:t>
            </a:r>
            <a:r>
              <a:rPr lang="en-US" sz="2400" dirty="0">
                <a:cs typeface="Khmer OS" pitchFamily="2" charset="0"/>
              </a:rPr>
              <a:t>-</a:t>
            </a:r>
            <a:r>
              <a:rPr lang="km-KH" sz="2400" dirty="0">
                <a:cs typeface="Khmer OS" pitchFamily="2" charset="0"/>
              </a:rPr>
              <a:t> </a:t>
            </a:r>
            <a:r>
              <a:rPr lang="en-US" sz="2400" dirty="0" err="1">
                <a:cs typeface="Khmer OS" pitchFamily="2" charset="0"/>
              </a:rPr>
              <a:t>Objectifs</a:t>
            </a:r>
            <a:r>
              <a:rPr lang="en-US" sz="2400" dirty="0">
                <a:cs typeface="Khmer OS" pitchFamily="2" charset="0"/>
              </a:rPr>
              <a:t> de </a:t>
            </a:r>
            <a:r>
              <a:rPr lang="en-US" sz="2400" dirty="0" err="1">
                <a:cs typeface="Khmer OS" pitchFamily="2" charset="0"/>
              </a:rPr>
              <a:t>l’intervention</a:t>
            </a:r>
            <a:r>
              <a:rPr lang="en-US" sz="2400" dirty="0">
                <a:cs typeface="Khmer OS" pitchFamily="2" charset="0"/>
              </a:rPr>
              <a:t> </a:t>
            </a:r>
            <a:r>
              <a:rPr lang="ca-ES" sz="2400" dirty="0">
                <a:cs typeface="Khmer OS" pitchFamily="2" charset="0"/>
              </a:rPr>
              <a:t>		</a:t>
            </a:r>
          </a:p>
          <a:p>
            <a:pPr>
              <a:lnSpc>
                <a:spcPct val="150000"/>
              </a:lnSpc>
              <a:buNone/>
            </a:pPr>
            <a:r>
              <a:rPr lang="ca-ES" sz="2400" dirty="0">
                <a:cs typeface="Khmer OS" pitchFamily="2" charset="0"/>
              </a:rPr>
              <a:t>		3</a:t>
            </a:r>
            <a:r>
              <a:rPr lang="en-US" sz="2400" dirty="0">
                <a:cs typeface="Khmer OS" pitchFamily="2" charset="0"/>
              </a:rPr>
              <a:t>- </a:t>
            </a:r>
            <a:r>
              <a:rPr lang="en-US" sz="2400" dirty="0" err="1">
                <a:cs typeface="Khmer OS" pitchFamily="2" charset="0"/>
              </a:rPr>
              <a:t>Enjeux</a:t>
            </a:r>
            <a:r>
              <a:rPr lang="en-US" sz="2400" dirty="0">
                <a:cs typeface="Khmer OS" pitchFamily="2" charset="0"/>
              </a:rPr>
              <a:t> et solutions</a:t>
            </a:r>
            <a:endParaRPr lang="ca-ES" sz="2400" dirty="0">
              <a:cs typeface="Khmer OS" pitchFamily="2" charset="0"/>
            </a:endParaRPr>
          </a:p>
          <a:p>
            <a:pPr>
              <a:lnSpc>
                <a:spcPct val="150000"/>
              </a:lnSpc>
              <a:buNone/>
            </a:pPr>
            <a:r>
              <a:rPr lang="ca-ES" sz="2400" dirty="0">
                <a:cs typeface="Khmer OS" pitchFamily="2" charset="0"/>
              </a:rPr>
              <a:t>		4</a:t>
            </a:r>
            <a:r>
              <a:rPr lang="en-US" sz="2400" dirty="0">
                <a:cs typeface="Khmer OS" pitchFamily="2" charset="0"/>
              </a:rPr>
              <a:t>- </a:t>
            </a:r>
            <a:r>
              <a:rPr lang="en-US" sz="2400" dirty="0" err="1">
                <a:cs typeface="Khmer OS" pitchFamily="2" charset="0"/>
              </a:rPr>
              <a:t>Activités</a:t>
            </a:r>
            <a:r>
              <a:rPr lang="en-US" sz="2400" dirty="0">
                <a:cs typeface="Khmer OS" pitchFamily="2" charset="0"/>
              </a:rPr>
              <a:t> et </a:t>
            </a:r>
            <a:r>
              <a:rPr lang="en-US" sz="2400" dirty="0" err="1">
                <a:cs typeface="Khmer OS" pitchFamily="2" charset="0"/>
              </a:rPr>
              <a:t>résultats</a:t>
            </a:r>
            <a:r>
              <a:rPr lang="en-US" sz="2400" dirty="0">
                <a:cs typeface="Khmer OS" pitchFamily="2" charset="0"/>
              </a:rPr>
              <a:t> </a:t>
            </a:r>
            <a:endParaRPr lang="ca-ES" sz="2400" dirty="0">
              <a:cs typeface="Khmer OS" pitchFamily="2" charset="0"/>
            </a:endParaRPr>
          </a:p>
          <a:p>
            <a:pPr>
              <a:lnSpc>
                <a:spcPct val="150000"/>
              </a:lnSpc>
              <a:buNone/>
            </a:pPr>
            <a:r>
              <a:rPr lang="en-US" sz="2400" dirty="0">
                <a:cs typeface="Khmer OS" pitchFamily="2" charset="0"/>
              </a:rPr>
              <a:t>		5- </a:t>
            </a:r>
            <a:r>
              <a:rPr lang="en-US" sz="2400" dirty="0" err="1">
                <a:cs typeface="Khmer OS" pitchFamily="2" charset="0"/>
              </a:rPr>
              <a:t>Prolongement</a:t>
            </a:r>
            <a:r>
              <a:rPr lang="en-US" sz="2400" dirty="0">
                <a:cs typeface="Khmer OS" pitchFamily="2" charset="0"/>
              </a:rPr>
              <a:t> </a:t>
            </a:r>
            <a:r>
              <a:rPr lang="en-US" sz="2400" dirty="0" err="1">
                <a:cs typeface="Khmer OS" pitchFamily="2" charset="0"/>
              </a:rPr>
              <a:t>d’activités</a:t>
            </a:r>
            <a:endParaRPr lang="ca-ES" sz="2400" dirty="0">
              <a:cs typeface="Khmer OS" pitchFamily="2" charset="0"/>
            </a:endParaRPr>
          </a:p>
          <a:p>
            <a:pPr>
              <a:buNone/>
            </a:pPr>
            <a:r>
              <a:rPr lang="en-US" sz="2400" dirty="0">
                <a:latin typeface="Khmer OS" pitchFamily="2" charset="0"/>
                <a:cs typeface="Khmer OS" pitchFamily="2" charset="0"/>
              </a:rPr>
              <a:t>	</a:t>
            </a:r>
          </a:p>
        </p:txBody>
      </p:sp>
      <p:sp>
        <p:nvSpPr>
          <p:cNvPr id="4" name="Slide Number Placeholder 3"/>
          <p:cNvSpPr>
            <a:spLocks noGrp="1"/>
          </p:cNvSpPr>
          <p:nvPr>
            <p:ph type="sldNum" sz="quarter" idx="12"/>
          </p:nvPr>
        </p:nvSpPr>
        <p:spPr/>
        <p:txBody>
          <a:bodyPr/>
          <a:lstStyle/>
          <a:p>
            <a:fld id="{D83F83A1-47A3-45FF-8DBC-B22F32867634}" type="slidenum">
              <a:rPr lang="en-US" smtClean="0"/>
              <a:pPr/>
              <a:t>2</a:t>
            </a:fld>
            <a:endParaRPr lang="en-US"/>
          </a:p>
        </p:txBody>
      </p:sp>
      <p:sp>
        <p:nvSpPr>
          <p:cNvPr id="2" name="Title 1"/>
          <p:cNvSpPr>
            <a:spLocks noGrp="1"/>
          </p:cNvSpPr>
          <p:nvPr>
            <p:ph type="title"/>
          </p:nvPr>
        </p:nvSpPr>
        <p:spPr>
          <a:xfrm>
            <a:off x="838200" y="990600"/>
            <a:ext cx="3657600" cy="990600"/>
          </a:xfrm>
        </p:spPr>
        <p:txBody>
          <a:bodyPr>
            <a:normAutofit/>
          </a:bodyPr>
          <a:lstStyle/>
          <a:p>
            <a:r>
              <a:rPr lang="ca-ES" sz="3200" dirty="0" err="1">
                <a:latin typeface="+mn-lt"/>
                <a:cs typeface="Khmer OS Fasthand" pitchFamily="2" charset="0"/>
              </a:rPr>
              <a:t>Sommaire</a:t>
            </a:r>
            <a:endParaRPr lang="en-US" sz="3200" dirty="0">
              <a:latin typeface="+mn-lt"/>
              <a:cs typeface="Khmer OS Fasthand" pitchFamily="2" charset="0"/>
            </a:endParaRPr>
          </a:p>
        </p:txBody>
      </p:sp>
    </p:spTree>
    <p:extLst>
      <p:ext uri="{BB962C8B-B14F-4D97-AF65-F5344CB8AC3E}">
        <p14:creationId xmlns:p14="http://schemas.microsoft.com/office/powerpoint/2010/main" val="536616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D:\from Disk E\2014 photo\04 2014\Wall Angkor thom\DSC038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9538"/>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descr="D:\from Disk E\2016 Photo\03 2016\Wall Angkor Thom\DSC054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314801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D:\from Disk E\2016 Photo\07 2016\Wall Angkor Thom\DSC000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0480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4300" y="4114800"/>
            <a:ext cx="4076700" cy="1600438"/>
          </a:xfrm>
          <a:prstGeom prst="rect">
            <a:avLst/>
          </a:prstGeom>
        </p:spPr>
        <p:txBody>
          <a:bodyPr wrap="square">
            <a:spAutoFit/>
          </a:bodyPr>
          <a:lstStyle/>
          <a:p>
            <a:pPr lvl="0"/>
            <a:r>
              <a:rPr lang="fr-FR" sz="1400" dirty="0">
                <a:cs typeface="Khmer OS" pitchFamily="2" charset="0"/>
              </a:rPr>
              <a:t>- Restauration achevée sur une partie de la muraille de 19 strates et de 16 m de long pendant 3 ans avec 30% de nouveaux latérites à la place d’anciennes pierres endommagées et 70% d’anciennes pierres récupérées.</a:t>
            </a:r>
          </a:p>
          <a:p>
            <a:pPr lvl="0"/>
            <a:r>
              <a:rPr lang="fr-FR" sz="1400" dirty="0">
                <a:cs typeface="Khmer OS" pitchFamily="2" charset="0"/>
              </a:rPr>
              <a:t>- 224 m3 de terres remblayées ont été tassées pour soutenir la muraille de l’intérieur.</a:t>
            </a:r>
          </a:p>
        </p:txBody>
      </p:sp>
      <p:sp>
        <p:nvSpPr>
          <p:cNvPr id="8" name="TextBox 9"/>
          <p:cNvSpPr txBox="1">
            <a:spLocks noChangeArrowheads="1"/>
          </p:cNvSpPr>
          <p:nvPr/>
        </p:nvSpPr>
        <p:spPr bwMode="auto">
          <a:xfrm>
            <a:off x="5105400" y="768787"/>
            <a:ext cx="3733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fr-FR" sz="1400" b="0" dirty="0">
                <a:latin typeface="+mn-lt"/>
                <a:cs typeface="Khmer OS" pitchFamily="2" charset="0"/>
              </a:rPr>
              <a:t>Le renforcement et la restauration de la localité 4 : préparation du chantier, construction d’un entrepôt des matériaux et des pistes...  </a:t>
            </a:r>
          </a:p>
          <a:p>
            <a:pPr eaLnBrk="1" hangingPunct="1"/>
            <a:r>
              <a:rPr lang="fr-FR" sz="1400" b="0" dirty="0">
                <a:latin typeface="+mn-lt"/>
                <a:cs typeface="Khmer OS" pitchFamily="2" charset="0"/>
              </a:rPr>
              <a:t>. Nettoyage du chantier, émondage, relevé d’un plan, numérotation des pierres, démontage, fouilles pour examiner les fondations...</a:t>
            </a:r>
          </a:p>
        </p:txBody>
      </p:sp>
      <p:sp>
        <p:nvSpPr>
          <p:cNvPr id="9" name="Slide Number Placeholder 3"/>
          <p:cNvSpPr>
            <a:spLocks noGrp="1"/>
          </p:cNvSpPr>
          <p:nvPr>
            <p:ph type="sldNum" sz="quarter" idx="12"/>
          </p:nvPr>
        </p:nvSpPr>
        <p:spPr>
          <a:xfrm>
            <a:off x="6962775" y="6578600"/>
            <a:ext cx="2133600" cy="365125"/>
          </a:xfrm>
        </p:spPr>
        <p:txBody>
          <a:bodyPr/>
          <a:lstStyle/>
          <a:p>
            <a:fld id="{D83F83A1-47A3-45FF-8DBC-B22F32867634}" type="slidenum">
              <a:rPr lang="en-US" smtClean="0"/>
              <a:pPr/>
              <a:t>20</a:t>
            </a:fld>
            <a:endParaRPr lang="en-US"/>
          </a:p>
        </p:txBody>
      </p:sp>
    </p:spTree>
    <p:extLst>
      <p:ext uri="{BB962C8B-B14F-4D97-AF65-F5344CB8AC3E}">
        <p14:creationId xmlns:p14="http://schemas.microsoft.com/office/powerpoint/2010/main" val="3395146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89" descr="DSC012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5816" y="5093283"/>
            <a:ext cx="1746250" cy="1306286"/>
          </a:xfrm>
          <a:prstGeom prst="rect">
            <a:avLst/>
          </a:prstGeom>
          <a:noFill/>
          <a:ln w="1905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390" descr="IMG_39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573" y="489467"/>
            <a:ext cx="1743982" cy="1306286"/>
          </a:xfrm>
          <a:prstGeom prst="rect">
            <a:avLst/>
          </a:prstGeom>
          <a:noFill/>
          <a:ln w="1905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406" descr="DSC009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0343" y="5088157"/>
            <a:ext cx="1746250" cy="1306286"/>
          </a:xfrm>
          <a:prstGeom prst="rect">
            <a:avLst/>
          </a:prstGeom>
          <a:noFill/>
          <a:ln w="1905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2" descr="D:\from Disk E\2015 Photo\ហានិភ័យ​ ក្រុងអង្គរធំ\risk 150410\150410.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760" y="1981200"/>
            <a:ext cx="1739776" cy="1304832"/>
          </a:xfrm>
          <a:prstGeom prst="rect">
            <a:avLst/>
          </a:prstGeom>
          <a:noFill/>
          <a:ln w="19050">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0" name="Picture 3" descr="D:\from Disk E\2015 Photo\ហានិភ័យ​ ក្រុងអង្គរធំ\risk 15 0419\150419. wall.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2247" y="5089120"/>
            <a:ext cx="1747265" cy="1310449"/>
          </a:xfrm>
          <a:prstGeom prst="rect">
            <a:avLst/>
          </a:prstGeom>
          <a:noFill/>
          <a:ln w="19050">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1" name="Picture 4" descr="D:\from Disk E\2015 Photo\ហានិភ័យ​ ក្រុងអង្គរធំ\risk 15 0419\150419. wall.11.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5366" y="489467"/>
            <a:ext cx="1751322" cy="1313492"/>
          </a:xfrm>
          <a:prstGeom prst="rect">
            <a:avLst/>
          </a:prstGeom>
          <a:noFill/>
          <a:ln w="19050">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2" name="Picture 5" descr="D:\from Disk E\2015 Photo\ហានិភ័យ​ ក្រុងអង្គរធំ\risk 150405\DSC01243.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09160" y="477609"/>
            <a:ext cx="1767840" cy="1325880"/>
          </a:xfrm>
          <a:prstGeom prst="rect">
            <a:avLst/>
          </a:prstGeom>
          <a:noFill/>
          <a:ln w="190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43" name="Picture 6" descr="D:\from Disk E\2015 Photo\DSC03303.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95070" y="3576077"/>
            <a:ext cx="1767840" cy="1325880"/>
          </a:xfrm>
          <a:prstGeom prst="rect">
            <a:avLst/>
          </a:prstGeom>
          <a:noFill/>
          <a:ln w="19050">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3215411" y="1981200"/>
            <a:ext cx="2240643" cy="2177143"/>
            <a:chOff x="3156857" y="2394857"/>
            <a:chExt cx="2240643" cy="2177143"/>
          </a:xfrm>
        </p:grpSpPr>
        <p:grpSp>
          <p:nvGrpSpPr>
            <p:cNvPr id="52" name="Group 34"/>
            <p:cNvGrpSpPr>
              <a:grpSpLocks/>
            </p:cNvGrpSpPr>
            <p:nvPr/>
          </p:nvGrpSpPr>
          <p:grpSpPr bwMode="auto">
            <a:xfrm>
              <a:off x="3156857" y="2394857"/>
              <a:ext cx="2240643" cy="2177143"/>
              <a:chOff x="4537" y="5636"/>
              <a:chExt cx="3740" cy="3622"/>
            </a:xfrm>
          </p:grpSpPr>
          <p:pic>
            <p:nvPicPr>
              <p:cNvPr id="70" name="Picture 40" descr="PLAN Angkor Thom Gaucher EFEO, 200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37" y="5636"/>
                <a:ext cx="3740" cy="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39"/>
              <p:cNvSpPr>
                <a:spLocks noChangeArrowheads="1"/>
              </p:cNvSpPr>
              <p:nvPr/>
            </p:nvSpPr>
            <p:spPr bwMode="auto">
              <a:xfrm>
                <a:off x="7248" y="5798"/>
                <a:ext cx="171"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72" name="Rectangle 38"/>
              <p:cNvSpPr>
                <a:spLocks noChangeArrowheads="1"/>
              </p:cNvSpPr>
              <p:nvPr/>
            </p:nvSpPr>
            <p:spPr bwMode="auto">
              <a:xfrm>
                <a:off x="6738" y="5791"/>
                <a:ext cx="76"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73" name="Rectangle 37" descr="Light upward diagonal"/>
              <p:cNvSpPr>
                <a:spLocks noChangeArrowheads="1"/>
              </p:cNvSpPr>
              <p:nvPr/>
            </p:nvSpPr>
            <p:spPr bwMode="auto">
              <a:xfrm>
                <a:off x="6834" y="5790"/>
                <a:ext cx="171"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74" name="Rectangle 36" descr="Light upward diagonal"/>
              <p:cNvSpPr>
                <a:spLocks noChangeArrowheads="1"/>
              </p:cNvSpPr>
              <p:nvPr/>
            </p:nvSpPr>
            <p:spPr bwMode="auto">
              <a:xfrm>
                <a:off x="5637" y="5798"/>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75" name="Rectangle 35" descr="Light upward diagonal"/>
              <p:cNvSpPr>
                <a:spLocks noChangeArrowheads="1"/>
              </p:cNvSpPr>
              <p:nvPr/>
            </p:nvSpPr>
            <p:spPr bwMode="auto">
              <a:xfrm>
                <a:off x="7930" y="7990"/>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53" name="Rectangle 33"/>
            <p:cNvSpPr>
              <a:spLocks noChangeArrowheads="1"/>
            </p:cNvSpPr>
            <p:nvPr/>
          </p:nvSpPr>
          <p:spPr bwMode="auto">
            <a:xfrm>
              <a:off x="4011398" y="4334345"/>
              <a:ext cx="73152" cy="100983"/>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54" name="Rectangle 32" descr="Light upward diagonal"/>
            <p:cNvSpPr>
              <a:spLocks noChangeArrowheads="1"/>
            </p:cNvSpPr>
            <p:nvPr/>
          </p:nvSpPr>
          <p:spPr bwMode="auto">
            <a:xfrm>
              <a:off x="3871875" y="4333554"/>
              <a:ext cx="112631"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5" name="Rectangle 13"/>
            <p:cNvSpPr>
              <a:spLocks noChangeArrowheads="1"/>
            </p:cNvSpPr>
            <p:nvPr/>
          </p:nvSpPr>
          <p:spPr bwMode="auto">
            <a:xfrm>
              <a:off x="5194407" y="2549434"/>
              <a:ext cx="100584" cy="45720"/>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56" name="Rectangle 32" descr="Light upward diagonal"/>
            <p:cNvSpPr>
              <a:spLocks noChangeArrowheads="1"/>
            </p:cNvSpPr>
            <p:nvPr/>
          </p:nvSpPr>
          <p:spPr bwMode="auto">
            <a:xfrm>
              <a:off x="4120067" y="433436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7" name="Rectangle 32" descr="Light upward diagonal"/>
            <p:cNvSpPr>
              <a:spLocks noChangeArrowheads="1"/>
            </p:cNvSpPr>
            <p:nvPr/>
          </p:nvSpPr>
          <p:spPr bwMode="auto">
            <a:xfrm>
              <a:off x="4200963" y="4334369"/>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8" name="Rectangle 32" descr="Light upward diagonal"/>
            <p:cNvSpPr>
              <a:spLocks noChangeArrowheads="1"/>
            </p:cNvSpPr>
            <p:nvPr/>
          </p:nvSpPr>
          <p:spPr bwMode="auto">
            <a:xfrm>
              <a:off x="3803241" y="4333767"/>
              <a:ext cx="54864"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9" name="Rectangle 32" descr="Light upward diagonal"/>
            <p:cNvSpPr>
              <a:spLocks noChangeArrowheads="1"/>
            </p:cNvSpPr>
            <p:nvPr/>
          </p:nvSpPr>
          <p:spPr bwMode="auto">
            <a:xfrm>
              <a:off x="3723568" y="433494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0" name="Rectangle 32" descr="Light upward diagonal"/>
            <p:cNvSpPr>
              <a:spLocks noChangeArrowheads="1"/>
            </p:cNvSpPr>
            <p:nvPr/>
          </p:nvSpPr>
          <p:spPr bwMode="auto">
            <a:xfrm>
              <a:off x="3267163" y="3573562"/>
              <a:ext cx="100584" cy="7315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1" name="Rectangle 32" descr="Light upward diagonal"/>
            <p:cNvSpPr>
              <a:spLocks noChangeArrowheads="1"/>
            </p:cNvSpPr>
            <p:nvPr/>
          </p:nvSpPr>
          <p:spPr bwMode="auto">
            <a:xfrm>
              <a:off x="3266587" y="3519225"/>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2" name="Rectangle 32" descr="Light upward diagonal"/>
            <p:cNvSpPr>
              <a:spLocks noChangeArrowheads="1"/>
            </p:cNvSpPr>
            <p:nvPr/>
          </p:nvSpPr>
          <p:spPr bwMode="auto">
            <a:xfrm>
              <a:off x="4353512" y="2487480"/>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3" name="Rectangle 32" descr="Light upward diagonal"/>
            <p:cNvSpPr>
              <a:spLocks noChangeArrowheads="1"/>
            </p:cNvSpPr>
            <p:nvPr/>
          </p:nvSpPr>
          <p:spPr bwMode="auto">
            <a:xfrm>
              <a:off x="4396847" y="248762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4" name="Rectangle 32" descr="Light upward diagonal"/>
            <p:cNvSpPr>
              <a:spLocks noChangeArrowheads="1"/>
            </p:cNvSpPr>
            <p:nvPr/>
          </p:nvSpPr>
          <p:spPr bwMode="auto">
            <a:xfrm>
              <a:off x="4648736" y="2487494"/>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5" name="Rectangle 32" descr="Light upward diagonal"/>
            <p:cNvSpPr>
              <a:spLocks noChangeArrowheads="1"/>
            </p:cNvSpPr>
            <p:nvPr/>
          </p:nvSpPr>
          <p:spPr bwMode="auto">
            <a:xfrm>
              <a:off x="4692071" y="248763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6" name="Rectangle 32" descr="Light upward diagonal"/>
            <p:cNvSpPr>
              <a:spLocks noChangeArrowheads="1"/>
            </p:cNvSpPr>
            <p:nvPr/>
          </p:nvSpPr>
          <p:spPr bwMode="auto">
            <a:xfrm>
              <a:off x="4903082" y="2494171"/>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7" name="Rectangle 32" descr="Light upward diagonal"/>
            <p:cNvSpPr>
              <a:spLocks noChangeArrowheads="1"/>
            </p:cNvSpPr>
            <p:nvPr/>
          </p:nvSpPr>
          <p:spPr bwMode="auto">
            <a:xfrm>
              <a:off x="5201315" y="271227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8" name="Rectangle 32" descr="Light upward diagonal"/>
            <p:cNvSpPr>
              <a:spLocks noChangeArrowheads="1"/>
            </p:cNvSpPr>
            <p:nvPr/>
          </p:nvSpPr>
          <p:spPr bwMode="auto">
            <a:xfrm>
              <a:off x="5201594" y="403860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9" name="Rectangle 32" descr="Light upward diagonal"/>
            <p:cNvSpPr>
              <a:spLocks noChangeArrowheads="1"/>
            </p:cNvSpPr>
            <p:nvPr/>
          </p:nvSpPr>
          <p:spPr bwMode="auto">
            <a:xfrm>
              <a:off x="5105400" y="4347064"/>
              <a:ext cx="27432"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46" name="Text Box 15"/>
          <p:cNvSpPr txBox="1">
            <a:spLocks noChangeArrowheads="1"/>
          </p:cNvSpPr>
          <p:nvPr/>
        </p:nvSpPr>
        <p:spPr bwMode="auto">
          <a:xfrm>
            <a:off x="4219893" y="1858762"/>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50" name="Up Arrow 49"/>
          <p:cNvSpPr/>
          <p:nvPr/>
        </p:nvSpPr>
        <p:spPr>
          <a:xfrm>
            <a:off x="5634244" y="2268923"/>
            <a:ext cx="161521" cy="1212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Box 15"/>
          <p:cNvSpPr txBox="1">
            <a:spLocks noChangeArrowheads="1"/>
          </p:cNvSpPr>
          <p:nvPr/>
        </p:nvSpPr>
        <p:spPr bwMode="auto">
          <a:xfrm>
            <a:off x="5625551" y="2081001"/>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1000" dirty="0">
                <a:latin typeface="DaunPenh" pitchFamily="2" charset="0"/>
              </a:rPr>
              <a:t>N</a:t>
            </a:r>
            <a:endParaRPr lang="en-US" sz="1000" dirty="0"/>
          </a:p>
        </p:txBody>
      </p:sp>
      <p:pic>
        <p:nvPicPr>
          <p:cNvPr id="1026" name="Picture 2" descr="D:\from Disk E\2015 Photo\ហានិភ័យ​ ក្រុងអង្គរធំ\DSC08692.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032" y="5084565"/>
            <a:ext cx="1746504" cy="1309878"/>
          </a:xfrm>
          <a:prstGeom prst="rect">
            <a:avLst/>
          </a:prstGeom>
          <a:noFill/>
          <a:ln w="28575">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79" name="Text Box 15"/>
          <p:cNvSpPr txBox="1">
            <a:spLocks noChangeArrowheads="1"/>
          </p:cNvSpPr>
          <p:nvPr/>
        </p:nvSpPr>
        <p:spPr bwMode="auto">
          <a:xfrm>
            <a:off x="4087192" y="1641120"/>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80" name="Text Box 15"/>
          <p:cNvSpPr txBox="1">
            <a:spLocks noChangeArrowheads="1"/>
          </p:cNvSpPr>
          <p:nvPr/>
        </p:nvSpPr>
        <p:spPr bwMode="auto">
          <a:xfrm>
            <a:off x="4235132" y="164225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2</a:t>
            </a:r>
            <a:endParaRPr lang="en-US" sz="700" dirty="0">
              <a:solidFill>
                <a:schemeClr val="accent1">
                  <a:lumMod val="50000"/>
                </a:schemeClr>
              </a:solidFill>
            </a:endParaRPr>
          </a:p>
        </p:txBody>
      </p:sp>
      <p:sp>
        <p:nvSpPr>
          <p:cNvPr id="81" name="Text Box 15"/>
          <p:cNvSpPr txBox="1">
            <a:spLocks noChangeArrowheads="1"/>
          </p:cNvSpPr>
          <p:nvPr/>
        </p:nvSpPr>
        <p:spPr bwMode="auto">
          <a:xfrm>
            <a:off x="4372293" y="1858762"/>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2</a:t>
            </a:r>
            <a:endParaRPr lang="en-US" sz="700" dirty="0">
              <a:solidFill>
                <a:schemeClr val="accent1">
                  <a:lumMod val="50000"/>
                </a:schemeClr>
              </a:solidFill>
            </a:endParaRPr>
          </a:p>
        </p:txBody>
      </p:sp>
      <p:pic>
        <p:nvPicPr>
          <p:cNvPr id="1027" name="Picture 3" descr="D:\from Disk E\2015 Photo\ហានិភ័យ​ ក្រុងអង្គរធំ\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2032" y="3517823"/>
            <a:ext cx="1746504" cy="1309878"/>
          </a:xfrm>
          <a:prstGeom prst="rect">
            <a:avLst/>
          </a:prstGeom>
          <a:noFill/>
          <a:ln w="190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029" name="Picture 5" descr="D:\from Disk E\2015 Photo\ហានិភ័យ​ ក្រុងអង្គរធំ\risk 150405\DSC01245.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95070" y="514764"/>
            <a:ext cx="1746504" cy="1309878"/>
          </a:xfrm>
          <a:prstGeom prst="rect">
            <a:avLst/>
          </a:prstGeom>
          <a:noFill/>
          <a:ln w="190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030" name="Picture 6" descr="D:\from Disk E\2015 Photo\ហានិភ័យ​ ក្រុងអង្គរធំ\risk 150405\DSC01287.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18647" y="2073768"/>
            <a:ext cx="1746504" cy="1309878"/>
          </a:xfrm>
          <a:prstGeom prst="rect">
            <a:avLst/>
          </a:prstGeom>
          <a:noFill/>
          <a:ln w="190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86" name="Text Box 15"/>
          <p:cNvSpPr txBox="1">
            <a:spLocks noChangeArrowheads="1"/>
          </p:cNvSpPr>
          <p:nvPr/>
        </p:nvSpPr>
        <p:spPr bwMode="auto">
          <a:xfrm>
            <a:off x="4594221" y="1861830"/>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3</a:t>
            </a:r>
            <a:endParaRPr lang="en-US" sz="700" dirty="0">
              <a:solidFill>
                <a:schemeClr val="accent1">
                  <a:lumMod val="50000"/>
                </a:schemeClr>
              </a:solidFill>
            </a:endParaRPr>
          </a:p>
        </p:txBody>
      </p:sp>
      <p:sp>
        <p:nvSpPr>
          <p:cNvPr id="87" name="Text Box 15"/>
          <p:cNvSpPr txBox="1">
            <a:spLocks noChangeArrowheads="1"/>
          </p:cNvSpPr>
          <p:nvPr/>
        </p:nvSpPr>
        <p:spPr bwMode="auto">
          <a:xfrm>
            <a:off x="4709160" y="1861830"/>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4</a:t>
            </a:r>
            <a:endParaRPr lang="en-US" sz="700" dirty="0">
              <a:solidFill>
                <a:schemeClr val="accent1">
                  <a:lumMod val="50000"/>
                </a:schemeClr>
              </a:solidFill>
            </a:endParaRPr>
          </a:p>
        </p:txBody>
      </p:sp>
      <p:sp>
        <p:nvSpPr>
          <p:cNvPr id="88" name="Text Box 15"/>
          <p:cNvSpPr txBox="1">
            <a:spLocks noChangeArrowheads="1"/>
          </p:cNvSpPr>
          <p:nvPr/>
        </p:nvSpPr>
        <p:spPr bwMode="auto">
          <a:xfrm>
            <a:off x="4824151" y="1862004"/>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5</a:t>
            </a:r>
            <a:endParaRPr lang="en-US" sz="700" dirty="0">
              <a:solidFill>
                <a:schemeClr val="accent1">
                  <a:lumMod val="50000"/>
                </a:schemeClr>
              </a:solidFill>
            </a:endParaRPr>
          </a:p>
        </p:txBody>
      </p:sp>
      <p:sp>
        <p:nvSpPr>
          <p:cNvPr id="89" name="Text Box 15"/>
          <p:cNvSpPr txBox="1">
            <a:spLocks noChangeArrowheads="1"/>
          </p:cNvSpPr>
          <p:nvPr/>
        </p:nvSpPr>
        <p:spPr bwMode="auto">
          <a:xfrm>
            <a:off x="6223526" y="164882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3</a:t>
            </a:r>
            <a:endParaRPr lang="en-US" sz="700" dirty="0">
              <a:solidFill>
                <a:schemeClr val="accent1">
                  <a:lumMod val="50000"/>
                </a:schemeClr>
              </a:solidFill>
            </a:endParaRPr>
          </a:p>
        </p:txBody>
      </p:sp>
      <p:sp>
        <p:nvSpPr>
          <p:cNvPr id="90" name="Text Box 15"/>
          <p:cNvSpPr txBox="1">
            <a:spLocks noChangeArrowheads="1"/>
          </p:cNvSpPr>
          <p:nvPr/>
        </p:nvSpPr>
        <p:spPr bwMode="auto">
          <a:xfrm>
            <a:off x="6338465" y="164882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4</a:t>
            </a:r>
            <a:endParaRPr lang="en-US" sz="700" dirty="0">
              <a:solidFill>
                <a:schemeClr val="accent1">
                  <a:lumMod val="50000"/>
                </a:schemeClr>
              </a:solidFill>
            </a:endParaRPr>
          </a:p>
        </p:txBody>
      </p:sp>
      <p:sp>
        <p:nvSpPr>
          <p:cNvPr id="91" name="Text Box 15"/>
          <p:cNvSpPr txBox="1">
            <a:spLocks noChangeArrowheads="1"/>
          </p:cNvSpPr>
          <p:nvPr/>
        </p:nvSpPr>
        <p:spPr bwMode="auto">
          <a:xfrm>
            <a:off x="6882798" y="1668272"/>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5</a:t>
            </a:r>
            <a:endParaRPr lang="en-US" sz="700" dirty="0">
              <a:solidFill>
                <a:schemeClr val="accent1">
                  <a:lumMod val="50000"/>
                </a:schemeClr>
              </a:solidFill>
            </a:endParaRPr>
          </a:p>
        </p:txBody>
      </p:sp>
      <p:sp>
        <p:nvSpPr>
          <p:cNvPr id="92" name="Text Box 15"/>
          <p:cNvSpPr txBox="1">
            <a:spLocks noChangeArrowheads="1"/>
          </p:cNvSpPr>
          <p:nvPr/>
        </p:nvSpPr>
        <p:spPr bwMode="auto">
          <a:xfrm>
            <a:off x="5003922" y="1866150"/>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6</a:t>
            </a:r>
            <a:endParaRPr lang="en-US" sz="700" dirty="0">
              <a:solidFill>
                <a:schemeClr val="accent1">
                  <a:lumMod val="50000"/>
                </a:schemeClr>
              </a:solidFill>
            </a:endParaRPr>
          </a:p>
        </p:txBody>
      </p:sp>
      <p:sp>
        <p:nvSpPr>
          <p:cNvPr id="93" name="Text Box 15"/>
          <p:cNvSpPr txBox="1">
            <a:spLocks noChangeArrowheads="1"/>
          </p:cNvSpPr>
          <p:nvPr/>
        </p:nvSpPr>
        <p:spPr bwMode="auto">
          <a:xfrm>
            <a:off x="6906479" y="3230199"/>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6</a:t>
            </a:r>
            <a:endParaRPr lang="en-US" sz="700" dirty="0">
              <a:solidFill>
                <a:schemeClr val="accent1">
                  <a:lumMod val="50000"/>
                </a:schemeClr>
              </a:solidFill>
            </a:endParaRPr>
          </a:p>
        </p:txBody>
      </p:sp>
      <p:sp>
        <p:nvSpPr>
          <p:cNvPr id="94" name="Text Box 15"/>
          <p:cNvSpPr txBox="1">
            <a:spLocks noChangeArrowheads="1"/>
          </p:cNvSpPr>
          <p:nvPr/>
        </p:nvSpPr>
        <p:spPr bwMode="auto">
          <a:xfrm>
            <a:off x="5404675" y="2226070"/>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7</a:t>
            </a:r>
            <a:endParaRPr lang="en-US" sz="700" dirty="0">
              <a:solidFill>
                <a:schemeClr val="accent1">
                  <a:lumMod val="50000"/>
                </a:schemeClr>
              </a:solidFill>
            </a:endParaRPr>
          </a:p>
        </p:txBody>
      </p:sp>
      <p:sp>
        <p:nvSpPr>
          <p:cNvPr id="95" name="Text Box 15"/>
          <p:cNvSpPr txBox="1">
            <a:spLocks noChangeArrowheads="1"/>
          </p:cNvSpPr>
          <p:nvPr/>
        </p:nvSpPr>
        <p:spPr bwMode="auto">
          <a:xfrm>
            <a:off x="6880397" y="4753590"/>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7</a:t>
            </a:r>
            <a:endParaRPr lang="en-US" sz="700" dirty="0">
              <a:solidFill>
                <a:schemeClr val="accent1">
                  <a:lumMod val="50000"/>
                </a:schemeClr>
              </a:solidFill>
            </a:endParaRPr>
          </a:p>
        </p:txBody>
      </p:sp>
      <p:sp>
        <p:nvSpPr>
          <p:cNvPr id="96" name="Text Box 15"/>
          <p:cNvSpPr txBox="1">
            <a:spLocks noChangeArrowheads="1"/>
          </p:cNvSpPr>
          <p:nvPr/>
        </p:nvSpPr>
        <p:spPr bwMode="auto">
          <a:xfrm>
            <a:off x="5404675" y="3363339"/>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8</a:t>
            </a:r>
            <a:endParaRPr lang="en-US" sz="700" dirty="0">
              <a:solidFill>
                <a:schemeClr val="accent1">
                  <a:lumMod val="50000"/>
                </a:schemeClr>
              </a:solidFill>
            </a:endParaRPr>
          </a:p>
        </p:txBody>
      </p:sp>
      <p:sp>
        <p:nvSpPr>
          <p:cNvPr id="97" name="Text Box 15"/>
          <p:cNvSpPr txBox="1">
            <a:spLocks noChangeArrowheads="1"/>
          </p:cNvSpPr>
          <p:nvPr/>
        </p:nvSpPr>
        <p:spPr bwMode="auto">
          <a:xfrm>
            <a:off x="6894454" y="5077186"/>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8</a:t>
            </a:r>
            <a:endParaRPr lang="en-US" sz="700" dirty="0">
              <a:solidFill>
                <a:schemeClr val="accent1">
                  <a:lumMod val="50000"/>
                </a:schemeClr>
              </a:solidFill>
            </a:endParaRPr>
          </a:p>
        </p:txBody>
      </p:sp>
      <p:sp>
        <p:nvSpPr>
          <p:cNvPr id="98" name="Text Box 15"/>
          <p:cNvSpPr txBox="1">
            <a:spLocks noChangeArrowheads="1"/>
          </p:cNvSpPr>
          <p:nvPr/>
        </p:nvSpPr>
        <p:spPr bwMode="auto">
          <a:xfrm>
            <a:off x="5404675" y="3569060"/>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9</a:t>
            </a:r>
            <a:endParaRPr lang="en-US" sz="700" dirty="0">
              <a:solidFill>
                <a:schemeClr val="accent1">
                  <a:lumMod val="50000"/>
                </a:schemeClr>
              </a:solidFill>
            </a:endParaRPr>
          </a:p>
        </p:txBody>
      </p:sp>
      <p:sp>
        <p:nvSpPr>
          <p:cNvPr id="99" name="Text Box 15"/>
          <p:cNvSpPr txBox="1">
            <a:spLocks noChangeArrowheads="1"/>
          </p:cNvSpPr>
          <p:nvPr/>
        </p:nvSpPr>
        <p:spPr bwMode="auto">
          <a:xfrm>
            <a:off x="5162457" y="4078414"/>
            <a:ext cx="146931"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00" name="Text Box 15"/>
          <p:cNvSpPr txBox="1">
            <a:spLocks noChangeArrowheads="1"/>
          </p:cNvSpPr>
          <p:nvPr/>
        </p:nvSpPr>
        <p:spPr bwMode="auto">
          <a:xfrm>
            <a:off x="5189942" y="4078524"/>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0</a:t>
            </a:r>
            <a:endParaRPr lang="en-US" sz="700" dirty="0">
              <a:solidFill>
                <a:schemeClr val="accent1">
                  <a:lumMod val="50000"/>
                </a:schemeClr>
              </a:solidFill>
            </a:endParaRPr>
          </a:p>
        </p:txBody>
      </p:sp>
      <p:grpSp>
        <p:nvGrpSpPr>
          <p:cNvPr id="78" name="Group 77"/>
          <p:cNvGrpSpPr/>
          <p:nvPr/>
        </p:nvGrpSpPr>
        <p:grpSpPr>
          <a:xfrm>
            <a:off x="4277954" y="4072387"/>
            <a:ext cx="186825" cy="166630"/>
            <a:chOff x="4277954" y="4072387"/>
            <a:chExt cx="186825" cy="166630"/>
          </a:xfrm>
        </p:grpSpPr>
        <p:sp>
          <p:nvSpPr>
            <p:cNvPr id="101"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02"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grpSp>
      <p:grpSp>
        <p:nvGrpSpPr>
          <p:cNvPr id="104" name="Group 103"/>
          <p:cNvGrpSpPr/>
          <p:nvPr/>
        </p:nvGrpSpPr>
        <p:grpSpPr>
          <a:xfrm>
            <a:off x="4819132" y="5077185"/>
            <a:ext cx="186825" cy="166630"/>
            <a:chOff x="4277954" y="4072387"/>
            <a:chExt cx="186825" cy="166630"/>
          </a:xfrm>
        </p:grpSpPr>
        <p:sp>
          <p:nvSpPr>
            <p:cNvPr id="105"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06"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grpSp>
      <p:grpSp>
        <p:nvGrpSpPr>
          <p:cNvPr id="107" name="Group 106"/>
          <p:cNvGrpSpPr/>
          <p:nvPr/>
        </p:nvGrpSpPr>
        <p:grpSpPr>
          <a:xfrm>
            <a:off x="4271141" y="5077184"/>
            <a:ext cx="186825" cy="166630"/>
            <a:chOff x="4277954" y="4072387"/>
            <a:chExt cx="186825" cy="166630"/>
          </a:xfrm>
        </p:grpSpPr>
        <p:sp>
          <p:nvSpPr>
            <p:cNvPr id="108"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09"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2</a:t>
              </a:r>
              <a:endParaRPr lang="en-US" sz="700" dirty="0">
                <a:solidFill>
                  <a:schemeClr val="accent1">
                    <a:lumMod val="50000"/>
                  </a:schemeClr>
                </a:solidFill>
              </a:endParaRPr>
            </a:p>
          </p:txBody>
        </p:sp>
      </p:grpSp>
      <p:grpSp>
        <p:nvGrpSpPr>
          <p:cNvPr id="110" name="Group 109"/>
          <p:cNvGrpSpPr/>
          <p:nvPr/>
        </p:nvGrpSpPr>
        <p:grpSpPr>
          <a:xfrm>
            <a:off x="4106528" y="4072386"/>
            <a:ext cx="186825" cy="166630"/>
            <a:chOff x="4277954" y="4072387"/>
            <a:chExt cx="186825" cy="166630"/>
          </a:xfrm>
        </p:grpSpPr>
        <p:sp>
          <p:nvSpPr>
            <p:cNvPr id="111"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12"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2</a:t>
              </a:r>
              <a:endParaRPr lang="en-US" sz="700" dirty="0">
                <a:solidFill>
                  <a:schemeClr val="accent1">
                    <a:lumMod val="50000"/>
                  </a:schemeClr>
                </a:solidFill>
              </a:endParaRPr>
            </a:p>
          </p:txBody>
        </p:sp>
      </p:grpSp>
      <p:grpSp>
        <p:nvGrpSpPr>
          <p:cNvPr id="113" name="Group 112"/>
          <p:cNvGrpSpPr/>
          <p:nvPr/>
        </p:nvGrpSpPr>
        <p:grpSpPr>
          <a:xfrm>
            <a:off x="3907212" y="4075028"/>
            <a:ext cx="186825" cy="166630"/>
            <a:chOff x="4277954" y="4072387"/>
            <a:chExt cx="186825" cy="166630"/>
          </a:xfrm>
        </p:grpSpPr>
        <p:sp>
          <p:nvSpPr>
            <p:cNvPr id="114"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15"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3</a:t>
              </a:r>
              <a:endParaRPr lang="en-US" sz="700" dirty="0">
                <a:solidFill>
                  <a:schemeClr val="accent1">
                    <a:lumMod val="50000"/>
                  </a:schemeClr>
                </a:solidFill>
              </a:endParaRPr>
            </a:p>
          </p:txBody>
        </p:sp>
      </p:grpSp>
      <p:grpSp>
        <p:nvGrpSpPr>
          <p:cNvPr id="116" name="Group 115"/>
          <p:cNvGrpSpPr/>
          <p:nvPr/>
        </p:nvGrpSpPr>
        <p:grpSpPr>
          <a:xfrm>
            <a:off x="2151888" y="5061195"/>
            <a:ext cx="186825" cy="166630"/>
            <a:chOff x="4277954" y="4072387"/>
            <a:chExt cx="186825" cy="166630"/>
          </a:xfrm>
        </p:grpSpPr>
        <p:sp>
          <p:nvSpPr>
            <p:cNvPr id="117"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18"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3</a:t>
              </a:r>
              <a:endParaRPr lang="en-US" sz="700" dirty="0">
                <a:solidFill>
                  <a:schemeClr val="accent1">
                    <a:lumMod val="50000"/>
                  </a:schemeClr>
                </a:solidFill>
              </a:endParaRPr>
            </a:p>
          </p:txBody>
        </p:sp>
      </p:grpSp>
      <p:grpSp>
        <p:nvGrpSpPr>
          <p:cNvPr id="119" name="Group 118"/>
          <p:cNvGrpSpPr/>
          <p:nvPr/>
        </p:nvGrpSpPr>
        <p:grpSpPr>
          <a:xfrm>
            <a:off x="3729834" y="4069597"/>
            <a:ext cx="186825" cy="166630"/>
            <a:chOff x="4277954" y="4072387"/>
            <a:chExt cx="186825" cy="166630"/>
          </a:xfrm>
        </p:grpSpPr>
        <p:sp>
          <p:nvSpPr>
            <p:cNvPr id="120"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21"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4</a:t>
              </a:r>
              <a:endParaRPr lang="en-US" sz="700" dirty="0">
                <a:solidFill>
                  <a:schemeClr val="accent1">
                    <a:lumMod val="50000"/>
                  </a:schemeClr>
                </a:solidFill>
              </a:endParaRPr>
            </a:p>
          </p:txBody>
        </p:sp>
      </p:grpSp>
      <p:grpSp>
        <p:nvGrpSpPr>
          <p:cNvPr id="122" name="Group 121"/>
          <p:cNvGrpSpPr/>
          <p:nvPr/>
        </p:nvGrpSpPr>
        <p:grpSpPr>
          <a:xfrm>
            <a:off x="3550715" y="4064807"/>
            <a:ext cx="186825" cy="166630"/>
            <a:chOff x="4277954" y="4072387"/>
            <a:chExt cx="186825" cy="166630"/>
          </a:xfrm>
        </p:grpSpPr>
        <p:sp>
          <p:nvSpPr>
            <p:cNvPr id="123"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24"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5</a:t>
              </a:r>
              <a:endParaRPr lang="en-US" sz="700" dirty="0">
                <a:solidFill>
                  <a:schemeClr val="accent1">
                    <a:lumMod val="50000"/>
                  </a:schemeClr>
                </a:solidFill>
              </a:endParaRPr>
            </a:p>
          </p:txBody>
        </p:sp>
      </p:grpSp>
      <p:grpSp>
        <p:nvGrpSpPr>
          <p:cNvPr id="125" name="Group 124"/>
          <p:cNvGrpSpPr/>
          <p:nvPr/>
        </p:nvGrpSpPr>
        <p:grpSpPr>
          <a:xfrm>
            <a:off x="2144895" y="4661071"/>
            <a:ext cx="186825" cy="166630"/>
            <a:chOff x="4277954" y="4072387"/>
            <a:chExt cx="186825" cy="166630"/>
          </a:xfrm>
        </p:grpSpPr>
        <p:sp>
          <p:nvSpPr>
            <p:cNvPr id="126"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27"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5</a:t>
              </a:r>
              <a:endParaRPr lang="en-US" sz="700" dirty="0">
                <a:solidFill>
                  <a:schemeClr val="accent1">
                    <a:lumMod val="50000"/>
                  </a:schemeClr>
                </a:solidFill>
              </a:endParaRPr>
            </a:p>
          </p:txBody>
        </p:sp>
      </p:grpSp>
      <p:grpSp>
        <p:nvGrpSpPr>
          <p:cNvPr id="128" name="Group 127"/>
          <p:cNvGrpSpPr/>
          <p:nvPr/>
        </p:nvGrpSpPr>
        <p:grpSpPr>
          <a:xfrm>
            <a:off x="3108282" y="3133000"/>
            <a:ext cx="186825" cy="166630"/>
            <a:chOff x="4277954" y="4072387"/>
            <a:chExt cx="186825" cy="166630"/>
          </a:xfrm>
        </p:grpSpPr>
        <p:sp>
          <p:nvSpPr>
            <p:cNvPr id="129"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30"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6</a:t>
              </a:r>
              <a:endParaRPr lang="en-US" sz="700" dirty="0">
                <a:solidFill>
                  <a:schemeClr val="accent1">
                    <a:lumMod val="50000"/>
                  </a:schemeClr>
                </a:solidFill>
              </a:endParaRPr>
            </a:p>
          </p:txBody>
        </p:sp>
      </p:grpSp>
      <p:grpSp>
        <p:nvGrpSpPr>
          <p:cNvPr id="131" name="Group 130"/>
          <p:cNvGrpSpPr/>
          <p:nvPr/>
        </p:nvGrpSpPr>
        <p:grpSpPr>
          <a:xfrm>
            <a:off x="2145970" y="3128427"/>
            <a:ext cx="186825" cy="166630"/>
            <a:chOff x="4277954" y="4072387"/>
            <a:chExt cx="186825" cy="166630"/>
          </a:xfrm>
        </p:grpSpPr>
        <p:sp>
          <p:nvSpPr>
            <p:cNvPr id="132"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33"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6</a:t>
              </a:r>
              <a:endParaRPr lang="en-US" sz="700" dirty="0">
                <a:solidFill>
                  <a:schemeClr val="accent1">
                    <a:lumMod val="50000"/>
                  </a:schemeClr>
                </a:solidFill>
              </a:endParaRPr>
            </a:p>
          </p:txBody>
        </p:sp>
      </p:grpSp>
      <p:grpSp>
        <p:nvGrpSpPr>
          <p:cNvPr id="134" name="Group 133"/>
          <p:cNvGrpSpPr/>
          <p:nvPr/>
        </p:nvGrpSpPr>
        <p:grpSpPr>
          <a:xfrm>
            <a:off x="3105861" y="2952654"/>
            <a:ext cx="186825" cy="166630"/>
            <a:chOff x="4277954" y="4072387"/>
            <a:chExt cx="186825" cy="166630"/>
          </a:xfrm>
        </p:grpSpPr>
        <p:sp>
          <p:nvSpPr>
            <p:cNvPr id="135"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36"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7</a:t>
              </a:r>
              <a:endParaRPr lang="en-US" sz="700" dirty="0">
                <a:solidFill>
                  <a:schemeClr val="accent1">
                    <a:lumMod val="50000"/>
                  </a:schemeClr>
                </a:solidFill>
              </a:endParaRPr>
            </a:p>
          </p:txBody>
        </p:sp>
      </p:grpSp>
      <p:grpSp>
        <p:nvGrpSpPr>
          <p:cNvPr id="137" name="Group 136"/>
          <p:cNvGrpSpPr/>
          <p:nvPr/>
        </p:nvGrpSpPr>
        <p:grpSpPr>
          <a:xfrm>
            <a:off x="3827063" y="1866150"/>
            <a:ext cx="186825" cy="166630"/>
            <a:chOff x="4277954" y="4072387"/>
            <a:chExt cx="186825" cy="166630"/>
          </a:xfrm>
        </p:grpSpPr>
        <p:sp>
          <p:nvSpPr>
            <p:cNvPr id="138"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39"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8</a:t>
              </a:r>
              <a:endParaRPr lang="en-US" sz="700" dirty="0">
                <a:solidFill>
                  <a:schemeClr val="accent1">
                    <a:lumMod val="50000"/>
                  </a:schemeClr>
                </a:solidFill>
              </a:endParaRPr>
            </a:p>
          </p:txBody>
        </p:sp>
      </p:grpSp>
      <p:grpSp>
        <p:nvGrpSpPr>
          <p:cNvPr id="140" name="Group 139"/>
          <p:cNvGrpSpPr/>
          <p:nvPr/>
        </p:nvGrpSpPr>
        <p:grpSpPr>
          <a:xfrm>
            <a:off x="2124692" y="1633695"/>
            <a:ext cx="186825" cy="166630"/>
            <a:chOff x="4277954" y="4072387"/>
            <a:chExt cx="186825" cy="166630"/>
          </a:xfrm>
        </p:grpSpPr>
        <p:sp>
          <p:nvSpPr>
            <p:cNvPr id="141" name="Text Box 15"/>
            <p:cNvSpPr txBox="1">
              <a:spLocks noChangeArrowheads="1"/>
            </p:cNvSpPr>
            <p:nvPr/>
          </p:nvSpPr>
          <p:spPr bwMode="auto">
            <a:xfrm>
              <a:off x="4277954" y="4072388"/>
              <a:ext cx="152400" cy="166629"/>
            </a:xfrm>
            <a:prstGeom prst="rect">
              <a:avLst/>
            </a:prstGeom>
            <a:ln w="12700">
              <a:solidFill>
                <a:schemeClr val="accent1">
                  <a:lumMod val="50000"/>
                </a:schemeClr>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1</a:t>
              </a:r>
              <a:endParaRPr lang="en-US" sz="700" dirty="0">
                <a:solidFill>
                  <a:schemeClr val="accent1">
                    <a:lumMod val="50000"/>
                  </a:schemeClr>
                </a:solidFill>
              </a:endParaRPr>
            </a:p>
          </p:txBody>
        </p:sp>
        <p:sp>
          <p:nvSpPr>
            <p:cNvPr id="142" name="Text Box 15"/>
            <p:cNvSpPr txBox="1">
              <a:spLocks noChangeArrowheads="1"/>
            </p:cNvSpPr>
            <p:nvPr/>
          </p:nvSpPr>
          <p:spPr bwMode="auto">
            <a:xfrm>
              <a:off x="4312379" y="4072387"/>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chemeClr val="accent1">
                      <a:lumMod val="50000"/>
                    </a:schemeClr>
                  </a:solidFill>
                  <a:latin typeface="DaunPenh" pitchFamily="2" charset="0"/>
                </a:rPr>
                <a:t>8</a:t>
              </a:r>
              <a:endParaRPr lang="en-US" sz="700" dirty="0">
                <a:solidFill>
                  <a:schemeClr val="accent1">
                    <a:lumMod val="50000"/>
                  </a:schemeClr>
                </a:solidFill>
              </a:endParaRPr>
            </a:p>
          </p:txBody>
        </p:sp>
      </p:grpSp>
      <p:sp>
        <p:nvSpPr>
          <p:cNvPr id="143" name="TextBox 9"/>
          <p:cNvSpPr txBox="1">
            <a:spLocks noChangeArrowheads="1"/>
          </p:cNvSpPr>
          <p:nvPr/>
        </p:nvSpPr>
        <p:spPr bwMode="auto">
          <a:xfrm>
            <a:off x="2616012" y="4416200"/>
            <a:ext cx="4089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en-US" sz="1200" dirty="0">
                <a:latin typeface="+mn-lt"/>
                <a:cs typeface="Khmer OS" pitchFamily="2" charset="0"/>
              </a:rPr>
              <a:t>Plan de realization </a:t>
            </a:r>
            <a:r>
              <a:rPr lang="en-US" sz="1200" dirty="0" err="1">
                <a:latin typeface="+mn-lt"/>
                <a:cs typeface="Khmer OS" pitchFamily="2" charset="0"/>
              </a:rPr>
              <a:t>dans</a:t>
            </a:r>
            <a:r>
              <a:rPr lang="en-US" sz="1200" dirty="0">
                <a:latin typeface="+mn-lt"/>
                <a:cs typeface="Khmer OS" pitchFamily="2" charset="0"/>
              </a:rPr>
              <a:t> le </a:t>
            </a:r>
            <a:r>
              <a:rPr lang="en-US" sz="1200" dirty="0" err="1">
                <a:latin typeface="+mn-lt"/>
                <a:cs typeface="Khmer OS" pitchFamily="2" charset="0"/>
              </a:rPr>
              <a:t>futur</a:t>
            </a:r>
            <a:endParaRPr lang="en-US" sz="1200" dirty="0">
              <a:latin typeface="+mn-lt"/>
              <a:cs typeface="Khmer OS" pitchFamily="2" charset="0"/>
            </a:endParaRPr>
          </a:p>
          <a:p>
            <a:pPr marL="171450" indent="-171450" eaLnBrk="1" hangingPunct="1">
              <a:buFontTx/>
              <a:buChar char="-"/>
            </a:pPr>
            <a:r>
              <a:rPr lang="en-US" sz="1200" b="0" dirty="0" err="1">
                <a:latin typeface="+mn-lt"/>
                <a:cs typeface="Khmer OS" pitchFamily="2" charset="0"/>
              </a:rPr>
              <a:t>Travaux</a:t>
            </a:r>
            <a:r>
              <a:rPr lang="en-US" sz="1200" b="0" dirty="0">
                <a:latin typeface="+mn-lt"/>
                <a:cs typeface="Khmer OS" pitchFamily="2" charset="0"/>
              </a:rPr>
              <a:t> de restauration de 18 </a:t>
            </a:r>
            <a:r>
              <a:rPr lang="en-US" sz="1200" b="0" dirty="0" err="1">
                <a:latin typeface="+mn-lt"/>
                <a:cs typeface="Khmer OS" pitchFamily="2" charset="0"/>
              </a:rPr>
              <a:t>localités</a:t>
            </a:r>
            <a:r>
              <a:rPr lang="en-US" sz="1200" b="0" dirty="0">
                <a:latin typeface="+mn-lt"/>
                <a:cs typeface="Khmer OS" pitchFamily="2" charset="0"/>
              </a:rPr>
              <a:t> qui se </a:t>
            </a:r>
            <a:r>
              <a:rPr lang="en-US" sz="1200" b="0" dirty="0" err="1">
                <a:latin typeface="+mn-lt"/>
                <a:cs typeface="Khmer OS" pitchFamily="2" charset="0"/>
              </a:rPr>
              <a:t>sont</a:t>
            </a:r>
            <a:r>
              <a:rPr lang="en-US" sz="1200" b="0" dirty="0">
                <a:latin typeface="+mn-lt"/>
                <a:cs typeface="Khmer OS" pitchFamily="2" charset="0"/>
              </a:rPr>
              <a:t> </a:t>
            </a:r>
            <a:r>
              <a:rPr lang="en-US" sz="1200" b="0" dirty="0" err="1">
                <a:latin typeface="+mn-lt"/>
                <a:cs typeface="Khmer OS" pitchFamily="2" charset="0"/>
              </a:rPr>
              <a:t>effondrées</a:t>
            </a:r>
            <a:r>
              <a:rPr lang="en-US" sz="1200" b="0" dirty="0">
                <a:latin typeface="+mn-lt"/>
                <a:cs typeface="Khmer OS" pitchFamily="2" charset="0"/>
              </a:rPr>
              <a:t>. </a:t>
            </a:r>
            <a:r>
              <a:rPr lang="en-US" sz="1200" b="0" dirty="0" err="1">
                <a:latin typeface="+mn-lt"/>
                <a:cs typeface="Khmer OS" pitchFamily="2" charset="0"/>
              </a:rPr>
              <a:t>Elles</a:t>
            </a:r>
            <a:r>
              <a:rPr lang="en-US" sz="1200" b="0" dirty="0">
                <a:latin typeface="+mn-lt"/>
                <a:cs typeface="Khmer OS" pitchFamily="2" charset="0"/>
              </a:rPr>
              <a:t> </a:t>
            </a:r>
            <a:r>
              <a:rPr lang="en-US" sz="1200" b="0" dirty="0" err="1">
                <a:latin typeface="+mn-lt"/>
                <a:cs typeface="Khmer OS" pitchFamily="2" charset="0"/>
              </a:rPr>
              <a:t>sont</a:t>
            </a:r>
            <a:r>
              <a:rPr lang="en-US" sz="1200" b="0" dirty="0">
                <a:latin typeface="+mn-lt"/>
                <a:cs typeface="Khmer OS" pitchFamily="2" charset="0"/>
              </a:rPr>
              <a:t> </a:t>
            </a:r>
            <a:r>
              <a:rPr lang="en-US" sz="1200" b="0" dirty="0" err="1">
                <a:latin typeface="+mn-lt"/>
                <a:cs typeface="Khmer OS" pitchFamily="2" charset="0"/>
              </a:rPr>
              <a:t>longues</a:t>
            </a:r>
            <a:r>
              <a:rPr lang="en-US" sz="1200" b="0" dirty="0">
                <a:latin typeface="+mn-lt"/>
                <a:cs typeface="Khmer OS" pitchFamily="2" charset="0"/>
              </a:rPr>
              <a:t> de 334 m.</a:t>
            </a:r>
            <a:endParaRPr lang="en-US" sz="1200" b="0" dirty="0">
              <a:latin typeface="+mn-lt"/>
              <a:cs typeface="Times New Roman" pitchFamily="18" charset="0"/>
            </a:endParaRPr>
          </a:p>
        </p:txBody>
      </p:sp>
      <p:sp>
        <p:nvSpPr>
          <p:cNvPr id="103" name="Title 1"/>
          <p:cNvSpPr>
            <a:spLocks noGrp="1"/>
          </p:cNvSpPr>
          <p:nvPr>
            <p:ph type="title"/>
          </p:nvPr>
        </p:nvSpPr>
        <p:spPr>
          <a:xfrm>
            <a:off x="3105861" y="25484"/>
            <a:ext cx="5838436" cy="401409"/>
          </a:xfrm>
        </p:spPr>
        <p:txBody>
          <a:bodyPr>
            <a:noAutofit/>
          </a:bodyPr>
          <a:lstStyle/>
          <a:p>
            <a:pPr>
              <a:defRPr/>
            </a:pPr>
            <a:r>
              <a:rPr lang="en-US" sz="1600" dirty="0" err="1">
                <a:latin typeface="+mn-lt"/>
                <a:cs typeface="Khmer OS" pitchFamily="2" charset="0"/>
              </a:rPr>
              <a:t>Risques</a:t>
            </a:r>
            <a:r>
              <a:rPr lang="en-US" sz="1600" dirty="0">
                <a:latin typeface="+mn-lt"/>
                <a:cs typeface="Khmer OS" pitchFamily="2" charset="0"/>
              </a:rPr>
              <a:t> sur la structure de la </a:t>
            </a:r>
            <a:r>
              <a:rPr lang="en-US" sz="1600" dirty="0" err="1">
                <a:latin typeface="+mn-lt"/>
                <a:cs typeface="Khmer OS" pitchFamily="2" charset="0"/>
              </a:rPr>
              <a:t>muraille</a:t>
            </a:r>
            <a:r>
              <a:rPr lang="en-US" sz="1600" dirty="0">
                <a:latin typeface="+mn-lt"/>
                <a:cs typeface="Khmer OS" pitchFamily="2" charset="0"/>
              </a:rPr>
              <a:t> de la </a:t>
            </a:r>
            <a:r>
              <a:rPr lang="en-US" sz="1600" dirty="0" err="1">
                <a:latin typeface="+mn-lt"/>
                <a:cs typeface="Khmer OS" pitchFamily="2" charset="0"/>
              </a:rPr>
              <a:t>ville</a:t>
            </a:r>
            <a:r>
              <a:rPr lang="en-US" sz="1600" dirty="0">
                <a:latin typeface="+mn-lt"/>
                <a:cs typeface="Khmer OS" pitchFamily="2" charset="0"/>
              </a:rPr>
              <a:t> </a:t>
            </a:r>
            <a:r>
              <a:rPr lang="en-US" sz="1600" dirty="0" err="1">
                <a:latin typeface="+mn-lt"/>
                <a:cs typeface="Khmer OS" pitchFamily="2" charset="0"/>
              </a:rPr>
              <a:t>d’Angkor</a:t>
            </a:r>
            <a:r>
              <a:rPr lang="en-US" sz="1600" dirty="0">
                <a:latin typeface="+mn-lt"/>
                <a:cs typeface="Khmer OS" pitchFamily="2" charset="0"/>
              </a:rPr>
              <a:t> Thom</a:t>
            </a:r>
          </a:p>
        </p:txBody>
      </p:sp>
      <p:sp>
        <p:nvSpPr>
          <p:cNvPr id="2" name="Rectangle 1"/>
          <p:cNvSpPr/>
          <p:nvPr/>
        </p:nvSpPr>
        <p:spPr>
          <a:xfrm>
            <a:off x="177786" y="117649"/>
            <a:ext cx="2938625" cy="369332"/>
          </a:xfrm>
          <a:prstGeom prst="rect">
            <a:avLst/>
          </a:prstGeom>
        </p:spPr>
        <p:txBody>
          <a:bodyPr wrap="none">
            <a:spAutoFit/>
          </a:bodyPr>
          <a:lstStyle/>
          <a:p>
            <a:pPr>
              <a:buNone/>
            </a:pPr>
            <a:r>
              <a:rPr lang="en-US" dirty="0">
                <a:cs typeface="Khmer OS" pitchFamily="2" charset="0"/>
              </a:rPr>
              <a:t>5- </a:t>
            </a:r>
            <a:r>
              <a:rPr lang="en-US" dirty="0" err="1">
                <a:cs typeface="Khmer OS" pitchFamily="2" charset="0"/>
              </a:rPr>
              <a:t>Prolongement</a:t>
            </a:r>
            <a:r>
              <a:rPr lang="en-US" dirty="0">
                <a:cs typeface="Khmer OS" pitchFamily="2" charset="0"/>
              </a:rPr>
              <a:t> </a:t>
            </a:r>
            <a:r>
              <a:rPr lang="en-US" dirty="0" err="1">
                <a:cs typeface="Khmer OS" pitchFamily="2" charset="0"/>
              </a:rPr>
              <a:t>d’activités</a:t>
            </a:r>
            <a:endParaRPr lang="en-US" dirty="0">
              <a:cs typeface="Khmer OS" pitchFamily="2" charset="0"/>
            </a:endParaRPr>
          </a:p>
        </p:txBody>
      </p:sp>
      <p:sp>
        <p:nvSpPr>
          <p:cNvPr id="144"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21</a:t>
            </a:fld>
            <a:endParaRPr lang="en-US"/>
          </a:p>
        </p:txBody>
      </p:sp>
    </p:spTree>
    <p:extLst>
      <p:ext uri="{BB962C8B-B14F-4D97-AF65-F5344CB8AC3E}">
        <p14:creationId xmlns:p14="http://schemas.microsoft.com/office/powerpoint/2010/main" val="1770379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Sopheap\Desktop\Angkor Thom.jpg"/>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l="17630" t="1515" r="24567" b="1515"/>
          <a:stretch>
            <a:fillRect/>
          </a:stretch>
        </p:blipFill>
        <p:spPr bwMode="auto">
          <a:xfrm>
            <a:off x="1333500" y="161462"/>
            <a:ext cx="6538524" cy="6277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438400" y="3962400"/>
            <a:ext cx="4648732" cy="830997"/>
          </a:xfrm>
          <a:prstGeom prst="rect">
            <a:avLst/>
          </a:prstGeom>
          <a:noFill/>
        </p:spPr>
        <p:txBody>
          <a:bodyPr>
            <a:spAutoFit/>
          </a:bodyPr>
          <a:lstStyle/>
          <a:p>
            <a:pPr algn="ctr">
              <a:defRPr/>
            </a:pPr>
            <a:r>
              <a:rPr lang="en-US" sz="4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Khmer OS Fasthand" pitchFamily="2" charset="0"/>
                <a:cs typeface="Khmer OS Fasthand" pitchFamily="2" charset="0"/>
              </a:rPr>
              <a:t>MERCI​ !</a:t>
            </a:r>
          </a:p>
        </p:txBody>
      </p:sp>
    </p:spTree>
    <p:extLst>
      <p:ext uri="{BB962C8B-B14F-4D97-AF65-F5344CB8AC3E}">
        <p14:creationId xmlns:p14="http://schemas.microsoft.com/office/powerpoint/2010/main" val="646918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8752" y="5706894"/>
            <a:ext cx="3243196" cy="307777"/>
          </a:xfrm>
          <a:prstGeom prst="rect">
            <a:avLst/>
          </a:prstGeom>
        </p:spPr>
        <p:txBody>
          <a:bodyPr wrap="none">
            <a:spAutoFit/>
          </a:bodyPr>
          <a:lstStyle/>
          <a:p>
            <a:pPr lvl="0" algn="ctr" fontAlgn="base">
              <a:spcBef>
                <a:spcPct val="0"/>
              </a:spcBef>
              <a:spcAft>
                <a:spcPct val="0"/>
              </a:spcAft>
            </a:pPr>
            <a:r>
              <a:rPr lang="en-US" sz="1400" dirty="0">
                <a:solidFill>
                  <a:schemeClr val="bg2">
                    <a:lumMod val="50000"/>
                  </a:schemeClr>
                </a:solidFill>
                <a:ea typeface="ÇlÇr ñæí©" charset="0"/>
                <a:cs typeface="Khmer OS" pitchFamily="2" charset="0"/>
              </a:rPr>
              <a:t>(Plan global de la </a:t>
            </a:r>
            <a:r>
              <a:rPr lang="en-US" sz="1400" dirty="0" err="1">
                <a:solidFill>
                  <a:schemeClr val="bg2">
                    <a:lumMod val="50000"/>
                  </a:schemeClr>
                </a:solidFill>
                <a:ea typeface="ÇlÇr ñæí©" charset="0"/>
                <a:cs typeface="Khmer OS" pitchFamily="2" charset="0"/>
              </a:rPr>
              <a:t>ville</a:t>
            </a:r>
            <a:r>
              <a:rPr lang="en-US" sz="1400" dirty="0">
                <a:solidFill>
                  <a:schemeClr val="bg2">
                    <a:lumMod val="50000"/>
                  </a:schemeClr>
                </a:solidFill>
                <a:ea typeface="ÇlÇr ñæí©" charset="0"/>
                <a:cs typeface="Khmer OS" pitchFamily="2" charset="0"/>
              </a:rPr>
              <a:t> </a:t>
            </a:r>
            <a:r>
              <a:rPr lang="en-US" sz="1400" dirty="0" err="1">
                <a:solidFill>
                  <a:schemeClr val="bg2">
                    <a:lumMod val="50000"/>
                  </a:schemeClr>
                </a:solidFill>
                <a:ea typeface="ÇlÇr ñæí©" charset="0"/>
                <a:cs typeface="Khmer OS" pitchFamily="2" charset="0"/>
              </a:rPr>
              <a:t>d’Angkor</a:t>
            </a:r>
            <a:r>
              <a:rPr lang="en-US" sz="1400" dirty="0">
                <a:solidFill>
                  <a:schemeClr val="bg2">
                    <a:lumMod val="50000"/>
                  </a:schemeClr>
                </a:solidFill>
                <a:ea typeface="ÇlÇr ñæí©" charset="0"/>
                <a:cs typeface="Khmer OS" pitchFamily="2" charset="0"/>
              </a:rPr>
              <a:t> Thom)</a:t>
            </a:r>
            <a:endParaRPr lang="en-US" sz="1400" dirty="0">
              <a:solidFill>
                <a:schemeClr val="bg2">
                  <a:lumMod val="50000"/>
                </a:schemeClr>
              </a:solidFill>
              <a:cs typeface="Khmer OS" pitchFamily="2" charset="0"/>
            </a:endParaRPr>
          </a:p>
        </p:txBody>
      </p:sp>
      <p:sp>
        <p:nvSpPr>
          <p:cNvPr id="7" name="TextBox 9"/>
          <p:cNvSpPr txBox="1">
            <a:spLocks noChangeArrowheads="1"/>
          </p:cNvSpPr>
          <p:nvPr/>
        </p:nvSpPr>
        <p:spPr bwMode="auto">
          <a:xfrm>
            <a:off x="321412" y="304800"/>
            <a:ext cx="4712255"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endParaRPr lang="en-US" sz="1400" dirty="0">
              <a:latin typeface="Khmer OS" pitchFamily="2" charset="0"/>
              <a:cs typeface="Khmer OS" pitchFamily="2" charset="0"/>
            </a:endParaRPr>
          </a:p>
          <a:p>
            <a:pPr eaLnBrk="1" hangingPunct="1">
              <a:buFontTx/>
              <a:buChar char="-"/>
            </a:pPr>
            <a:r>
              <a:rPr lang="en-US" sz="1400" b="0" dirty="0">
                <a:latin typeface="+mn-lt"/>
                <a:cs typeface="Khmer OS" pitchFamily="2" charset="0"/>
              </a:rPr>
              <a:t> Angkor Thom </a:t>
            </a:r>
            <a:r>
              <a:rPr lang="fr-FR" sz="1400" b="0" dirty="0">
                <a:latin typeface="+mn-lt"/>
                <a:cs typeface="Khmer OS" pitchFamily="2" charset="0"/>
              </a:rPr>
              <a:t>est</a:t>
            </a:r>
            <a:r>
              <a:rPr lang="en-US" sz="1400" b="0" dirty="0">
                <a:latin typeface="+mn-lt"/>
                <a:cs typeface="Khmer OS" pitchFamily="2" charset="0"/>
              </a:rPr>
              <a:t> la </a:t>
            </a:r>
            <a:r>
              <a:rPr lang="en-US" sz="1400" b="0" dirty="0" err="1">
                <a:latin typeface="+mn-lt"/>
                <a:cs typeface="Khmer OS" pitchFamily="2" charset="0"/>
              </a:rPr>
              <a:t>dernière</a:t>
            </a:r>
            <a:r>
              <a:rPr lang="en-US" sz="1400" b="0" dirty="0">
                <a:latin typeface="+mn-lt"/>
                <a:cs typeface="Khmer OS" pitchFamily="2" charset="0"/>
              </a:rPr>
              <a:t> </a:t>
            </a:r>
            <a:r>
              <a:rPr lang="en-US" sz="1400" b="0" dirty="0" err="1">
                <a:latin typeface="+mn-lt"/>
                <a:cs typeface="Khmer OS" pitchFamily="2" charset="0"/>
              </a:rPr>
              <a:t>Capitale</a:t>
            </a:r>
            <a:r>
              <a:rPr lang="en-US" sz="1400" b="0" dirty="0">
                <a:latin typeface="+mn-lt"/>
                <a:cs typeface="Khmer OS" pitchFamily="2" charset="0"/>
              </a:rPr>
              <a:t> de </a:t>
            </a:r>
            <a:r>
              <a:rPr lang="en-US" sz="1400" b="0" dirty="0" err="1">
                <a:latin typeface="+mn-lt"/>
                <a:cs typeface="Khmer OS" pitchFamily="2" charset="0"/>
              </a:rPr>
              <a:t>l’Empire</a:t>
            </a:r>
            <a:r>
              <a:rPr lang="en-US" sz="1400" b="0" dirty="0">
                <a:latin typeface="+mn-lt"/>
                <a:cs typeface="Khmer OS" pitchFamily="2" charset="0"/>
              </a:rPr>
              <a:t> </a:t>
            </a:r>
            <a:r>
              <a:rPr lang="en-US" sz="1400" b="0" dirty="0" err="1">
                <a:latin typeface="+mn-lt"/>
                <a:cs typeface="Khmer OS" pitchFamily="2" charset="0"/>
              </a:rPr>
              <a:t>khmer</a:t>
            </a:r>
            <a:r>
              <a:rPr lang="en-US" sz="1400" b="0" dirty="0">
                <a:latin typeface="+mn-lt"/>
                <a:cs typeface="Khmer OS" pitchFamily="2" charset="0"/>
              </a:rPr>
              <a:t>, avec </a:t>
            </a:r>
            <a:r>
              <a:rPr lang="en-US" sz="1400" b="0" dirty="0" err="1">
                <a:latin typeface="+mn-lt"/>
                <a:cs typeface="Khmer OS" pitchFamily="2" charset="0"/>
              </a:rPr>
              <a:t>une</a:t>
            </a:r>
            <a:r>
              <a:rPr lang="en-US" sz="1400" b="0" dirty="0">
                <a:latin typeface="+mn-lt"/>
                <a:cs typeface="Khmer OS" pitchFamily="2" charset="0"/>
              </a:rPr>
              <a:t> </a:t>
            </a:r>
            <a:r>
              <a:rPr lang="en-US" sz="1400" b="0" dirty="0" err="1">
                <a:latin typeface="+mn-lt"/>
                <a:cs typeface="Khmer OS" pitchFamily="2" charset="0"/>
              </a:rPr>
              <a:t>muraille</a:t>
            </a:r>
            <a:r>
              <a:rPr lang="en-US" sz="1400" b="0" dirty="0">
                <a:latin typeface="+mn-lt"/>
                <a:cs typeface="Khmer OS" pitchFamily="2" charset="0"/>
              </a:rPr>
              <a:t> </a:t>
            </a:r>
            <a:r>
              <a:rPr lang="en-US" sz="1400" b="0" dirty="0" err="1">
                <a:latin typeface="+mn-lt"/>
                <a:cs typeface="Khmer OS" pitchFamily="2" charset="0"/>
              </a:rPr>
              <a:t>bien</a:t>
            </a:r>
            <a:r>
              <a:rPr lang="en-US" sz="1400" b="0" dirty="0">
                <a:latin typeface="+mn-lt"/>
                <a:cs typeface="Khmer OS" pitchFamily="2" charset="0"/>
              </a:rPr>
              <a:t> </a:t>
            </a:r>
            <a:r>
              <a:rPr lang="en-US" sz="1400" b="0" dirty="0" err="1">
                <a:latin typeface="+mn-lt"/>
                <a:cs typeface="Khmer OS" pitchFamily="2" charset="0"/>
              </a:rPr>
              <a:t>solide</a:t>
            </a:r>
            <a:r>
              <a:rPr lang="en-US" sz="1400" b="0" dirty="0">
                <a:latin typeface="+mn-lt"/>
                <a:cs typeface="Khmer OS" pitchFamily="2" charset="0"/>
              </a:rPr>
              <a:t> </a:t>
            </a:r>
            <a:r>
              <a:rPr lang="en-US" sz="1400" b="0" dirty="0" err="1">
                <a:latin typeface="+mn-lt"/>
                <a:cs typeface="Khmer OS" pitchFamily="2" charset="0"/>
              </a:rPr>
              <a:t>où</a:t>
            </a:r>
            <a:r>
              <a:rPr lang="en-US" sz="1400" b="0" dirty="0">
                <a:latin typeface="+mn-lt"/>
                <a:cs typeface="Khmer OS" pitchFamily="2" charset="0"/>
              </a:rPr>
              <a:t> se </a:t>
            </a:r>
            <a:r>
              <a:rPr lang="en-US" sz="1400" b="0" dirty="0" err="1">
                <a:latin typeface="+mn-lt"/>
                <a:cs typeface="Khmer OS" pitchFamily="2" charset="0"/>
              </a:rPr>
              <a:t>trouvaient</a:t>
            </a:r>
            <a:r>
              <a:rPr lang="en-US" sz="1400" b="0" dirty="0">
                <a:latin typeface="+mn-lt"/>
                <a:cs typeface="Khmer OS" pitchFamily="2" charset="0"/>
              </a:rPr>
              <a:t> les </a:t>
            </a:r>
            <a:r>
              <a:rPr lang="en-US" sz="1400" b="0" dirty="0" err="1">
                <a:latin typeface="+mn-lt"/>
                <a:cs typeface="Khmer OS" pitchFamily="2" charset="0"/>
              </a:rPr>
              <a:t>demeures</a:t>
            </a:r>
            <a:r>
              <a:rPr lang="en-US" sz="1400" b="0" dirty="0">
                <a:latin typeface="+mn-lt"/>
                <a:cs typeface="Khmer OS" pitchFamily="2" charset="0"/>
              </a:rPr>
              <a:t>, les </a:t>
            </a:r>
            <a:r>
              <a:rPr lang="en-US" sz="1400" b="0" dirty="0" err="1">
                <a:latin typeface="+mn-lt"/>
                <a:cs typeface="Khmer OS" pitchFamily="2" charset="0"/>
              </a:rPr>
              <a:t>maisons</a:t>
            </a:r>
            <a:r>
              <a:rPr lang="en-US" sz="1400" b="0" dirty="0">
                <a:latin typeface="+mn-lt"/>
                <a:cs typeface="Khmer OS" pitchFamily="2" charset="0"/>
              </a:rPr>
              <a:t> des mandarins </a:t>
            </a:r>
            <a:r>
              <a:rPr lang="en-US" sz="1400" b="0" dirty="0" err="1">
                <a:latin typeface="+mn-lt"/>
                <a:cs typeface="Khmer OS" pitchFamily="2" charset="0"/>
              </a:rPr>
              <a:t>travaillant</a:t>
            </a:r>
            <a:r>
              <a:rPr lang="en-US" sz="1400" b="0" dirty="0">
                <a:latin typeface="+mn-lt"/>
                <a:cs typeface="Khmer OS" pitchFamily="2" charset="0"/>
              </a:rPr>
              <a:t> pour le Palais, </a:t>
            </a:r>
            <a:r>
              <a:rPr lang="en-US" sz="1400" b="0" dirty="0" err="1">
                <a:latin typeface="+mn-lt"/>
                <a:cs typeface="Khmer OS" pitchFamily="2" charset="0"/>
              </a:rPr>
              <a:t>l’hébergement</a:t>
            </a:r>
            <a:r>
              <a:rPr lang="en-US" sz="1400" b="0" dirty="0">
                <a:latin typeface="+mn-lt"/>
                <a:cs typeface="Khmer OS" pitchFamily="2" charset="0"/>
              </a:rPr>
              <a:t> des </a:t>
            </a:r>
            <a:r>
              <a:rPr lang="fr-FR" sz="1400" b="0" dirty="0">
                <a:latin typeface="+mn-lt"/>
                <a:cs typeface="Khmer OS" pitchFamily="2" charset="0"/>
              </a:rPr>
              <a:t>soldats</a:t>
            </a:r>
            <a:r>
              <a:rPr lang="en-US" sz="1400" b="0" dirty="0">
                <a:latin typeface="+mn-lt"/>
                <a:cs typeface="Khmer OS" pitchFamily="2" charset="0"/>
              </a:rPr>
              <a:t> </a:t>
            </a:r>
            <a:r>
              <a:rPr lang="en-US" sz="1400" b="0" dirty="0" err="1">
                <a:latin typeface="+mn-lt"/>
                <a:cs typeface="Khmer OS" pitchFamily="2" charset="0"/>
              </a:rPr>
              <a:t>ainsi</a:t>
            </a:r>
            <a:r>
              <a:rPr lang="en-US" sz="1400" b="0" dirty="0">
                <a:latin typeface="+mn-lt"/>
                <a:cs typeface="Khmer OS" pitchFamily="2" charset="0"/>
              </a:rPr>
              <a:t> que les </a:t>
            </a:r>
            <a:r>
              <a:rPr lang="en-US" sz="1400" b="0" dirty="0" err="1">
                <a:latin typeface="+mn-lt"/>
                <a:cs typeface="Khmer OS" pitchFamily="2" charset="0"/>
              </a:rPr>
              <a:t>bâtiments</a:t>
            </a:r>
            <a:r>
              <a:rPr lang="en-US" sz="1400" b="0" dirty="0">
                <a:latin typeface="+mn-lt"/>
                <a:cs typeface="Khmer OS" pitchFamily="2" charset="0"/>
              </a:rPr>
              <a:t> </a:t>
            </a:r>
            <a:r>
              <a:rPr lang="en-US" sz="1400" b="0" dirty="0" err="1">
                <a:latin typeface="+mn-lt"/>
                <a:cs typeface="Khmer OS" pitchFamily="2" charset="0"/>
              </a:rPr>
              <a:t>administratifs</a:t>
            </a:r>
            <a:r>
              <a:rPr lang="en-US" sz="1400" b="0" dirty="0">
                <a:latin typeface="+mn-lt"/>
                <a:cs typeface="Khmer OS" pitchFamily="2" charset="0"/>
              </a:rPr>
              <a:t> du </a:t>
            </a:r>
            <a:r>
              <a:rPr lang="en-US" sz="1400" b="0" dirty="0" err="1">
                <a:latin typeface="+mn-lt"/>
                <a:cs typeface="Khmer OS" pitchFamily="2" charset="0"/>
              </a:rPr>
              <a:t>Royaume</a:t>
            </a:r>
            <a:r>
              <a:rPr lang="en-US" sz="1400" b="0" dirty="0">
                <a:latin typeface="+mn-lt"/>
                <a:cs typeface="Khmer OS" pitchFamily="2" charset="0"/>
              </a:rPr>
              <a:t> et </a:t>
            </a:r>
            <a:r>
              <a:rPr lang="en-US" sz="1400" b="0" dirty="0" err="1">
                <a:latin typeface="+mn-lt"/>
                <a:cs typeface="Khmer OS" pitchFamily="2" charset="0"/>
              </a:rPr>
              <a:t>plusieurs</a:t>
            </a:r>
            <a:r>
              <a:rPr lang="en-US" sz="1400" b="0" dirty="0">
                <a:latin typeface="+mn-lt"/>
                <a:cs typeface="Khmer OS" pitchFamily="2" charset="0"/>
              </a:rPr>
              <a:t> temples.</a:t>
            </a:r>
            <a:endParaRPr lang="ca-ES" sz="1400" b="0" dirty="0">
              <a:latin typeface="+mn-lt"/>
              <a:cs typeface="Khmer OS" pitchFamily="2" charset="0"/>
            </a:endParaRPr>
          </a:p>
          <a:p>
            <a:pPr eaLnBrk="1" hangingPunct="1"/>
            <a:endParaRPr lang="en-US" sz="1200" b="0" dirty="0">
              <a:latin typeface="Khmer OS" pitchFamily="2" charset="0"/>
              <a:cs typeface="Khmer OS" pitchFamily="2" charset="0"/>
            </a:endParaRPr>
          </a:p>
          <a:p>
            <a:pPr eaLnBrk="1" hangingPunct="1">
              <a:buFontTx/>
              <a:buChar char="-"/>
            </a:pPr>
            <a:r>
              <a:rPr lang="en-US" sz="1400" b="0" dirty="0">
                <a:latin typeface="+mn-lt"/>
                <a:cs typeface="Khmer OS" pitchFamily="2" charset="0"/>
              </a:rPr>
              <a:t> La </a:t>
            </a:r>
            <a:r>
              <a:rPr lang="en-US" sz="1400" b="0" dirty="0" err="1">
                <a:latin typeface="+mn-lt"/>
                <a:cs typeface="Khmer OS" pitchFamily="2" charset="0"/>
              </a:rPr>
              <a:t>muraille</a:t>
            </a:r>
            <a:r>
              <a:rPr lang="en-US" sz="1400" b="0" dirty="0">
                <a:latin typeface="+mn-lt"/>
                <a:cs typeface="Khmer OS" pitchFamily="2" charset="0"/>
              </a:rPr>
              <a:t> a </a:t>
            </a:r>
            <a:r>
              <a:rPr lang="en-US" sz="1400" b="0" dirty="0" err="1">
                <a:latin typeface="+mn-lt"/>
                <a:cs typeface="Khmer OS" pitchFamily="2" charset="0"/>
              </a:rPr>
              <a:t>été</a:t>
            </a:r>
            <a:r>
              <a:rPr lang="en-US" sz="1400" b="0" dirty="0">
                <a:latin typeface="+mn-lt"/>
                <a:cs typeface="Khmer OS" pitchFamily="2" charset="0"/>
              </a:rPr>
              <a:t> </a:t>
            </a:r>
            <a:r>
              <a:rPr lang="en-US" sz="1400" b="0" dirty="0" err="1">
                <a:latin typeface="+mn-lt"/>
                <a:cs typeface="Khmer OS" pitchFamily="2" charset="0"/>
              </a:rPr>
              <a:t>construite</a:t>
            </a:r>
            <a:r>
              <a:rPr lang="en-US" sz="1400" b="0" dirty="0">
                <a:latin typeface="+mn-lt"/>
                <a:cs typeface="Khmer OS" pitchFamily="2" charset="0"/>
              </a:rPr>
              <a:t> </a:t>
            </a:r>
            <a:r>
              <a:rPr lang="en-US" sz="1400" b="0" dirty="0" err="1">
                <a:latin typeface="+mn-lt"/>
                <a:cs typeface="Khmer OS" pitchFamily="2" charset="0"/>
              </a:rPr>
              <a:t>en</a:t>
            </a:r>
            <a:r>
              <a:rPr lang="en-US" sz="1400" b="0" dirty="0">
                <a:latin typeface="+mn-lt"/>
                <a:cs typeface="Khmer OS" pitchFamily="2" charset="0"/>
              </a:rPr>
              <a:t> </a:t>
            </a:r>
            <a:r>
              <a:rPr lang="en-US" sz="1400" b="0" dirty="0" err="1">
                <a:latin typeface="+mn-lt"/>
                <a:cs typeface="Khmer OS" pitchFamily="2" charset="0"/>
              </a:rPr>
              <a:t>pierre</a:t>
            </a:r>
            <a:r>
              <a:rPr lang="en-US" sz="1400" b="0" dirty="0">
                <a:latin typeface="+mn-lt"/>
                <a:cs typeface="Khmer OS" pitchFamily="2" charset="0"/>
              </a:rPr>
              <a:t> </a:t>
            </a:r>
            <a:r>
              <a:rPr lang="km-KH" sz="1400" b="0" dirty="0">
                <a:latin typeface="+mn-lt"/>
                <a:cs typeface="Khmer OS" pitchFamily="2" charset="0"/>
              </a:rPr>
              <a:t>(</a:t>
            </a:r>
            <a:r>
              <a:rPr lang="en-US" sz="1400" b="0" dirty="0" err="1">
                <a:latin typeface="+mn-lt"/>
                <a:cs typeface="Khmer OS" pitchFamily="2" charset="0"/>
              </a:rPr>
              <a:t>grès</a:t>
            </a:r>
            <a:r>
              <a:rPr lang="ca-ES" sz="1400" b="0" dirty="0">
                <a:latin typeface="+mn-lt"/>
                <a:cs typeface="Khmer OS" pitchFamily="2" charset="0"/>
              </a:rPr>
              <a:t>, </a:t>
            </a:r>
            <a:r>
              <a:rPr lang="ca-ES" sz="1400" b="0" dirty="0" err="1">
                <a:latin typeface="+mn-lt"/>
                <a:cs typeface="Khmer OS" pitchFamily="2" charset="0"/>
              </a:rPr>
              <a:t>latérite</a:t>
            </a:r>
            <a:r>
              <a:rPr lang="km-KH" sz="1400" b="0" dirty="0">
                <a:latin typeface="+mn-lt"/>
                <a:cs typeface="Khmer OS" pitchFamily="2" charset="0"/>
              </a:rPr>
              <a:t>)</a:t>
            </a:r>
            <a:r>
              <a:rPr lang="en-US" sz="1400" b="0" dirty="0">
                <a:latin typeface="+mn-lt"/>
                <a:cs typeface="Khmer OS" pitchFamily="2" charset="0"/>
              </a:rPr>
              <a:t> au tour </a:t>
            </a:r>
            <a:r>
              <a:rPr lang="en-US" sz="1400" b="0" dirty="0" err="1">
                <a:latin typeface="+mn-lt"/>
                <a:cs typeface="Khmer OS" pitchFamily="2" charset="0"/>
              </a:rPr>
              <a:t>d’Angkor</a:t>
            </a:r>
            <a:r>
              <a:rPr lang="en-US" sz="1400" b="0" dirty="0">
                <a:latin typeface="+mn-lt"/>
                <a:cs typeface="Khmer OS" pitchFamily="2" charset="0"/>
              </a:rPr>
              <a:t> Thom </a:t>
            </a:r>
            <a:r>
              <a:rPr lang="en-US" sz="1400" b="0" dirty="0" err="1">
                <a:latin typeface="+mn-lt"/>
                <a:cs typeface="Khmer OS" pitchFamily="2" charset="0"/>
              </a:rPr>
              <a:t>dont</a:t>
            </a:r>
            <a:r>
              <a:rPr lang="en-US" sz="1400" b="0" dirty="0">
                <a:latin typeface="+mn-lt"/>
                <a:cs typeface="Khmer OS" pitchFamily="2" charset="0"/>
              </a:rPr>
              <a:t> le </a:t>
            </a:r>
            <a:r>
              <a:rPr lang="en-US" sz="1400" b="0" dirty="0" err="1">
                <a:latin typeface="+mn-lt"/>
                <a:cs typeface="Khmer OS" pitchFamily="2" charset="0"/>
              </a:rPr>
              <a:t>périmètre</a:t>
            </a:r>
            <a:r>
              <a:rPr lang="en-US" sz="1400" b="0" dirty="0">
                <a:latin typeface="+mn-lt"/>
                <a:cs typeface="Khmer OS" pitchFamily="2" charset="0"/>
              </a:rPr>
              <a:t> </a:t>
            </a:r>
            <a:r>
              <a:rPr lang="en-US" sz="1400" b="0" dirty="0" err="1">
                <a:latin typeface="+mn-lt"/>
                <a:cs typeface="Khmer OS" pitchFamily="2" charset="0"/>
              </a:rPr>
              <a:t>mesure</a:t>
            </a:r>
            <a:r>
              <a:rPr lang="en-US" sz="1400" b="0" dirty="0">
                <a:latin typeface="+mn-lt"/>
                <a:cs typeface="Khmer OS" pitchFamily="2" charset="0"/>
              </a:rPr>
              <a:t> 12 km, à 7.5 m de </a:t>
            </a:r>
            <a:r>
              <a:rPr lang="en-US" sz="1400" b="0" dirty="0" err="1">
                <a:latin typeface="+mn-lt"/>
                <a:cs typeface="Khmer OS" pitchFamily="2" charset="0"/>
              </a:rPr>
              <a:t>haut</a:t>
            </a:r>
            <a:r>
              <a:rPr lang="en-US" sz="1400" b="0" dirty="0">
                <a:latin typeface="+mn-lt"/>
                <a:cs typeface="Khmer OS" pitchFamily="2" charset="0"/>
              </a:rPr>
              <a:t>, </a:t>
            </a:r>
            <a:r>
              <a:rPr lang="en-US" sz="1400" b="0" dirty="0" err="1">
                <a:latin typeface="+mn-lt"/>
                <a:cs typeface="Khmer OS" pitchFamily="2" charset="0"/>
              </a:rPr>
              <a:t>soit</a:t>
            </a:r>
            <a:r>
              <a:rPr lang="en-US" sz="1400" b="0" dirty="0">
                <a:latin typeface="+mn-lt"/>
                <a:cs typeface="Khmer OS" pitchFamily="2" charset="0"/>
              </a:rPr>
              <a:t> </a:t>
            </a:r>
            <a:r>
              <a:rPr lang="en-US" sz="1400" b="0" dirty="0" err="1">
                <a:latin typeface="+mn-lt"/>
                <a:cs typeface="Khmer OS" pitchFamily="2" charset="0"/>
              </a:rPr>
              <a:t>une</a:t>
            </a:r>
            <a:r>
              <a:rPr lang="en-US" sz="1400" b="0" dirty="0">
                <a:latin typeface="+mn-lt"/>
                <a:cs typeface="Khmer OS" pitchFamily="2" charset="0"/>
              </a:rPr>
              <a:t> </a:t>
            </a:r>
            <a:r>
              <a:rPr lang="en-US" sz="1400" b="0" dirty="0" err="1">
                <a:latin typeface="+mn-lt"/>
                <a:cs typeface="Khmer OS" pitchFamily="2" charset="0"/>
              </a:rPr>
              <a:t>superficie</a:t>
            </a:r>
            <a:r>
              <a:rPr lang="en-US" sz="1400" b="0" dirty="0">
                <a:latin typeface="+mn-lt"/>
                <a:cs typeface="Khmer OS" pitchFamily="2" charset="0"/>
              </a:rPr>
              <a:t> de 145.8 Ha. Elle </a:t>
            </a:r>
            <a:r>
              <a:rPr lang="en-US" sz="1400" b="0" dirty="0" err="1">
                <a:latin typeface="+mn-lt"/>
                <a:cs typeface="Khmer OS" pitchFamily="2" charset="0"/>
              </a:rPr>
              <a:t>est</a:t>
            </a:r>
            <a:r>
              <a:rPr lang="en-US" sz="1400" b="0" dirty="0">
                <a:latin typeface="+mn-lt"/>
                <a:cs typeface="Khmer OS" pitchFamily="2" charset="0"/>
              </a:rPr>
              <a:t> </a:t>
            </a:r>
            <a:r>
              <a:rPr lang="en-US" sz="1400" b="0" dirty="0" err="1">
                <a:latin typeface="+mn-lt"/>
                <a:cs typeface="Khmer OS" pitchFamily="2" charset="0"/>
              </a:rPr>
              <a:t>entourée</a:t>
            </a:r>
            <a:r>
              <a:rPr lang="en-US" sz="1400" b="0" dirty="0">
                <a:latin typeface="+mn-lt"/>
                <a:cs typeface="Khmer OS" pitchFamily="2" charset="0"/>
              </a:rPr>
              <a:t> par les </a:t>
            </a:r>
            <a:r>
              <a:rPr lang="en-US" sz="1400" b="0" dirty="0" err="1">
                <a:latin typeface="+mn-lt"/>
                <a:cs typeface="Khmer OS" pitchFamily="2" charset="0"/>
              </a:rPr>
              <a:t>douves</a:t>
            </a:r>
            <a:r>
              <a:rPr lang="en-US" sz="1400" b="0" dirty="0">
                <a:latin typeface="+mn-lt"/>
                <a:cs typeface="Khmer OS" pitchFamily="2" charset="0"/>
              </a:rPr>
              <a:t> de 100 m de large.</a:t>
            </a:r>
            <a:endParaRPr lang="ca-ES" sz="1200" b="0" dirty="0">
              <a:latin typeface="Khmer OS" pitchFamily="2" charset="0"/>
              <a:cs typeface="Khmer OS" pitchFamily="2" charset="0"/>
            </a:endParaRPr>
          </a:p>
          <a:p>
            <a:pPr eaLnBrk="1" hangingPunct="1">
              <a:buFontTx/>
              <a:buChar char="-"/>
            </a:pPr>
            <a:endParaRPr lang="en-US" sz="1200" b="0" dirty="0">
              <a:latin typeface="Khmer OS" pitchFamily="2" charset="0"/>
              <a:cs typeface="Khmer OS" pitchFamily="2" charset="0"/>
            </a:endParaRPr>
          </a:p>
          <a:p>
            <a:pPr eaLnBrk="1" hangingPunct="1">
              <a:buFontTx/>
              <a:buChar char="-"/>
            </a:pPr>
            <a:r>
              <a:rPr lang="ca-ES" sz="1200" b="0" dirty="0">
                <a:latin typeface="Khmer OS" pitchFamily="2" charset="0"/>
                <a:cs typeface="Khmer OS" pitchFamily="2" charset="0"/>
              </a:rPr>
              <a:t> </a:t>
            </a:r>
            <a:r>
              <a:rPr lang="ca-ES" sz="1400" b="0" dirty="0" err="1">
                <a:latin typeface="+mn-lt"/>
                <a:cs typeface="Khmer OS" pitchFamily="2" charset="0"/>
              </a:rPr>
              <a:t>Il</a:t>
            </a:r>
            <a:r>
              <a:rPr lang="ca-ES" sz="1400" b="0" dirty="0">
                <a:latin typeface="+mn-lt"/>
                <a:cs typeface="Khmer OS" pitchFamily="2" charset="0"/>
              </a:rPr>
              <a:t> y a 5 portes à </a:t>
            </a:r>
            <a:r>
              <a:rPr lang="ca-ES" sz="1400" b="0" dirty="0" err="1">
                <a:latin typeface="+mn-lt"/>
                <a:cs typeface="Khmer OS" pitchFamily="2" charset="0"/>
              </a:rPr>
              <a:t>travers</a:t>
            </a:r>
            <a:r>
              <a:rPr lang="ca-ES" sz="1400" b="0" dirty="0">
                <a:latin typeface="+mn-lt"/>
                <a:cs typeface="Khmer OS" pitchFamily="2" charset="0"/>
              </a:rPr>
              <a:t> </a:t>
            </a:r>
            <a:r>
              <a:rPr lang="ca-ES" sz="1400" b="0" dirty="0" err="1">
                <a:latin typeface="+mn-lt"/>
                <a:cs typeface="Khmer OS" pitchFamily="2" charset="0"/>
              </a:rPr>
              <a:t>lesquelles</a:t>
            </a:r>
            <a:r>
              <a:rPr lang="ca-ES" sz="1400" b="0" dirty="0">
                <a:latin typeface="+mn-lt"/>
                <a:cs typeface="Khmer OS" pitchFamily="2" charset="0"/>
              </a:rPr>
              <a:t> on </a:t>
            </a:r>
            <a:r>
              <a:rPr lang="ca-ES" sz="1400" b="0" dirty="0" err="1">
                <a:latin typeface="+mn-lt"/>
                <a:cs typeface="Khmer OS" pitchFamily="2" charset="0"/>
              </a:rPr>
              <a:t>franchit</a:t>
            </a:r>
            <a:r>
              <a:rPr lang="ca-ES" sz="1400" b="0" dirty="0">
                <a:latin typeface="+mn-lt"/>
                <a:cs typeface="Khmer OS" pitchFamily="2" charset="0"/>
              </a:rPr>
              <a:t> les ponts qui </a:t>
            </a:r>
            <a:r>
              <a:rPr lang="ca-ES" sz="1400" b="0" dirty="0" err="1">
                <a:latin typeface="+mn-lt"/>
                <a:cs typeface="Khmer OS" pitchFamily="2" charset="0"/>
              </a:rPr>
              <a:t>enjambent</a:t>
            </a:r>
            <a:r>
              <a:rPr lang="ca-ES" sz="1400" b="0" dirty="0">
                <a:latin typeface="+mn-lt"/>
                <a:cs typeface="Khmer OS" pitchFamily="2" charset="0"/>
              </a:rPr>
              <a:t> les </a:t>
            </a:r>
            <a:r>
              <a:rPr lang="ca-ES" sz="1400" b="0" dirty="0" err="1">
                <a:latin typeface="+mn-lt"/>
                <a:cs typeface="Khmer OS" pitchFamily="2" charset="0"/>
              </a:rPr>
              <a:t>douves</a:t>
            </a:r>
            <a:r>
              <a:rPr lang="ca-ES" sz="1400" b="0" dirty="0">
                <a:latin typeface="+mn-lt"/>
                <a:cs typeface="Khmer OS" pitchFamily="2" charset="0"/>
              </a:rPr>
              <a:t>. </a:t>
            </a:r>
            <a:r>
              <a:rPr lang="ca-ES" sz="1400" b="0" dirty="0" err="1">
                <a:latin typeface="+mn-lt"/>
                <a:cs typeface="Khmer OS" pitchFamily="2" charset="0"/>
              </a:rPr>
              <a:t>Chacun</a:t>
            </a:r>
            <a:r>
              <a:rPr lang="ca-ES" sz="1400" b="0" dirty="0">
                <a:latin typeface="+mn-lt"/>
                <a:cs typeface="Khmer OS" pitchFamily="2" charset="0"/>
              </a:rPr>
              <a:t> des 4 </a:t>
            </a:r>
            <a:r>
              <a:rPr lang="ca-ES" sz="1400" b="0" dirty="0" err="1">
                <a:latin typeface="+mn-lt"/>
                <a:cs typeface="Khmer OS" pitchFamily="2" charset="0"/>
              </a:rPr>
              <a:t>côtés</a:t>
            </a:r>
            <a:r>
              <a:rPr lang="ca-ES" sz="1400" b="0" dirty="0">
                <a:latin typeface="+mn-lt"/>
                <a:cs typeface="Khmer OS" pitchFamily="2" charset="0"/>
              </a:rPr>
              <a:t> de </a:t>
            </a:r>
            <a:r>
              <a:rPr lang="ca-ES" sz="1400" b="0" dirty="0" err="1">
                <a:latin typeface="+mn-lt"/>
                <a:cs typeface="Khmer OS" pitchFamily="2" charset="0"/>
              </a:rPr>
              <a:t>l’enceinte</a:t>
            </a:r>
            <a:r>
              <a:rPr lang="ca-ES" sz="1400" b="0" dirty="0">
                <a:latin typeface="+mn-lt"/>
                <a:cs typeface="Khmer OS" pitchFamily="2" charset="0"/>
              </a:rPr>
              <a:t> </a:t>
            </a:r>
            <a:r>
              <a:rPr lang="ca-ES" sz="1400" b="0" dirty="0" err="1">
                <a:latin typeface="+mn-lt"/>
                <a:cs typeface="Khmer OS" pitchFamily="2" charset="0"/>
              </a:rPr>
              <a:t>possède</a:t>
            </a:r>
            <a:r>
              <a:rPr lang="ca-ES" sz="1400" b="0" dirty="0">
                <a:latin typeface="+mn-lt"/>
                <a:cs typeface="Khmer OS" pitchFamily="2" charset="0"/>
              </a:rPr>
              <a:t> </a:t>
            </a:r>
            <a:r>
              <a:rPr lang="ca-ES" sz="1400" b="0" dirty="0" err="1">
                <a:latin typeface="+mn-lt"/>
                <a:cs typeface="Khmer OS" pitchFamily="2" charset="0"/>
              </a:rPr>
              <a:t>une</a:t>
            </a:r>
            <a:r>
              <a:rPr lang="ca-ES" sz="1400" b="0" dirty="0">
                <a:latin typeface="+mn-lt"/>
                <a:cs typeface="Khmer OS" pitchFamily="2" charset="0"/>
              </a:rPr>
              <a:t> </a:t>
            </a:r>
            <a:r>
              <a:rPr lang="ca-ES" sz="1400" b="0" dirty="0" err="1">
                <a:latin typeface="+mn-lt"/>
                <a:cs typeface="Khmer OS" pitchFamily="2" charset="0"/>
              </a:rPr>
              <a:t>porte</a:t>
            </a:r>
            <a:r>
              <a:rPr lang="ca-ES" sz="1400" b="0" dirty="0">
                <a:latin typeface="+mn-lt"/>
                <a:cs typeface="Khmer OS" pitchFamily="2" charset="0"/>
              </a:rPr>
              <a:t> </a:t>
            </a:r>
            <a:r>
              <a:rPr lang="ca-ES" sz="1400" b="0" dirty="0" err="1">
                <a:latin typeface="+mn-lt"/>
                <a:cs typeface="Khmer OS" pitchFamily="2" charset="0"/>
              </a:rPr>
              <a:t>d’entrée</a:t>
            </a:r>
            <a:r>
              <a:rPr lang="ca-ES" sz="1400" b="0" dirty="0">
                <a:latin typeface="+mn-lt"/>
                <a:cs typeface="Khmer OS" pitchFamily="2" charset="0"/>
              </a:rPr>
              <a:t> </a:t>
            </a:r>
            <a:r>
              <a:rPr lang="ca-ES" sz="1400" b="0" dirty="0" err="1">
                <a:latin typeface="+mn-lt"/>
                <a:cs typeface="Khmer OS" pitchFamily="2" charset="0"/>
              </a:rPr>
              <a:t>sauf</a:t>
            </a:r>
            <a:r>
              <a:rPr lang="ca-ES" sz="1400" b="0" dirty="0">
                <a:latin typeface="+mn-lt"/>
                <a:cs typeface="Khmer OS" pitchFamily="2" charset="0"/>
              </a:rPr>
              <a:t> </a:t>
            </a:r>
            <a:r>
              <a:rPr lang="ca-ES" sz="1400" b="0" dirty="0" err="1">
                <a:latin typeface="+mn-lt"/>
                <a:cs typeface="Khmer OS" pitchFamily="2" charset="0"/>
              </a:rPr>
              <a:t>celui</a:t>
            </a:r>
            <a:r>
              <a:rPr lang="ca-ES" sz="1400" b="0" dirty="0">
                <a:latin typeface="+mn-lt"/>
                <a:cs typeface="Khmer OS" pitchFamily="2" charset="0"/>
              </a:rPr>
              <a:t> de l’est qui en </a:t>
            </a:r>
            <a:r>
              <a:rPr lang="ca-ES" sz="1400" b="0" dirty="0" err="1">
                <a:latin typeface="+mn-lt"/>
                <a:cs typeface="Khmer OS" pitchFamily="2" charset="0"/>
              </a:rPr>
              <a:t>comporte</a:t>
            </a:r>
            <a:r>
              <a:rPr lang="ca-ES" sz="1400" b="0" dirty="0">
                <a:latin typeface="+mn-lt"/>
                <a:cs typeface="Khmer OS" pitchFamily="2" charset="0"/>
              </a:rPr>
              <a:t> </a:t>
            </a:r>
            <a:r>
              <a:rPr lang="ca-ES" sz="1400" b="0" dirty="0" err="1">
                <a:latin typeface="+mn-lt"/>
                <a:cs typeface="Khmer OS" pitchFamily="2" charset="0"/>
              </a:rPr>
              <a:t>deux</a:t>
            </a:r>
            <a:r>
              <a:rPr lang="ca-ES" sz="1400" b="0" dirty="0">
                <a:latin typeface="+mn-lt"/>
                <a:cs typeface="Khmer OS" pitchFamily="2" charset="0"/>
              </a:rPr>
              <a:t>.  </a:t>
            </a:r>
            <a:endParaRPr lang="ca-ES" sz="900" b="0" dirty="0">
              <a:latin typeface="Khmer OS" pitchFamily="2" charset="0"/>
              <a:cs typeface="Khmer OS" pitchFamily="2" charset="0"/>
            </a:endParaRPr>
          </a:p>
          <a:p>
            <a:pPr eaLnBrk="1" hangingPunct="1">
              <a:buFontTx/>
              <a:buChar char="-"/>
            </a:pPr>
            <a:endParaRPr lang="en-US" sz="1200" b="0" dirty="0">
              <a:latin typeface="Khmer OS" pitchFamily="2" charset="0"/>
              <a:cs typeface="Khmer OS" pitchFamily="2" charset="0"/>
            </a:endParaRPr>
          </a:p>
          <a:p>
            <a:pPr eaLnBrk="1" hangingPunct="1">
              <a:buFontTx/>
              <a:buChar char="-"/>
            </a:pPr>
            <a:r>
              <a:rPr lang="ca-ES" sz="1200" b="0" dirty="0">
                <a:latin typeface="Khmer OS" pitchFamily="2" charset="0"/>
                <a:cs typeface="Khmer OS" pitchFamily="2" charset="0"/>
              </a:rPr>
              <a:t> </a:t>
            </a:r>
            <a:r>
              <a:rPr lang="ca-ES" sz="1400" b="0" dirty="0" err="1">
                <a:latin typeface="+mn-lt"/>
                <a:cs typeface="Khmer OS" pitchFamily="2" charset="0"/>
              </a:rPr>
              <a:t>Devant</a:t>
            </a:r>
            <a:r>
              <a:rPr lang="ca-ES" sz="1400" b="0" dirty="0">
                <a:latin typeface="+mn-lt"/>
                <a:cs typeface="Khmer OS" pitchFamily="2" charset="0"/>
              </a:rPr>
              <a:t> </a:t>
            </a:r>
            <a:r>
              <a:rPr lang="ca-ES" sz="1400" b="0" dirty="0" err="1">
                <a:latin typeface="+mn-lt"/>
                <a:cs typeface="Khmer OS" pitchFamily="2" charset="0"/>
              </a:rPr>
              <a:t>chaque</a:t>
            </a:r>
            <a:r>
              <a:rPr lang="ca-ES" sz="1400" b="0" dirty="0">
                <a:latin typeface="+mn-lt"/>
                <a:cs typeface="Khmer OS" pitchFamily="2" charset="0"/>
              </a:rPr>
              <a:t> </a:t>
            </a:r>
            <a:r>
              <a:rPr lang="ca-ES" sz="1400" b="0" dirty="0" err="1">
                <a:latin typeface="+mn-lt"/>
                <a:cs typeface="Khmer OS" pitchFamily="2" charset="0"/>
              </a:rPr>
              <a:t>porte</a:t>
            </a:r>
            <a:r>
              <a:rPr lang="ca-ES" sz="1400" b="0" dirty="0">
                <a:latin typeface="+mn-lt"/>
                <a:cs typeface="Khmer OS" pitchFamily="2" charset="0"/>
              </a:rPr>
              <a:t> </a:t>
            </a:r>
            <a:r>
              <a:rPr lang="ca-ES" sz="1400" b="0" dirty="0" err="1">
                <a:latin typeface="+mn-lt"/>
                <a:cs typeface="Khmer OS" pitchFamily="2" charset="0"/>
              </a:rPr>
              <a:t>d’entrée</a:t>
            </a:r>
            <a:r>
              <a:rPr lang="ca-ES" sz="1400" b="0" dirty="0">
                <a:latin typeface="+mn-lt"/>
                <a:cs typeface="Khmer OS" pitchFamily="2" charset="0"/>
              </a:rPr>
              <a:t>, </a:t>
            </a:r>
            <a:r>
              <a:rPr lang="ca-ES" sz="1400" b="0" dirty="0" err="1">
                <a:latin typeface="+mn-lt"/>
                <a:cs typeface="Khmer OS" pitchFamily="2" charset="0"/>
              </a:rPr>
              <a:t>deux</a:t>
            </a:r>
            <a:r>
              <a:rPr lang="ca-ES" sz="1400" b="0" dirty="0">
                <a:latin typeface="+mn-lt"/>
                <a:cs typeface="Khmer OS" pitchFamily="2" charset="0"/>
              </a:rPr>
              <a:t> </a:t>
            </a:r>
            <a:r>
              <a:rPr lang="ca-ES" sz="1400" b="0" dirty="0" err="1">
                <a:latin typeface="+mn-lt"/>
                <a:cs typeface="Khmer OS" pitchFamily="2" charset="0"/>
              </a:rPr>
              <a:t>rangées</a:t>
            </a:r>
            <a:r>
              <a:rPr lang="ca-ES" sz="1400" b="0" dirty="0">
                <a:latin typeface="+mn-lt"/>
                <a:cs typeface="Khmer OS" pitchFamily="2" charset="0"/>
              </a:rPr>
              <a:t> de </a:t>
            </a:r>
            <a:r>
              <a:rPr lang="ca-ES" sz="1400" b="0" dirty="0" err="1">
                <a:latin typeface="+mn-lt"/>
                <a:cs typeface="Khmer OS" pitchFamily="2" charset="0"/>
              </a:rPr>
              <a:t>statues</a:t>
            </a:r>
            <a:r>
              <a:rPr lang="ca-ES" sz="1400" b="0" dirty="0">
                <a:latin typeface="+mn-lt"/>
                <a:cs typeface="Khmer OS" pitchFamily="2" charset="0"/>
              </a:rPr>
              <a:t> </a:t>
            </a:r>
            <a:r>
              <a:rPr lang="ca-ES" sz="1400" b="0" dirty="0" err="1">
                <a:latin typeface="+mn-lt"/>
                <a:cs typeface="Khmer OS" pitchFamily="2" charset="0"/>
              </a:rPr>
              <a:t>sont</a:t>
            </a:r>
            <a:r>
              <a:rPr lang="ca-ES" sz="1400" b="0" dirty="0">
                <a:latin typeface="+mn-lt"/>
                <a:cs typeface="Khmer OS" pitchFamily="2" charset="0"/>
              </a:rPr>
              <a:t> </a:t>
            </a:r>
            <a:r>
              <a:rPr lang="ca-ES" sz="1400" b="0" dirty="0" err="1">
                <a:latin typeface="+mn-lt"/>
                <a:cs typeface="Khmer OS" pitchFamily="2" charset="0"/>
              </a:rPr>
              <a:t>posées</a:t>
            </a:r>
            <a:r>
              <a:rPr lang="ca-ES" sz="1400" b="0" dirty="0">
                <a:latin typeface="+mn-lt"/>
                <a:cs typeface="Khmer OS" pitchFamily="2" charset="0"/>
              </a:rPr>
              <a:t>, </a:t>
            </a:r>
            <a:r>
              <a:rPr lang="ca-ES" sz="1400" b="0" dirty="0" err="1">
                <a:latin typeface="+mn-lt"/>
                <a:cs typeface="Khmer OS" pitchFamily="2" charset="0"/>
              </a:rPr>
              <a:t>l’une</a:t>
            </a:r>
            <a:r>
              <a:rPr lang="ca-ES" sz="1400" b="0" dirty="0">
                <a:latin typeface="+mn-lt"/>
                <a:cs typeface="Khmer OS" pitchFamily="2" charset="0"/>
              </a:rPr>
              <a:t> à </a:t>
            </a:r>
            <a:r>
              <a:rPr lang="ca-ES" sz="1400" b="0" dirty="0" err="1">
                <a:latin typeface="+mn-lt"/>
                <a:cs typeface="Khmer OS" pitchFamily="2" charset="0"/>
              </a:rPr>
              <a:t>droite</a:t>
            </a:r>
            <a:r>
              <a:rPr lang="ca-ES" sz="1400" b="0" dirty="0">
                <a:latin typeface="+mn-lt"/>
                <a:cs typeface="Khmer OS" pitchFamily="2" charset="0"/>
              </a:rPr>
              <a:t> </a:t>
            </a:r>
            <a:r>
              <a:rPr lang="ca-ES" sz="1400" b="0" dirty="0" err="1">
                <a:latin typeface="+mn-lt"/>
                <a:cs typeface="Khmer OS" pitchFamily="2" charset="0"/>
              </a:rPr>
              <a:t>représente</a:t>
            </a:r>
            <a:r>
              <a:rPr lang="ca-ES" sz="1400" b="0" dirty="0">
                <a:latin typeface="+mn-lt"/>
                <a:cs typeface="Khmer OS" pitchFamily="2" charset="0"/>
              </a:rPr>
              <a:t> </a:t>
            </a:r>
            <a:r>
              <a:rPr lang="ca-ES" sz="1400" b="0" dirty="0" err="1">
                <a:latin typeface="+mn-lt"/>
                <a:cs typeface="Khmer OS" pitchFamily="2" charset="0"/>
              </a:rPr>
              <a:t>Deva</a:t>
            </a:r>
            <a:r>
              <a:rPr lang="ca-ES" sz="1400" b="0" dirty="0">
                <a:latin typeface="+mn-lt"/>
                <a:cs typeface="Khmer OS" pitchFamily="2" charset="0"/>
              </a:rPr>
              <a:t>, </a:t>
            </a:r>
            <a:r>
              <a:rPr lang="ca-ES" sz="1400" b="0" dirty="0" err="1">
                <a:latin typeface="+mn-lt"/>
                <a:cs typeface="Khmer OS" pitchFamily="2" charset="0"/>
              </a:rPr>
              <a:t>l’autre</a:t>
            </a:r>
            <a:r>
              <a:rPr lang="ca-ES" sz="1400" b="0" dirty="0">
                <a:latin typeface="+mn-lt"/>
                <a:cs typeface="Khmer OS" pitchFamily="2" charset="0"/>
              </a:rPr>
              <a:t> à </a:t>
            </a:r>
            <a:r>
              <a:rPr lang="ca-ES" sz="1400" b="0" dirty="0" err="1">
                <a:latin typeface="+mn-lt"/>
                <a:cs typeface="Khmer OS" pitchFamily="2" charset="0"/>
              </a:rPr>
              <a:t>gauche</a:t>
            </a:r>
            <a:r>
              <a:rPr lang="ca-ES" sz="1400" b="0" dirty="0">
                <a:latin typeface="+mn-lt"/>
                <a:cs typeface="Khmer OS" pitchFamily="2" charset="0"/>
              </a:rPr>
              <a:t> </a:t>
            </a:r>
            <a:r>
              <a:rPr lang="ca-ES" sz="1400" b="0" dirty="0" err="1">
                <a:latin typeface="+mn-lt"/>
                <a:cs typeface="Khmer OS" pitchFamily="2" charset="0"/>
              </a:rPr>
              <a:t>Asura</a:t>
            </a:r>
            <a:r>
              <a:rPr lang="ca-ES" sz="1400" b="0" dirty="0">
                <a:latin typeface="+mn-lt"/>
                <a:cs typeface="Khmer OS" pitchFamily="2" charset="0"/>
              </a:rPr>
              <a:t> au nombre equivalent de 54 </a:t>
            </a:r>
            <a:r>
              <a:rPr lang="ca-ES" sz="1400" b="0" dirty="0" err="1">
                <a:latin typeface="+mn-lt"/>
                <a:cs typeface="Khmer OS" pitchFamily="2" charset="0"/>
              </a:rPr>
              <a:t>chacune</a:t>
            </a:r>
            <a:r>
              <a:rPr lang="ca-ES" sz="1400" b="0" dirty="0">
                <a:latin typeface="+mn-lt"/>
                <a:cs typeface="Khmer OS" pitchFamily="2" charset="0"/>
              </a:rPr>
              <a:t>,  qui font un total de 108. </a:t>
            </a:r>
            <a:r>
              <a:rPr lang="ca-ES" sz="1400" b="0" dirty="0" err="1">
                <a:latin typeface="+mn-lt"/>
                <a:cs typeface="Khmer OS" pitchFamily="2" charset="0"/>
              </a:rPr>
              <a:t>Ils</a:t>
            </a:r>
            <a:r>
              <a:rPr lang="ca-ES" sz="1400" b="0" dirty="0">
                <a:latin typeface="+mn-lt"/>
                <a:cs typeface="Khmer OS" pitchFamily="2" charset="0"/>
              </a:rPr>
              <a:t> </a:t>
            </a:r>
            <a:r>
              <a:rPr lang="ca-ES" sz="1400" b="0" dirty="0" err="1">
                <a:latin typeface="+mn-lt"/>
                <a:cs typeface="Khmer OS" pitchFamily="2" charset="0"/>
              </a:rPr>
              <a:t>représentent</a:t>
            </a:r>
            <a:r>
              <a:rPr lang="ca-ES" sz="1400" b="0" dirty="0">
                <a:latin typeface="+mn-lt"/>
                <a:cs typeface="Khmer OS" pitchFamily="2" charset="0"/>
              </a:rPr>
              <a:t> les </a:t>
            </a:r>
            <a:r>
              <a:rPr lang="ca-ES" sz="1400" b="0" dirty="0" err="1">
                <a:latin typeface="+mn-lt"/>
                <a:cs typeface="Khmer OS" pitchFamily="2" charset="0"/>
              </a:rPr>
              <a:t>personnages</a:t>
            </a:r>
            <a:r>
              <a:rPr lang="ca-ES" sz="1400" b="0" dirty="0">
                <a:latin typeface="+mn-lt"/>
                <a:cs typeface="Khmer OS" pitchFamily="2" charset="0"/>
              </a:rPr>
              <a:t> </a:t>
            </a:r>
            <a:r>
              <a:rPr lang="ca-ES" sz="1400" b="0" dirty="0" err="1">
                <a:latin typeface="+mn-lt"/>
                <a:cs typeface="Khmer OS" pitchFamily="2" charset="0"/>
              </a:rPr>
              <a:t>mythiques</a:t>
            </a:r>
            <a:r>
              <a:rPr lang="ca-ES" sz="1400" b="0" dirty="0">
                <a:latin typeface="+mn-lt"/>
                <a:cs typeface="Khmer OS" pitchFamily="2" charset="0"/>
              </a:rPr>
              <a:t> </a:t>
            </a:r>
            <a:r>
              <a:rPr lang="ca-ES" sz="1400" b="0" dirty="0" err="1">
                <a:latin typeface="+mn-lt"/>
                <a:cs typeface="Khmer OS" pitchFamily="2" charset="0"/>
              </a:rPr>
              <a:t>protecteurs</a:t>
            </a:r>
            <a:r>
              <a:rPr lang="ca-ES" sz="1400" b="0" dirty="0">
                <a:latin typeface="+mn-lt"/>
                <a:cs typeface="Khmer OS" pitchFamily="2" charset="0"/>
              </a:rPr>
              <a:t> de la </a:t>
            </a:r>
            <a:r>
              <a:rPr lang="ca-ES" sz="1400" b="0" dirty="0" err="1">
                <a:latin typeface="+mn-lt"/>
                <a:cs typeface="Khmer OS" pitchFamily="2" charset="0"/>
              </a:rPr>
              <a:t>ville</a:t>
            </a:r>
            <a:r>
              <a:rPr lang="ca-ES" sz="1400" b="0" dirty="0">
                <a:latin typeface="+mn-lt"/>
                <a:cs typeface="Khmer OS" pitchFamily="2" charset="0"/>
              </a:rPr>
              <a:t> d’Angkor </a:t>
            </a:r>
            <a:r>
              <a:rPr lang="ca-ES" sz="1400" b="0" dirty="0" err="1">
                <a:latin typeface="+mn-lt"/>
                <a:cs typeface="Khmer OS" pitchFamily="2" charset="0"/>
              </a:rPr>
              <a:t>Thom</a:t>
            </a:r>
            <a:r>
              <a:rPr lang="ca-ES" sz="1400" b="0" dirty="0">
                <a:latin typeface="+mn-lt"/>
                <a:cs typeface="Khmer OS" pitchFamily="2" charset="0"/>
              </a:rPr>
              <a:t>. </a:t>
            </a:r>
            <a:endParaRPr lang="ca-ES" sz="800" b="0" dirty="0">
              <a:latin typeface="Khmer OS" pitchFamily="2" charset="0"/>
              <a:cs typeface="Khmer OS" pitchFamily="2" charset="0"/>
            </a:endParaRPr>
          </a:p>
          <a:p>
            <a:pPr eaLnBrk="1" hangingPunct="1">
              <a:buFontTx/>
              <a:buChar char="-"/>
            </a:pPr>
            <a:endParaRPr lang="en-US" sz="1200" b="0" dirty="0">
              <a:latin typeface="Khmer OS" pitchFamily="2" charset="0"/>
              <a:cs typeface="Khmer OS" pitchFamily="2" charset="0"/>
            </a:endParaRPr>
          </a:p>
          <a:p>
            <a:pPr eaLnBrk="1" hangingPunct="1">
              <a:buFontTx/>
              <a:buChar char="-"/>
            </a:pPr>
            <a:r>
              <a:rPr lang="en-US" sz="1400" b="0" dirty="0">
                <a:latin typeface="+mn-lt"/>
                <a:cs typeface="Khmer OS" pitchFamily="2" charset="0"/>
              </a:rPr>
              <a:t> À </a:t>
            </a:r>
            <a:r>
              <a:rPr lang="en-US" sz="1400" b="0" dirty="0" err="1">
                <a:latin typeface="+mn-lt"/>
                <a:cs typeface="Khmer OS" pitchFamily="2" charset="0"/>
              </a:rPr>
              <a:t>l’angle</a:t>
            </a:r>
            <a:r>
              <a:rPr lang="en-US" sz="1400" b="0" dirty="0">
                <a:latin typeface="+mn-lt"/>
                <a:cs typeface="Khmer OS" pitchFamily="2" charset="0"/>
              </a:rPr>
              <a:t> de la </a:t>
            </a:r>
            <a:r>
              <a:rPr lang="en-US" sz="1400" b="0" dirty="0" err="1">
                <a:latin typeface="+mn-lt"/>
                <a:cs typeface="Khmer OS" pitchFamily="2" charset="0"/>
              </a:rPr>
              <a:t>muraille</a:t>
            </a:r>
            <a:r>
              <a:rPr lang="en-US" sz="1400" b="0" dirty="0">
                <a:latin typeface="+mn-lt"/>
                <a:cs typeface="Khmer OS" pitchFamily="2" charset="0"/>
              </a:rPr>
              <a:t>, </a:t>
            </a:r>
            <a:r>
              <a:rPr lang="en-US" sz="1400" b="0" dirty="0" err="1">
                <a:latin typeface="+mn-lt"/>
                <a:cs typeface="Khmer OS" pitchFamily="2" charset="0"/>
              </a:rPr>
              <a:t>ont</a:t>
            </a:r>
            <a:r>
              <a:rPr lang="en-US" sz="1400" b="0" dirty="0">
                <a:latin typeface="+mn-lt"/>
                <a:cs typeface="Khmer OS" pitchFamily="2" charset="0"/>
              </a:rPr>
              <a:t> </a:t>
            </a:r>
            <a:r>
              <a:rPr lang="en-US" sz="1400" b="0" dirty="0" err="1">
                <a:latin typeface="+mn-lt"/>
                <a:cs typeface="Khmer OS" pitchFamily="2" charset="0"/>
              </a:rPr>
              <a:t>été</a:t>
            </a:r>
            <a:r>
              <a:rPr lang="en-US" sz="1400" b="0" dirty="0">
                <a:latin typeface="+mn-lt"/>
                <a:cs typeface="Khmer OS" pitchFamily="2" charset="0"/>
              </a:rPr>
              <a:t> </a:t>
            </a:r>
            <a:r>
              <a:rPr lang="en-US" sz="1400" b="0" dirty="0" err="1">
                <a:latin typeface="+mn-lt"/>
                <a:cs typeface="Khmer OS" pitchFamily="2" charset="0"/>
              </a:rPr>
              <a:t>construits</a:t>
            </a:r>
            <a:r>
              <a:rPr lang="en-US" sz="1400" b="0" dirty="0">
                <a:latin typeface="+mn-lt"/>
                <a:cs typeface="Khmer OS" pitchFamily="2" charset="0"/>
              </a:rPr>
              <a:t> 4 petits temples </a:t>
            </a:r>
            <a:r>
              <a:rPr lang="en-US" sz="1400" b="0" dirty="0" err="1">
                <a:latin typeface="+mn-lt"/>
                <a:cs typeface="Khmer OS" pitchFamily="2" charset="0"/>
              </a:rPr>
              <a:t>en</a:t>
            </a:r>
            <a:r>
              <a:rPr lang="en-US" sz="1400" b="0" dirty="0">
                <a:latin typeface="+mn-lt"/>
                <a:cs typeface="Khmer OS" pitchFamily="2" charset="0"/>
              </a:rPr>
              <a:t> </a:t>
            </a:r>
            <a:r>
              <a:rPr lang="en-US" sz="1400" b="0" dirty="0" err="1">
                <a:latin typeface="+mn-lt"/>
                <a:cs typeface="Khmer OS" pitchFamily="2" charset="0"/>
              </a:rPr>
              <a:t>grès</a:t>
            </a:r>
            <a:r>
              <a:rPr lang="en-US" sz="1400" b="0" dirty="0">
                <a:latin typeface="+mn-lt"/>
                <a:cs typeface="Khmer OS" pitchFamily="2" charset="0"/>
              </a:rPr>
              <a:t> </a:t>
            </a:r>
            <a:r>
              <a:rPr lang="en-US" sz="1400" b="0" dirty="0" err="1">
                <a:latin typeface="+mn-lt"/>
                <a:cs typeface="Khmer OS" pitchFamily="2" charset="0"/>
              </a:rPr>
              <a:t>où</a:t>
            </a:r>
            <a:r>
              <a:rPr lang="en-US" sz="1400" b="0" dirty="0">
                <a:latin typeface="+mn-lt"/>
                <a:cs typeface="Khmer OS" pitchFamily="2" charset="0"/>
              </a:rPr>
              <a:t> les inscriptions </a:t>
            </a:r>
            <a:r>
              <a:rPr lang="en-US" sz="1400" b="0" dirty="0" err="1">
                <a:latin typeface="+mn-lt"/>
                <a:cs typeface="Khmer OS" pitchFamily="2" charset="0"/>
              </a:rPr>
              <a:t>révèlent</a:t>
            </a:r>
            <a:r>
              <a:rPr lang="en-US" sz="1400" b="0" dirty="0">
                <a:latin typeface="+mn-lt"/>
                <a:cs typeface="Khmer OS" pitchFamily="2" charset="0"/>
              </a:rPr>
              <a:t> le nom du </a:t>
            </a:r>
            <a:r>
              <a:rPr lang="en-US" sz="1400" b="0" dirty="0" err="1">
                <a:latin typeface="+mn-lt"/>
                <a:cs typeface="Khmer OS" pitchFamily="2" charset="0"/>
              </a:rPr>
              <a:t>roi</a:t>
            </a:r>
            <a:r>
              <a:rPr lang="en-US" sz="1400" b="0" dirty="0">
                <a:latin typeface="+mn-lt"/>
                <a:cs typeface="Khmer OS" pitchFamily="2" charset="0"/>
              </a:rPr>
              <a:t> </a:t>
            </a:r>
            <a:r>
              <a:rPr lang="en-US" sz="1400" b="0" dirty="0" err="1">
                <a:latin typeface="+mn-lt"/>
                <a:cs typeface="Khmer OS" pitchFamily="2" charset="0"/>
              </a:rPr>
              <a:t>fondateur</a:t>
            </a:r>
            <a:r>
              <a:rPr lang="en-US" sz="1400" b="0" dirty="0">
                <a:latin typeface="+mn-lt"/>
                <a:cs typeface="Khmer OS" pitchFamily="2" charset="0"/>
              </a:rPr>
              <a:t>, </a:t>
            </a:r>
            <a:r>
              <a:rPr lang="en-US" sz="1400" b="0" dirty="0" err="1">
                <a:latin typeface="+mn-lt"/>
                <a:cs typeface="Khmer OS" pitchFamily="2" charset="0"/>
              </a:rPr>
              <a:t>Jayavarman</a:t>
            </a:r>
            <a:r>
              <a:rPr lang="en-US" sz="1400" b="0" dirty="0">
                <a:latin typeface="+mn-lt"/>
                <a:cs typeface="Khmer OS" pitchFamily="2" charset="0"/>
              </a:rPr>
              <a:t> VII qui </a:t>
            </a:r>
            <a:r>
              <a:rPr lang="en-US" sz="1400" b="0" dirty="0" err="1">
                <a:latin typeface="+mn-lt"/>
                <a:cs typeface="Khmer OS" pitchFamily="2" charset="0"/>
              </a:rPr>
              <a:t>eut</a:t>
            </a:r>
            <a:r>
              <a:rPr lang="en-US" sz="1400" b="0" dirty="0">
                <a:latin typeface="+mn-lt"/>
                <a:cs typeface="Khmer OS" pitchFamily="2" charset="0"/>
              </a:rPr>
              <a:t> </a:t>
            </a:r>
            <a:r>
              <a:rPr lang="en-US" sz="1400" b="0" dirty="0" err="1">
                <a:latin typeface="+mn-lt"/>
                <a:cs typeface="Khmer OS" pitchFamily="2" charset="0"/>
              </a:rPr>
              <a:t>l’initiative</a:t>
            </a:r>
            <a:r>
              <a:rPr lang="en-US" sz="1400" b="0" dirty="0">
                <a:latin typeface="+mn-lt"/>
                <a:cs typeface="Khmer OS" pitchFamily="2" charset="0"/>
              </a:rPr>
              <a:t> de la construction de la </a:t>
            </a:r>
            <a:r>
              <a:rPr lang="en-US" sz="1400" b="0" dirty="0" err="1">
                <a:latin typeface="+mn-lt"/>
                <a:cs typeface="Khmer OS" pitchFamily="2" charset="0"/>
              </a:rPr>
              <a:t>muraille</a:t>
            </a:r>
            <a:r>
              <a:rPr lang="en-US" sz="1400" b="0" dirty="0">
                <a:latin typeface="+mn-lt"/>
                <a:cs typeface="Khmer OS" pitchFamily="2" charset="0"/>
              </a:rPr>
              <a:t> au sein de </a:t>
            </a:r>
            <a:r>
              <a:rPr lang="en-US" sz="1400" b="0" dirty="0" err="1">
                <a:latin typeface="+mn-lt"/>
                <a:cs typeface="Khmer OS" pitchFamily="2" charset="0"/>
              </a:rPr>
              <a:t>laquelle</a:t>
            </a:r>
            <a:r>
              <a:rPr lang="en-US" sz="1400" b="0" dirty="0">
                <a:latin typeface="+mn-lt"/>
                <a:cs typeface="Khmer OS" pitchFamily="2" charset="0"/>
              </a:rPr>
              <a:t> se </a:t>
            </a:r>
            <a:r>
              <a:rPr lang="en-US" sz="1400" b="0" dirty="0" err="1">
                <a:latin typeface="+mn-lt"/>
                <a:cs typeface="Khmer OS" pitchFamily="2" charset="0"/>
              </a:rPr>
              <a:t>trouvent</a:t>
            </a:r>
            <a:r>
              <a:rPr lang="en-US" sz="1400" b="0" dirty="0">
                <a:latin typeface="+mn-lt"/>
                <a:cs typeface="Khmer OS" pitchFamily="2" charset="0"/>
              </a:rPr>
              <a:t> les </a:t>
            </a:r>
            <a:r>
              <a:rPr lang="en-US" sz="1400" b="0" dirty="0" err="1">
                <a:latin typeface="+mn-lt"/>
                <a:cs typeface="Khmer OS" pitchFamily="2" charset="0"/>
              </a:rPr>
              <a:t>douves</a:t>
            </a:r>
            <a:r>
              <a:rPr lang="en-US" sz="1400" b="0" dirty="0">
                <a:latin typeface="+mn-lt"/>
                <a:cs typeface="Khmer OS" pitchFamily="2" charset="0"/>
              </a:rPr>
              <a:t>.</a:t>
            </a:r>
            <a:endParaRPr lang="en-US" sz="1200" b="0" dirty="0">
              <a:latin typeface="Khmer OS" pitchFamily="2" charset="0"/>
              <a:cs typeface="Khmer OS" pitchFamily="2" charset="0"/>
            </a:endParaRPr>
          </a:p>
        </p:txBody>
      </p:sp>
      <p:grpSp>
        <p:nvGrpSpPr>
          <p:cNvPr id="5" name="Group 4"/>
          <p:cNvGrpSpPr/>
          <p:nvPr/>
        </p:nvGrpSpPr>
        <p:grpSpPr>
          <a:xfrm>
            <a:off x="4868163" y="1185586"/>
            <a:ext cx="4123437" cy="4114800"/>
            <a:chOff x="5366488" y="209795"/>
            <a:chExt cx="2932222" cy="2926080"/>
          </a:xfrm>
        </p:grpSpPr>
        <p:pic>
          <p:nvPicPr>
            <p:cNvPr id="1027" name="Picture 2" descr="Description: M:\2-DMA WORK\DMA WORK 02\Angkor Thom Sheler\PLAN Angkor Thom Gaucher EFEO, 2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6488" y="209795"/>
              <a:ext cx="2932222" cy="2926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Oval 8"/>
            <p:cNvSpPr/>
            <p:nvPr/>
          </p:nvSpPr>
          <p:spPr>
            <a:xfrm>
              <a:off x="6814733" y="328021"/>
              <a:ext cx="114300" cy="114300"/>
            </a:xfrm>
            <a:prstGeom prst="ellipse">
              <a:avLst/>
            </a:prstGeom>
            <a:solidFill>
              <a:srgbClr val="FFFF00">
                <a:alpha val="5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8039100" y="1181100"/>
              <a:ext cx="114300" cy="114300"/>
            </a:xfrm>
            <a:prstGeom prst="ellipse">
              <a:avLst/>
            </a:prstGeom>
            <a:solidFill>
              <a:srgbClr val="FFFF00">
                <a:alpha val="5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8039100" y="1581556"/>
              <a:ext cx="114300" cy="114300"/>
            </a:xfrm>
            <a:prstGeom prst="ellipse">
              <a:avLst/>
            </a:prstGeom>
            <a:solidFill>
              <a:srgbClr val="FFFF00">
                <a:alpha val="5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821213" y="2838044"/>
              <a:ext cx="114300" cy="114300"/>
            </a:xfrm>
            <a:prstGeom prst="ellipse">
              <a:avLst/>
            </a:prstGeom>
            <a:solidFill>
              <a:srgbClr val="FFFF00">
                <a:alpha val="5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5515584" y="1601012"/>
              <a:ext cx="114300" cy="114300"/>
            </a:xfrm>
            <a:prstGeom prst="ellipse">
              <a:avLst/>
            </a:prstGeom>
            <a:solidFill>
              <a:srgbClr val="FFFF00">
                <a:alpha val="5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5507801" y="337749"/>
              <a:ext cx="91440" cy="91440"/>
            </a:xfrm>
            <a:prstGeom prst="rect">
              <a:avLst/>
            </a:prstGeom>
            <a:solidFill>
              <a:srgbClr val="FF0000">
                <a:alpha val="5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8061960" y="332360"/>
              <a:ext cx="91440" cy="91440"/>
            </a:xfrm>
            <a:prstGeom prst="rect">
              <a:avLst/>
            </a:prstGeom>
            <a:solidFill>
              <a:srgbClr val="FF0000">
                <a:alpha val="5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5533737" y="2843072"/>
              <a:ext cx="91440" cy="91440"/>
            </a:xfrm>
            <a:prstGeom prst="rect">
              <a:avLst/>
            </a:prstGeom>
            <a:solidFill>
              <a:srgbClr val="FF0000">
                <a:alpha val="5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7" name="Rectangle 16"/>
          <p:cNvSpPr/>
          <p:nvPr/>
        </p:nvSpPr>
        <p:spPr>
          <a:xfrm>
            <a:off x="8061960" y="2844696"/>
            <a:ext cx="91440" cy="91440"/>
          </a:xfrm>
          <a:prstGeom prst="rect">
            <a:avLst/>
          </a:prstGeom>
          <a:solidFill>
            <a:srgbClr val="FF0000">
              <a:alpha val="5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240745" y="257655"/>
            <a:ext cx="2031325" cy="369332"/>
          </a:xfrm>
          <a:prstGeom prst="rect">
            <a:avLst/>
          </a:prstGeom>
        </p:spPr>
        <p:txBody>
          <a:bodyPr wrap="none">
            <a:spAutoFit/>
          </a:bodyPr>
          <a:lstStyle/>
          <a:p>
            <a:r>
              <a:rPr lang="en-US" dirty="0">
                <a:cs typeface="Khmer OS" pitchFamily="2" charset="0"/>
              </a:rPr>
              <a:t>1. Introduction</a:t>
            </a:r>
            <a:r>
              <a:rPr lang="ca-ES" dirty="0">
                <a:latin typeface="Khmer OS" pitchFamily="2" charset="0"/>
                <a:cs typeface="Khmer OS" pitchFamily="2" charset="0"/>
              </a:rPr>
              <a:t>	</a:t>
            </a:r>
            <a:endParaRPr lang="en-US" dirty="0"/>
          </a:p>
        </p:txBody>
      </p:sp>
      <p:sp>
        <p:nvSpPr>
          <p:cNvPr id="18"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3</a:t>
            </a:fld>
            <a:endParaRPr lang="en-US"/>
          </a:p>
        </p:txBody>
      </p:sp>
    </p:spTree>
    <p:extLst>
      <p:ext uri="{BB962C8B-B14F-4D97-AF65-F5344CB8AC3E}">
        <p14:creationId xmlns:p14="http://schemas.microsoft.com/office/powerpoint/2010/main" val="1140254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067510" y="2078798"/>
            <a:ext cx="2591027" cy="1306286"/>
            <a:chOff x="5878286" y="2993571"/>
            <a:chExt cx="2591027" cy="1306286"/>
          </a:xfrm>
        </p:grpSpPr>
        <p:pic>
          <p:nvPicPr>
            <p:cNvPr id="23554" name="Picture 2" descr="E:\111016 wall of angkor thom\wall of angkor thom\1.jpg"/>
            <p:cNvPicPr>
              <a:picLocks noChangeAspect="1" noChangeArrowheads="1"/>
            </p:cNvPicPr>
            <p:nvPr/>
          </p:nvPicPr>
          <p:blipFill>
            <a:blip r:embed="rId3"/>
            <a:srcRect/>
            <a:stretch>
              <a:fillRect/>
            </a:stretch>
          </p:blipFill>
          <p:spPr bwMode="auto">
            <a:xfrm>
              <a:off x="5878286" y="2993571"/>
              <a:ext cx="1101045" cy="1306286"/>
            </a:xfrm>
            <a:prstGeom prst="rect">
              <a:avLst/>
            </a:prstGeom>
            <a:ln w="19050">
              <a:solidFill>
                <a:srgbClr val="FF0000"/>
              </a:solidFill>
            </a:ln>
            <a:effectLst/>
          </p:spPr>
        </p:pic>
        <p:pic>
          <p:nvPicPr>
            <p:cNvPr id="23555" name="Picture 3" descr="E:\111016 wall of angkor thom\DSC_9936.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r="24222"/>
            <a:stretch/>
          </p:blipFill>
          <p:spPr bwMode="auto">
            <a:xfrm>
              <a:off x="6979331" y="2993571"/>
              <a:ext cx="1489982" cy="1306286"/>
            </a:xfrm>
            <a:prstGeom prst="rect">
              <a:avLst/>
            </a:prstGeom>
            <a:ln w="19050">
              <a:solidFill>
                <a:srgbClr val="FF0000"/>
              </a:solidFill>
            </a:ln>
            <a:effectLst/>
          </p:spPr>
        </p:pic>
      </p:grpSp>
      <p:pic>
        <p:nvPicPr>
          <p:cNvPr id="7173" name="Picture 396" descr="DSC0115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50596" y="496659"/>
            <a:ext cx="1746250" cy="1306286"/>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7174" name="Picture 400" descr="DSC0114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1293" y="503503"/>
            <a:ext cx="1746250" cy="1306286"/>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7177" name="Text Box 26"/>
          <p:cNvSpPr txBox="1">
            <a:spLocks noChangeArrowheads="1"/>
          </p:cNvSpPr>
          <p:nvPr/>
        </p:nvSpPr>
        <p:spPr bwMode="auto">
          <a:xfrm>
            <a:off x="2133600" y="4419600"/>
            <a:ext cx="2560396" cy="2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indent="457200"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eaLnBrk="0" fontAlgn="base" hangingPunct="0">
              <a:spcBef>
                <a:spcPct val="0"/>
              </a:spcBef>
              <a:spcAft>
                <a:spcPct val="0"/>
              </a:spcAft>
              <a:defRPr sz="2500">
                <a:solidFill>
                  <a:schemeClr val="tx1"/>
                </a:solidFill>
                <a:latin typeface="Arial" charset="0"/>
                <a:cs typeface="Arial" charset="0"/>
              </a:defRPr>
            </a:lvl6pPr>
            <a:lvl7pPr marL="2971800" indent="-228600" eaLnBrk="0" fontAlgn="base" hangingPunct="0">
              <a:spcBef>
                <a:spcPct val="0"/>
              </a:spcBef>
              <a:spcAft>
                <a:spcPct val="0"/>
              </a:spcAft>
              <a:defRPr sz="2500">
                <a:solidFill>
                  <a:schemeClr val="tx1"/>
                </a:solidFill>
                <a:latin typeface="Arial" charset="0"/>
                <a:cs typeface="Arial" charset="0"/>
              </a:defRPr>
            </a:lvl7pPr>
            <a:lvl8pPr marL="3429000" indent="-228600" eaLnBrk="0" fontAlgn="base" hangingPunct="0">
              <a:spcBef>
                <a:spcPct val="0"/>
              </a:spcBef>
              <a:spcAft>
                <a:spcPct val="0"/>
              </a:spcAft>
              <a:defRPr sz="2500">
                <a:solidFill>
                  <a:schemeClr val="tx1"/>
                </a:solidFill>
                <a:latin typeface="Arial" charset="0"/>
                <a:cs typeface="Arial" charset="0"/>
              </a:defRPr>
            </a:lvl8pPr>
            <a:lvl9pPr marL="3886200" indent="-228600" eaLnBrk="0" fontAlgn="base" hangingPunct="0">
              <a:spcBef>
                <a:spcPct val="0"/>
              </a:spcBef>
              <a:spcAft>
                <a:spcPct val="0"/>
              </a:spcAft>
              <a:defRPr sz="2500">
                <a:solidFill>
                  <a:schemeClr val="tx1"/>
                </a:solidFill>
                <a:latin typeface="Arial" charset="0"/>
                <a:cs typeface="Arial" charset="0"/>
              </a:defRPr>
            </a:lvl9pPr>
          </a:lstStyle>
          <a:p>
            <a:pPr defTabSz="653064"/>
            <a:endParaRPr lang="en-US" sz="700" dirty="0">
              <a:cs typeface="Times New Roman" pitchFamily="18" charset="0"/>
            </a:endParaRPr>
          </a:p>
          <a:p>
            <a:pPr defTabSz="653064"/>
            <a:r>
              <a:rPr lang="en-US" sz="700" dirty="0">
                <a:cs typeface="Times New Roman" pitchFamily="18" charset="0"/>
              </a:rPr>
              <a:t>La section </a:t>
            </a:r>
            <a:r>
              <a:rPr lang="en-US" sz="700" dirty="0" err="1">
                <a:cs typeface="Times New Roman" pitchFamily="18" charset="0"/>
              </a:rPr>
              <a:t>effondrée</a:t>
            </a:r>
            <a:r>
              <a:rPr lang="en-US" sz="700" dirty="0">
                <a:cs typeface="Times New Roman" pitchFamily="18" charset="0"/>
              </a:rPr>
              <a:t> </a:t>
            </a:r>
            <a:r>
              <a:rPr lang="en-US" sz="700" dirty="0" err="1">
                <a:cs typeface="Times New Roman" pitchFamily="18" charset="0"/>
              </a:rPr>
              <a:t>dont</a:t>
            </a:r>
            <a:r>
              <a:rPr lang="en-US" sz="700" dirty="0">
                <a:cs typeface="Times New Roman" pitchFamily="18" charset="0"/>
              </a:rPr>
              <a:t> la date </a:t>
            </a:r>
            <a:r>
              <a:rPr lang="en-US" sz="700" dirty="0" err="1">
                <a:cs typeface="Times New Roman" pitchFamily="18" charset="0"/>
              </a:rPr>
              <a:t>est</a:t>
            </a:r>
            <a:r>
              <a:rPr lang="en-US" sz="700" dirty="0">
                <a:cs typeface="Times New Roman" pitchFamily="18" charset="0"/>
              </a:rPr>
              <a:t> </a:t>
            </a:r>
            <a:r>
              <a:rPr lang="en-US" sz="700" dirty="0" err="1">
                <a:cs typeface="Times New Roman" pitchFamily="18" charset="0"/>
              </a:rPr>
              <a:t>inconnue</a:t>
            </a:r>
            <a:endParaRPr lang="en-US" sz="1300" dirty="0"/>
          </a:p>
        </p:txBody>
      </p:sp>
      <p:sp>
        <p:nvSpPr>
          <p:cNvPr id="7178" name="Text Box 25"/>
          <p:cNvSpPr txBox="1">
            <a:spLocks noChangeArrowheads="1"/>
          </p:cNvSpPr>
          <p:nvPr/>
        </p:nvSpPr>
        <p:spPr bwMode="auto">
          <a:xfrm>
            <a:off x="4932899" y="4426766"/>
            <a:ext cx="2210026" cy="32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eaLnBrk="0" fontAlgn="base" hangingPunct="0">
              <a:spcBef>
                <a:spcPct val="0"/>
              </a:spcBef>
              <a:spcAft>
                <a:spcPct val="0"/>
              </a:spcAft>
              <a:defRPr sz="2500">
                <a:solidFill>
                  <a:schemeClr val="tx1"/>
                </a:solidFill>
                <a:latin typeface="Arial" charset="0"/>
                <a:cs typeface="Arial" charset="0"/>
              </a:defRPr>
            </a:lvl6pPr>
            <a:lvl7pPr marL="2971800" indent="-228600" eaLnBrk="0" fontAlgn="base" hangingPunct="0">
              <a:spcBef>
                <a:spcPct val="0"/>
              </a:spcBef>
              <a:spcAft>
                <a:spcPct val="0"/>
              </a:spcAft>
              <a:defRPr sz="2500">
                <a:solidFill>
                  <a:schemeClr val="tx1"/>
                </a:solidFill>
                <a:latin typeface="Arial" charset="0"/>
                <a:cs typeface="Arial" charset="0"/>
              </a:defRPr>
            </a:lvl7pPr>
            <a:lvl8pPr marL="3429000" indent="-228600" eaLnBrk="0" fontAlgn="base" hangingPunct="0">
              <a:spcBef>
                <a:spcPct val="0"/>
              </a:spcBef>
              <a:spcAft>
                <a:spcPct val="0"/>
              </a:spcAft>
              <a:defRPr sz="2500">
                <a:solidFill>
                  <a:schemeClr val="tx1"/>
                </a:solidFill>
                <a:latin typeface="Arial" charset="0"/>
                <a:cs typeface="Arial" charset="0"/>
              </a:defRPr>
            </a:lvl8pPr>
            <a:lvl9pPr marL="3886200" indent="-228600" eaLnBrk="0" fontAlgn="base" hangingPunct="0">
              <a:spcBef>
                <a:spcPct val="0"/>
              </a:spcBef>
              <a:spcAft>
                <a:spcPct val="0"/>
              </a:spcAft>
              <a:defRPr sz="2500">
                <a:solidFill>
                  <a:schemeClr val="tx1"/>
                </a:solidFill>
                <a:latin typeface="Arial" charset="0"/>
                <a:cs typeface="Arial" charset="0"/>
              </a:defRPr>
            </a:lvl9pPr>
          </a:lstStyle>
          <a:p>
            <a:pPr defTabSz="653064" eaLnBrk="1" hangingPunct="1"/>
            <a:endParaRPr lang="en-US" sz="900" dirty="0">
              <a:cs typeface="Times New Roman" pitchFamily="18" charset="0"/>
            </a:endParaRPr>
          </a:p>
          <a:p>
            <a:pPr defTabSz="653064"/>
            <a:r>
              <a:rPr lang="en-US" sz="800" dirty="0" err="1">
                <a:cs typeface="Times New Roman" pitchFamily="18" charset="0"/>
              </a:rPr>
              <a:t>Effondrement</a:t>
            </a:r>
            <a:r>
              <a:rPr lang="en-US" sz="800" dirty="0">
                <a:cs typeface="Times New Roman" pitchFamily="18" charset="0"/>
              </a:rPr>
              <a:t> </a:t>
            </a:r>
            <a:r>
              <a:rPr lang="en-US" sz="800" dirty="0" err="1">
                <a:cs typeface="Times New Roman" pitchFamily="18" charset="0"/>
              </a:rPr>
              <a:t>récent</a:t>
            </a:r>
            <a:r>
              <a:rPr lang="en-US" sz="800" dirty="0">
                <a:cs typeface="Times New Roman" pitchFamily="18" charset="0"/>
              </a:rPr>
              <a:t> (</a:t>
            </a:r>
            <a:r>
              <a:rPr lang="en-US" sz="800" dirty="0" err="1">
                <a:cs typeface="Times New Roman" pitchFamily="18" charset="0"/>
              </a:rPr>
              <a:t>octobre</a:t>
            </a:r>
            <a:r>
              <a:rPr lang="en-US" sz="800" dirty="0">
                <a:cs typeface="Times New Roman" pitchFamily="18" charset="0"/>
              </a:rPr>
              <a:t> 2011)</a:t>
            </a:r>
            <a:endParaRPr lang="en-US" sz="800" dirty="0"/>
          </a:p>
        </p:txBody>
      </p:sp>
      <p:pic>
        <p:nvPicPr>
          <p:cNvPr id="7180" name="Picture 389" descr="DSC0127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750" y="5089120"/>
            <a:ext cx="1746250" cy="130628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81" name="Picture 390" descr="IMG_399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544" y="2043171"/>
            <a:ext cx="1743982" cy="130628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87" name="Picture 406" descr="DSC0096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00343" y="5088157"/>
            <a:ext cx="1746250" cy="1306286"/>
          </a:xfrm>
          <a:prstGeom prst="rect">
            <a:avLst/>
          </a:prstGeom>
          <a:noFill/>
          <a:ln w="1905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 descr="Panorama"/>
          <p:cNvPicPr>
            <a:picLocks noChangeAspect="1" noChangeArrowheads="1"/>
          </p:cNvPicPr>
          <p:nvPr/>
        </p:nvPicPr>
        <p:blipFill rotWithShape="1">
          <a:blip r:embed="rId11"/>
          <a:srcRect l="14021" t="16698" r="19526"/>
          <a:stretch/>
        </p:blipFill>
        <p:spPr bwMode="auto">
          <a:xfrm>
            <a:off x="2679050" y="5093282"/>
            <a:ext cx="1775292" cy="1306287"/>
          </a:xfrm>
          <a:prstGeom prst="rect">
            <a:avLst/>
          </a:prstGeom>
          <a:ln w="19050">
            <a:solidFill>
              <a:srgbClr val="FF0000"/>
            </a:solidFill>
          </a:ln>
          <a:effectLst/>
        </p:spPr>
      </p:pic>
      <p:sp>
        <p:nvSpPr>
          <p:cNvPr id="7189" name="Rectangle 12" descr="Light upward diagonal"/>
          <p:cNvSpPr>
            <a:spLocks noChangeArrowheads="1"/>
          </p:cNvSpPr>
          <p:nvPr/>
        </p:nvSpPr>
        <p:spPr bwMode="auto">
          <a:xfrm>
            <a:off x="2438066" y="4547286"/>
            <a:ext cx="250191" cy="215446"/>
          </a:xfrm>
          <a:prstGeom prst="rect">
            <a:avLst/>
          </a:prstGeom>
          <a:pattFill prst="ltUpDiag">
            <a:fgClr>
              <a:schemeClr val="accent5">
                <a:lumMod val="75000"/>
                <a:alpha val="52940"/>
              </a:schemeClr>
            </a:fgClr>
            <a:bgClr>
              <a:srgbClr val="FFFFFF">
                <a:alpha val="52940"/>
              </a:srgbClr>
            </a:bgClr>
          </a:pattFill>
          <a:ln w="19050">
            <a:solidFill>
              <a:schemeClr val="accent5">
                <a:lumMod val="50000"/>
              </a:schemeClr>
            </a:solidFill>
            <a:miter lim="800000"/>
            <a:headEnd/>
            <a:tailEnd/>
          </a:ln>
        </p:spPr>
        <p:txBody>
          <a:bodyPr lIns="65306" tIns="32653" rIns="65306" bIns="32653"/>
          <a:lstStyle/>
          <a:p>
            <a:endParaRPr lang="en-US">
              <a:latin typeface="Book Antiqua" pitchFamily="18" charset="0"/>
            </a:endParaRPr>
          </a:p>
        </p:txBody>
      </p:sp>
      <p:sp>
        <p:nvSpPr>
          <p:cNvPr id="7190" name="Rectangle 11"/>
          <p:cNvSpPr>
            <a:spLocks noChangeArrowheads="1"/>
          </p:cNvSpPr>
          <p:nvPr/>
        </p:nvSpPr>
        <p:spPr bwMode="auto">
          <a:xfrm>
            <a:off x="4661287" y="4559439"/>
            <a:ext cx="250191" cy="217714"/>
          </a:xfrm>
          <a:prstGeom prst="rect">
            <a:avLst/>
          </a:prstGeom>
          <a:solidFill>
            <a:srgbClr val="FF0000">
              <a:alpha val="52940"/>
            </a:srgbClr>
          </a:solidFill>
          <a:ln w="19050">
            <a:solidFill>
              <a:srgbClr val="FF0000"/>
            </a:solidFill>
            <a:miter lim="800000"/>
            <a:headEnd/>
            <a:tailEnd/>
          </a:ln>
        </p:spPr>
        <p:txBody>
          <a:bodyPr lIns="65306" tIns="32653" rIns="65306" bIns="32653"/>
          <a:lstStyle/>
          <a:p>
            <a:endParaRPr lang="en-US">
              <a:latin typeface="Book Antiqua" pitchFamily="18" charset="0"/>
            </a:endParaRPr>
          </a:p>
        </p:txBody>
      </p:sp>
      <p:sp>
        <p:nvSpPr>
          <p:cNvPr id="45" name="Title 1"/>
          <p:cNvSpPr>
            <a:spLocks noGrp="1"/>
          </p:cNvSpPr>
          <p:nvPr>
            <p:ph type="title"/>
          </p:nvPr>
        </p:nvSpPr>
        <p:spPr>
          <a:xfrm>
            <a:off x="2326923" y="76200"/>
            <a:ext cx="4510999" cy="401409"/>
          </a:xfrm>
        </p:spPr>
        <p:txBody>
          <a:bodyPr>
            <a:normAutofit/>
          </a:bodyPr>
          <a:lstStyle/>
          <a:p>
            <a:pPr>
              <a:defRPr/>
            </a:pPr>
            <a:r>
              <a:rPr lang="en-US" sz="1600" dirty="0">
                <a:latin typeface="+mn-lt"/>
                <a:cs typeface="Khmer OS" pitchFamily="2" charset="0"/>
              </a:rPr>
              <a:t>Situation de risqué et des </a:t>
            </a:r>
            <a:r>
              <a:rPr lang="en-US" sz="1600" dirty="0" err="1">
                <a:latin typeface="+mn-lt"/>
                <a:cs typeface="Khmer OS" pitchFamily="2" charset="0"/>
              </a:rPr>
              <a:t>écroulements</a:t>
            </a:r>
            <a:r>
              <a:rPr lang="en-US" sz="1600" dirty="0">
                <a:latin typeface="+mn-lt"/>
                <a:cs typeface="Khmer OS" pitchFamily="2" charset="0"/>
              </a:rPr>
              <a:t> </a:t>
            </a:r>
            <a:r>
              <a:rPr lang="en-US" sz="1600" dirty="0" err="1">
                <a:latin typeface="+mn-lt"/>
                <a:cs typeface="Khmer OS" pitchFamily="2" charset="0"/>
              </a:rPr>
              <a:t>en</a:t>
            </a:r>
            <a:r>
              <a:rPr lang="en-US" sz="1600" dirty="0">
                <a:latin typeface="+mn-lt"/>
                <a:cs typeface="Khmer OS" pitchFamily="2" charset="0"/>
              </a:rPr>
              <a:t> 2011</a:t>
            </a:r>
          </a:p>
        </p:txBody>
      </p:sp>
      <p:pic>
        <p:nvPicPr>
          <p:cNvPr id="1026" name="Picture 2" descr="D:\from Disk E\2015 Photo\ហានិភ័យ​ ក្រុងអង្គរធំ\risk 150410\150410.7.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750" y="3615963"/>
            <a:ext cx="1739776" cy="1304832"/>
          </a:xfrm>
          <a:prstGeom prst="rect">
            <a:avLst/>
          </a:prstGeom>
          <a:noFill/>
          <a:ln w="19050">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27" name="Picture 3" descr="D:\from Disk E\2015 Photo\ហានិភ័យ​ ក្រុងអង្គរធំ\risk 15 0419\150419. wall.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32247" y="5089120"/>
            <a:ext cx="1747265" cy="1310449"/>
          </a:xfrm>
          <a:prstGeom prst="rect">
            <a:avLst/>
          </a:prstGeom>
          <a:noFill/>
          <a:ln w="19050">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28" name="Picture 4" descr="D:\from Disk E\2015 Photo\ហានិភ័យ​ ក្រុងអង្គរធំ\risk 15 0419\150419. wall.11.1.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7214" y="516116"/>
            <a:ext cx="1751322" cy="1313492"/>
          </a:xfrm>
          <a:prstGeom prst="rect">
            <a:avLst/>
          </a:prstGeom>
          <a:noFill/>
          <a:ln w="19050">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29" name="Picture 5" descr="D:\from Disk E\2015 Photo\ហានិភ័យ​ ក្រុងអង្គរធំ\risk 150405\DSC01243.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09160" y="477609"/>
            <a:ext cx="1767840" cy="1325880"/>
          </a:xfrm>
          <a:prstGeom prst="rect">
            <a:avLst/>
          </a:prstGeom>
          <a:noFill/>
          <a:ln w="19050">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30" name="Picture 6" descr="D:\from Disk E\2015 Photo\DSC03303.1.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95070" y="3576077"/>
            <a:ext cx="1767840" cy="1325880"/>
          </a:xfrm>
          <a:prstGeom prst="rect">
            <a:avLst/>
          </a:prstGeom>
          <a:noFill/>
          <a:ln w="19050">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66" name="Text Box 15"/>
          <p:cNvSpPr txBox="1">
            <a:spLocks noChangeArrowheads="1"/>
          </p:cNvSpPr>
          <p:nvPr/>
        </p:nvSpPr>
        <p:spPr bwMode="auto">
          <a:xfrm>
            <a:off x="2640300" y="1640530"/>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1</a:t>
            </a:r>
            <a:endParaRPr lang="en-US" sz="700" dirty="0"/>
          </a:p>
        </p:txBody>
      </p:sp>
      <p:sp>
        <p:nvSpPr>
          <p:cNvPr id="68" name="Text Box 15"/>
          <p:cNvSpPr txBox="1">
            <a:spLocks noChangeArrowheads="1"/>
          </p:cNvSpPr>
          <p:nvPr/>
        </p:nvSpPr>
        <p:spPr bwMode="auto">
          <a:xfrm>
            <a:off x="6872865" y="1644743"/>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2</a:t>
            </a:r>
            <a:endParaRPr lang="en-US" sz="700" dirty="0"/>
          </a:p>
        </p:txBody>
      </p:sp>
      <p:sp>
        <p:nvSpPr>
          <p:cNvPr id="70" name="Text Box 15"/>
          <p:cNvSpPr txBox="1">
            <a:spLocks noChangeArrowheads="1"/>
          </p:cNvSpPr>
          <p:nvPr/>
        </p:nvSpPr>
        <p:spPr bwMode="auto">
          <a:xfrm>
            <a:off x="7164341" y="3219614"/>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3</a:t>
            </a:r>
            <a:endParaRPr lang="en-US" sz="700" dirty="0"/>
          </a:p>
        </p:txBody>
      </p:sp>
      <p:sp>
        <p:nvSpPr>
          <p:cNvPr id="72" name="Text Box 15"/>
          <p:cNvSpPr txBox="1">
            <a:spLocks noChangeArrowheads="1"/>
          </p:cNvSpPr>
          <p:nvPr/>
        </p:nvSpPr>
        <p:spPr bwMode="auto">
          <a:xfrm>
            <a:off x="2669023" y="6234108"/>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4</a:t>
            </a:r>
            <a:endParaRPr lang="en-US" sz="700" dirty="0"/>
          </a:p>
        </p:txBody>
      </p:sp>
      <p:grpSp>
        <p:nvGrpSpPr>
          <p:cNvPr id="7" name="Group 6"/>
          <p:cNvGrpSpPr/>
          <p:nvPr/>
        </p:nvGrpSpPr>
        <p:grpSpPr>
          <a:xfrm>
            <a:off x="3215411" y="1858762"/>
            <a:ext cx="2580354" cy="2397315"/>
            <a:chOff x="3206285" y="1858762"/>
            <a:chExt cx="2580354" cy="2397315"/>
          </a:xfrm>
        </p:grpSpPr>
        <p:grpSp>
          <p:nvGrpSpPr>
            <p:cNvPr id="2" name="Group 1"/>
            <p:cNvGrpSpPr/>
            <p:nvPr/>
          </p:nvGrpSpPr>
          <p:grpSpPr>
            <a:xfrm>
              <a:off x="3206285" y="1981200"/>
              <a:ext cx="2240643" cy="2177143"/>
              <a:chOff x="3156857" y="2394857"/>
              <a:chExt cx="2240643" cy="2177143"/>
            </a:xfrm>
          </p:grpSpPr>
          <p:grpSp>
            <p:nvGrpSpPr>
              <p:cNvPr id="7206" name="Group 34"/>
              <p:cNvGrpSpPr>
                <a:grpSpLocks/>
              </p:cNvGrpSpPr>
              <p:nvPr/>
            </p:nvGrpSpPr>
            <p:grpSpPr bwMode="auto">
              <a:xfrm>
                <a:off x="3156857" y="2394857"/>
                <a:ext cx="2240643" cy="2177143"/>
                <a:chOff x="4537" y="5636"/>
                <a:chExt cx="3740" cy="3622"/>
              </a:xfrm>
            </p:grpSpPr>
            <p:pic>
              <p:nvPicPr>
                <p:cNvPr id="7209" name="Picture 40" descr="PLAN Angkor Thom Gaucher EFEO, 200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37" y="5636"/>
                  <a:ext cx="3740" cy="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0" name="Rectangle 39"/>
                <p:cNvSpPr>
                  <a:spLocks noChangeArrowheads="1"/>
                </p:cNvSpPr>
                <p:nvPr/>
              </p:nvSpPr>
              <p:spPr bwMode="auto">
                <a:xfrm>
                  <a:off x="7248" y="5798"/>
                  <a:ext cx="171"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7211" name="Rectangle 38"/>
                <p:cNvSpPr>
                  <a:spLocks noChangeArrowheads="1"/>
                </p:cNvSpPr>
                <p:nvPr/>
              </p:nvSpPr>
              <p:spPr bwMode="auto">
                <a:xfrm>
                  <a:off x="6738" y="5791"/>
                  <a:ext cx="76"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7212" name="Rectangle 37" descr="Light upward diagonal"/>
                <p:cNvSpPr>
                  <a:spLocks noChangeArrowheads="1"/>
                </p:cNvSpPr>
                <p:nvPr/>
              </p:nvSpPr>
              <p:spPr bwMode="auto">
                <a:xfrm>
                  <a:off x="6834" y="5790"/>
                  <a:ext cx="171"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7213" name="Rectangle 36" descr="Light upward diagonal"/>
                <p:cNvSpPr>
                  <a:spLocks noChangeArrowheads="1"/>
                </p:cNvSpPr>
                <p:nvPr/>
              </p:nvSpPr>
              <p:spPr bwMode="auto">
                <a:xfrm>
                  <a:off x="5637" y="5798"/>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7214" name="Rectangle 35" descr="Light upward diagonal"/>
                <p:cNvSpPr>
                  <a:spLocks noChangeArrowheads="1"/>
                </p:cNvSpPr>
                <p:nvPr/>
              </p:nvSpPr>
              <p:spPr bwMode="auto">
                <a:xfrm>
                  <a:off x="7930" y="7990"/>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7207" name="Rectangle 33"/>
              <p:cNvSpPr>
                <a:spLocks noChangeArrowheads="1"/>
              </p:cNvSpPr>
              <p:nvPr/>
            </p:nvSpPr>
            <p:spPr bwMode="auto">
              <a:xfrm>
                <a:off x="4011398" y="4334345"/>
                <a:ext cx="73152" cy="100983"/>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7208" name="Rectangle 32" descr="Light upward diagonal"/>
              <p:cNvSpPr>
                <a:spLocks noChangeArrowheads="1"/>
              </p:cNvSpPr>
              <p:nvPr/>
            </p:nvSpPr>
            <p:spPr bwMode="auto">
              <a:xfrm>
                <a:off x="3871875" y="4333554"/>
                <a:ext cx="112631"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7205" name="Rectangle 13"/>
              <p:cNvSpPr>
                <a:spLocks noChangeArrowheads="1"/>
              </p:cNvSpPr>
              <p:nvPr/>
            </p:nvSpPr>
            <p:spPr bwMode="auto">
              <a:xfrm>
                <a:off x="5194407" y="2549434"/>
                <a:ext cx="100584" cy="45720"/>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50" name="Rectangle 32" descr="Light upward diagonal"/>
              <p:cNvSpPr>
                <a:spLocks noChangeArrowheads="1"/>
              </p:cNvSpPr>
              <p:nvPr/>
            </p:nvSpPr>
            <p:spPr bwMode="auto">
              <a:xfrm>
                <a:off x="4120067" y="433436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1" name="Rectangle 32" descr="Light upward diagonal"/>
              <p:cNvSpPr>
                <a:spLocks noChangeArrowheads="1"/>
              </p:cNvSpPr>
              <p:nvPr/>
            </p:nvSpPr>
            <p:spPr bwMode="auto">
              <a:xfrm>
                <a:off x="4200963" y="4334369"/>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2" name="Rectangle 32" descr="Light upward diagonal"/>
              <p:cNvSpPr>
                <a:spLocks noChangeArrowheads="1"/>
              </p:cNvSpPr>
              <p:nvPr/>
            </p:nvSpPr>
            <p:spPr bwMode="auto">
              <a:xfrm>
                <a:off x="3803241" y="4333767"/>
                <a:ext cx="54864"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3" name="Rectangle 32" descr="Light upward diagonal"/>
              <p:cNvSpPr>
                <a:spLocks noChangeArrowheads="1"/>
              </p:cNvSpPr>
              <p:nvPr/>
            </p:nvSpPr>
            <p:spPr bwMode="auto">
              <a:xfrm>
                <a:off x="3723568" y="433494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4" name="Rectangle 32" descr="Light upward diagonal"/>
              <p:cNvSpPr>
                <a:spLocks noChangeArrowheads="1"/>
              </p:cNvSpPr>
              <p:nvPr/>
            </p:nvSpPr>
            <p:spPr bwMode="auto">
              <a:xfrm>
                <a:off x="3267163" y="3573562"/>
                <a:ext cx="100584" cy="7315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5" name="Rectangle 32" descr="Light upward diagonal"/>
              <p:cNvSpPr>
                <a:spLocks noChangeArrowheads="1"/>
              </p:cNvSpPr>
              <p:nvPr/>
            </p:nvSpPr>
            <p:spPr bwMode="auto">
              <a:xfrm>
                <a:off x="3266587" y="3519225"/>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6" name="Rectangle 32" descr="Light upward diagonal"/>
              <p:cNvSpPr>
                <a:spLocks noChangeArrowheads="1"/>
              </p:cNvSpPr>
              <p:nvPr/>
            </p:nvSpPr>
            <p:spPr bwMode="auto">
              <a:xfrm>
                <a:off x="4353512" y="2487480"/>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7" name="Rectangle 32" descr="Light upward diagonal"/>
              <p:cNvSpPr>
                <a:spLocks noChangeArrowheads="1"/>
              </p:cNvSpPr>
              <p:nvPr/>
            </p:nvSpPr>
            <p:spPr bwMode="auto">
              <a:xfrm>
                <a:off x="4396847" y="248762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8" name="Rectangle 32" descr="Light upward diagonal"/>
              <p:cNvSpPr>
                <a:spLocks noChangeArrowheads="1"/>
              </p:cNvSpPr>
              <p:nvPr/>
            </p:nvSpPr>
            <p:spPr bwMode="auto">
              <a:xfrm>
                <a:off x="4648736" y="2487494"/>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9" name="Rectangle 32" descr="Light upward diagonal"/>
              <p:cNvSpPr>
                <a:spLocks noChangeArrowheads="1"/>
              </p:cNvSpPr>
              <p:nvPr/>
            </p:nvSpPr>
            <p:spPr bwMode="auto">
              <a:xfrm>
                <a:off x="4692071" y="248763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0" name="Rectangle 32" descr="Light upward diagonal"/>
              <p:cNvSpPr>
                <a:spLocks noChangeArrowheads="1"/>
              </p:cNvSpPr>
              <p:nvPr/>
            </p:nvSpPr>
            <p:spPr bwMode="auto">
              <a:xfrm>
                <a:off x="4903082" y="2494171"/>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1" name="Rectangle 32" descr="Light upward diagonal"/>
              <p:cNvSpPr>
                <a:spLocks noChangeArrowheads="1"/>
              </p:cNvSpPr>
              <p:nvPr/>
            </p:nvSpPr>
            <p:spPr bwMode="auto">
              <a:xfrm>
                <a:off x="5201315" y="271227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2" name="Rectangle 32" descr="Light upward diagonal"/>
              <p:cNvSpPr>
                <a:spLocks noChangeArrowheads="1"/>
              </p:cNvSpPr>
              <p:nvPr/>
            </p:nvSpPr>
            <p:spPr bwMode="auto">
              <a:xfrm>
                <a:off x="5201594" y="403860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3" name="Rectangle 32" descr="Light upward diagonal"/>
              <p:cNvSpPr>
                <a:spLocks noChangeArrowheads="1"/>
              </p:cNvSpPr>
              <p:nvPr/>
            </p:nvSpPr>
            <p:spPr bwMode="auto">
              <a:xfrm>
                <a:off x="5105400" y="4347064"/>
                <a:ext cx="27432"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65" name="Text Box 15"/>
            <p:cNvSpPr txBox="1">
              <a:spLocks noChangeArrowheads="1"/>
            </p:cNvSpPr>
            <p:nvPr/>
          </p:nvSpPr>
          <p:spPr bwMode="auto">
            <a:xfrm>
              <a:off x="4471475" y="1858762"/>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1</a:t>
              </a:r>
              <a:endParaRPr lang="en-US" sz="700" dirty="0"/>
            </a:p>
          </p:txBody>
        </p:sp>
        <p:sp>
          <p:nvSpPr>
            <p:cNvPr id="67" name="Text Box 15"/>
            <p:cNvSpPr txBox="1">
              <a:spLocks noChangeArrowheads="1"/>
            </p:cNvSpPr>
            <p:nvPr/>
          </p:nvSpPr>
          <p:spPr bwMode="auto">
            <a:xfrm>
              <a:off x="4806453" y="1858762"/>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2</a:t>
              </a:r>
              <a:endParaRPr lang="en-US" sz="700" dirty="0"/>
            </a:p>
          </p:txBody>
        </p:sp>
        <p:sp>
          <p:nvSpPr>
            <p:cNvPr id="69" name="Text Box 15"/>
            <p:cNvSpPr txBox="1">
              <a:spLocks noChangeArrowheads="1"/>
            </p:cNvSpPr>
            <p:nvPr/>
          </p:nvSpPr>
          <p:spPr bwMode="auto">
            <a:xfrm>
              <a:off x="5396012" y="2074369"/>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3</a:t>
              </a:r>
              <a:endParaRPr lang="en-US" sz="700" dirty="0"/>
            </a:p>
          </p:txBody>
        </p:sp>
        <p:sp>
          <p:nvSpPr>
            <p:cNvPr id="71" name="Text Box 15"/>
            <p:cNvSpPr txBox="1">
              <a:spLocks noChangeArrowheads="1"/>
            </p:cNvSpPr>
            <p:nvPr/>
          </p:nvSpPr>
          <p:spPr bwMode="auto">
            <a:xfrm>
              <a:off x="4021202" y="4089448"/>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4</a:t>
              </a:r>
              <a:endParaRPr lang="en-US" sz="700" dirty="0"/>
            </a:p>
          </p:txBody>
        </p:sp>
        <p:sp>
          <p:nvSpPr>
            <p:cNvPr id="4" name="Up Arrow 3"/>
            <p:cNvSpPr/>
            <p:nvPr/>
          </p:nvSpPr>
          <p:spPr>
            <a:xfrm>
              <a:off x="5625118" y="2268923"/>
              <a:ext cx="161521" cy="1212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 Box 15"/>
            <p:cNvSpPr txBox="1">
              <a:spLocks noChangeArrowheads="1"/>
            </p:cNvSpPr>
            <p:nvPr/>
          </p:nvSpPr>
          <p:spPr bwMode="auto">
            <a:xfrm>
              <a:off x="5616425" y="2081001"/>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1000" dirty="0">
                  <a:latin typeface="DaunPenh" pitchFamily="2" charset="0"/>
                </a:rPr>
                <a:t>N</a:t>
              </a:r>
              <a:endParaRPr lang="en-US" sz="1000" dirty="0"/>
            </a:p>
          </p:txBody>
        </p:sp>
      </p:grpSp>
      <p:sp>
        <p:nvSpPr>
          <p:cNvPr id="73"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4</a:t>
            </a:fld>
            <a:endParaRPr lang="en-US"/>
          </a:p>
        </p:txBody>
      </p:sp>
    </p:spTree>
    <p:extLst>
      <p:ext uri="{BB962C8B-B14F-4D97-AF65-F5344CB8AC3E}">
        <p14:creationId xmlns:p14="http://schemas.microsoft.com/office/powerpoint/2010/main" val="411980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oupe chrung Layout1 (2)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588" y="1138361"/>
            <a:ext cx="4426075" cy="275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ase.jpg"/>
          <p:cNvPicPr>
            <a:picLocks noChangeAspect="1" noChangeArrowheads="1"/>
          </p:cNvPicPr>
          <p:nvPr/>
        </p:nvPicPr>
        <p:blipFill>
          <a:blip r:embed="rId3">
            <a:extLst>
              <a:ext uri="{28A0092B-C50C-407E-A947-70E740481C1C}">
                <a14:useLocalDpi xmlns:a14="http://schemas.microsoft.com/office/drawing/2010/main" val="0"/>
              </a:ext>
            </a:extLst>
          </a:blip>
          <a:srcRect b="72401"/>
          <a:stretch>
            <a:fillRect/>
          </a:stretch>
        </p:blipFill>
        <p:spPr bwMode="auto">
          <a:xfrm>
            <a:off x="426522" y="4427764"/>
            <a:ext cx="8433027" cy="197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45"/>
          <p:cNvSpPr>
            <a:spLocks noGrp="1"/>
          </p:cNvSpPr>
          <p:nvPr>
            <p:ph type="title"/>
          </p:nvPr>
        </p:nvSpPr>
        <p:spPr>
          <a:xfrm>
            <a:off x="4751676" y="3692174"/>
            <a:ext cx="4114800" cy="587829"/>
          </a:xfrm>
        </p:spPr>
        <p:txBody>
          <a:bodyPr>
            <a:normAutofit/>
          </a:bodyPr>
          <a:lstStyle/>
          <a:p>
            <a:pPr>
              <a:defRPr/>
            </a:pPr>
            <a:r>
              <a:rPr lang="en-US" sz="1400" b="1" dirty="0">
                <a:latin typeface="Times New Roman" pitchFamily="18" charset="0"/>
                <a:cs typeface="Times New Roman" pitchFamily="18" charset="0"/>
              </a:rPr>
              <a:t>Crossed section of Angkor Thom wall</a:t>
            </a:r>
          </a:p>
        </p:txBody>
      </p:sp>
      <p:sp>
        <p:nvSpPr>
          <p:cNvPr id="8" name="TextBox 9"/>
          <p:cNvSpPr txBox="1">
            <a:spLocks noChangeArrowheads="1"/>
          </p:cNvSpPr>
          <p:nvPr/>
        </p:nvSpPr>
        <p:spPr bwMode="auto">
          <a:xfrm>
            <a:off x="285780" y="693031"/>
            <a:ext cx="4926498"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4"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FontTx/>
              <a:buChar char="-"/>
              <a:defRPr/>
            </a:pPr>
            <a:r>
              <a:rPr lang="ca-ES" sz="1400" dirty="0" err="1">
                <a:cs typeface="Khmer OS" pitchFamily="2" charset="0"/>
              </a:rPr>
              <a:t>Étaiement</a:t>
            </a:r>
            <a:r>
              <a:rPr lang="ca-ES" sz="1400" dirty="0">
                <a:cs typeface="Khmer OS" pitchFamily="2" charset="0"/>
              </a:rPr>
              <a:t> et </a:t>
            </a:r>
            <a:r>
              <a:rPr lang="ca-ES" sz="1400" dirty="0" err="1">
                <a:cs typeface="Khmer OS" pitchFamily="2" charset="0"/>
              </a:rPr>
              <a:t>mise</a:t>
            </a:r>
            <a:r>
              <a:rPr lang="ca-ES" sz="1400" dirty="0">
                <a:cs typeface="Khmer OS" pitchFamily="2" charset="0"/>
              </a:rPr>
              <a:t> des sacs de sable </a:t>
            </a:r>
            <a:r>
              <a:rPr lang="ca-ES" sz="1400" dirty="0" err="1">
                <a:cs typeface="Khmer OS" pitchFamily="2" charset="0"/>
              </a:rPr>
              <a:t>pour</a:t>
            </a:r>
            <a:r>
              <a:rPr lang="ca-ES" sz="1400" dirty="0">
                <a:cs typeface="Khmer OS" pitchFamily="2" charset="0"/>
              </a:rPr>
              <a:t> </a:t>
            </a:r>
            <a:r>
              <a:rPr lang="ca-ES" sz="1400" dirty="0" err="1">
                <a:cs typeface="Khmer OS" pitchFamily="2" charset="0"/>
              </a:rPr>
              <a:t>supporter</a:t>
            </a:r>
            <a:r>
              <a:rPr lang="ca-ES" sz="1400" dirty="0">
                <a:cs typeface="Khmer OS" pitchFamily="2" charset="0"/>
              </a:rPr>
              <a:t> la </a:t>
            </a:r>
            <a:r>
              <a:rPr lang="ca-ES" sz="1400" dirty="0" err="1">
                <a:cs typeface="Khmer OS" pitchFamily="2" charset="0"/>
              </a:rPr>
              <a:t>structure</a:t>
            </a:r>
            <a:r>
              <a:rPr lang="ca-ES" sz="1400" dirty="0">
                <a:cs typeface="Khmer OS" pitchFamily="2" charset="0"/>
              </a:rPr>
              <a:t> du mur </a:t>
            </a:r>
            <a:r>
              <a:rPr lang="ca-ES" sz="1400" dirty="0" err="1">
                <a:cs typeface="Khmer OS" pitchFamily="2" charset="0"/>
              </a:rPr>
              <a:t>effondré</a:t>
            </a:r>
            <a:r>
              <a:rPr lang="ca-ES" sz="1400" dirty="0">
                <a:cs typeface="Khmer OS" pitchFamily="2" charset="0"/>
              </a:rPr>
              <a:t> </a:t>
            </a:r>
            <a:r>
              <a:rPr lang="ca-ES" sz="1400" dirty="0" err="1">
                <a:cs typeface="Khmer OS" pitchFamily="2" charset="0"/>
              </a:rPr>
              <a:t>pour</a:t>
            </a:r>
            <a:r>
              <a:rPr lang="ca-ES" sz="1400" dirty="0">
                <a:cs typeface="Khmer OS" pitchFamily="2" charset="0"/>
              </a:rPr>
              <a:t> </a:t>
            </a:r>
            <a:r>
              <a:rPr lang="ca-ES" sz="1400" dirty="0" err="1">
                <a:cs typeface="Khmer OS" pitchFamily="2" charset="0"/>
              </a:rPr>
              <a:t>éviter</a:t>
            </a:r>
            <a:r>
              <a:rPr lang="ca-ES" sz="1400" dirty="0">
                <a:cs typeface="Khmer OS" pitchFamily="2" charset="0"/>
              </a:rPr>
              <a:t> que </a:t>
            </a:r>
            <a:r>
              <a:rPr lang="ca-ES" sz="1400" dirty="0" err="1">
                <a:cs typeface="Khmer OS" pitchFamily="2" charset="0"/>
              </a:rPr>
              <a:t>cela</a:t>
            </a:r>
            <a:r>
              <a:rPr lang="ca-ES" sz="1400" dirty="0">
                <a:cs typeface="Khmer OS" pitchFamily="2" charset="0"/>
              </a:rPr>
              <a:t> </a:t>
            </a:r>
            <a:r>
              <a:rPr lang="ca-ES" sz="1400" dirty="0" err="1">
                <a:cs typeface="Khmer OS" pitchFamily="2" charset="0"/>
              </a:rPr>
              <a:t>continue</a:t>
            </a:r>
            <a:r>
              <a:rPr lang="ca-ES" sz="1400" dirty="0">
                <a:cs typeface="Khmer OS" pitchFamily="2" charset="0"/>
              </a:rPr>
              <a:t> à </a:t>
            </a:r>
            <a:r>
              <a:rPr lang="ca-ES" sz="1400" dirty="0" err="1">
                <a:cs typeface="Khmer OS" pitchFamily="2" charset="0"/>
              </a:rPr>
              <a:t>s’affaisser</a:t>
            </a:r>
            <a:r>
              <a:rPr lang="ca-ES" sz="1400" dirty="0">
                <a:cs typeface="Khmer OS" pitchFamily="2" charset="0"/>
              </a:rPr>
              <a:t>.</a:t>
            </a:r>
          </a:p>
          <a:p>
            <a:pPr eaLnBrk="1" hangingPunct="1">
              <a:buFontTx/>
              <a:buChar char="-"/>
              <a:defRPr/>
            </a:pPr>
            <a:r>
              <a:rPr lang="ca-ES" sz="1400" dirty="0" err="1">
                <a:cs typeface="Khmer OS" pitchFamily="2" charset="0"/>
              </a:rPr>
              <a:t>Entretien</a:t>
            </a:r>
            <a:r>
              <a:rPr lang="ca-ES" sz="1400" dirty="0">
                <a:cs typeface="Khmer OS" pitchFamily="2" charset="0"/>
              </a:rPr>
              <a:t> de la </a:t>
            </a:r>
            <a:r>
              <a:rPr lang="ca-ES" sz="1400" dirty="0" err="1">
                <a:cs typeface="Khmer OS" pitchFamily="2" charset="0"/>
              </a:rPr>
              <a:t>structure</a:t>
            </a:r>
            <a:r>
              <a:rPr lang="ca-ES" sz="1400" dirty="0">
                <a:cs typeface="Khmer OS" pitchFamily="2" charset="0"/>
              </a:rPr>
              <a:t> </a:t>
            </a:r>
            <a:r>
              <a:rPr lang="ca-ES" sz="1400" dirty="0" err="1">
                <a:cs typeface="Khmer OS" pitchFamily="2" charset="0"/>
              </a:rPr>
              <a:t>initiale</a:t>
            </a:r>
            <a:r>
              <a:rPr lang="ca-ES" sz="1400" dirty="0">
                <a:cs typeface="Khmer OS" pitchFamily="2" charset="0"/>
              </a:rPr>
              <a:t> de la </a:t>
            </a:r>
            <a:r>
              <a:rPr lang="ca-ES" sz="1400" dirty="0" err="1">
                <a:cs typeface="Khmer OS" pitchFamily="2" charset="0"/>
              </a:rPr>
              <a:t>muraille</a:t>
            </a:r>
            <a:r>
              <a:rPr lang="ca-ES" sz="1400" dirty="0">
                <a:cs typeface="Khmer OS" pitchFamily="2" charset="0"/>
              </a:rPr>
              <a:t>.</a:t>
            </a:r>
          </a:p>
          <a:p>
            <a:pPr eaLnBrk="1" hangingPunct="1">
              <a:buFontTx/>
              <a:buChar char="-"/>
              <a:defRPr/>
            </a:pPr>
            <a:r>
              <a:rPr lang="en-US" sz="1400" dirty="0">
                <a:cs typeface="Khmer OS" pitchFamily="2" charset="0"/>
              </a:rPr>
              <a:t>Formation des </a:t>
            </a:r>
            <a:r>
              <a:rPr lang="en-US" sz="1400" dirty="0" err="1">
                <a:cs typeface="Khmer OS" pitchFamily="2" charset="0"/>
              </a:rPr>
              <a:t>villageois</a:t>
            </a:r>
            <a:r>
              <a:rPr lang="en-US" sz="1400" dirty="0">
                <a:cs typeface="Khmer OS" pitchFamily="2" charset="0"/>
              </a:rPr>
              <a:t> et participation à la conservation pour </a:t>
            </a:r>
            <a:r>
              <a:rPr lang="en-US" sz="1400" dirty="0" err="1">
                <a:cs typeface="Khmer OS" pitchFamily="2" charset="0"/>
              </a:rPr>
              <a:t>susciter</a:t>
            </a:r>
            <a:r>
              <a:rPr lang="en-US" sz="1400" dirty="0">
                <a:cs typeface="Khmer OS" pitchFamily="2" charset="0"/>
              </a:rPr>
              <a:t> </a:t>
            </a:r>
            <a:r>
              <a:rPr lang="en-US" sz="1400" dirty="0" err="1">
                <a:cs typeface="Khmer OS" pitchFamily="2" charset="0"/>
              </a:rPr>
              <a:t>l’amour</a:t>
            </a:r>
            <a:r>
              <a:rPr lang="en-US" sz="1400" dirty="0">
                <a:cs typeface="Khmer OS" pitchFamily="2" charset="0"/>
              </a:rPr>
              <a:t> du </a:t>
            </a:r>
            <a:r>
              <a:rPr lang="en-US" sz="1400" dirty="0" err="1">
                <a:cs typeface="Khmer OS" pitchFamily="2" charset="0"/>
              </a:rPr>
              <a:t>patrimoine</a:t>
            </a:r>
            <a:r>
              <a:rPr lang="en-US" sz="1400" dirty="0">
                <a:cs typeface="Khmer OS" pitchFamily="2" charset="0"/>
              </a:rPr>
              <a:t>.</a:t>
            </a:r>
            <a:endParaRPr lang="ca-ES" sz="1400" dirty="0">
              <a:cs typeface="Khmer OS" pitchFamily="2" charset="0"/>
            </a:endParaRPr>
          </a:p>
          <a:p>
            <a:pPr eaLnBrk="1" hangingPunct="1">
              <a:buFontTx/>
              <a:buChar char="-"/>
              <a:defRPr/>
            </a:pPr>
            <a:r>
              <a:rPr lang="en-US" sz="1400">
                <a:cs typeface="Khmer OS" pitchFamily="2" charset="0"/>
              </a:rPr>
              <a:t>Conservation </a:t>
            </a:r>
            <a:r>
              <a:rPr lang="en-US" sz="1400" dirty="0">
                <a:cs typeface="Khmer OS" pitchFamily="2" charset="0"/>
              </a:rPr>
              <a:t>de la structure </a:t>
            </a:r>
            <a:r>
              <a:rPr lang="en-US" sz="1400" dirty="0" err="1">
                <a:cs typeface="Khmer OS" pitchFamily="2" charset="0"/>
              </a:rPr>
              <a:t>ancienne</a:t>
            </a:r>
            <a:r>
              <a:rPr lang="en-US" sz="1400" dirty="0">
                <a:cs typeface="Khmer OS" pitchFamily="2" charset="0"/>
              </a:rPr>
              <a:t> pour la </a:t>
            </a:r>
            <a:r>
              <a:rPr lang="en-US" sz="1400" dirty="0" err="1">
                <a:cs typeface="Khmer OS" pitchFamily="2" charset="0"/>
              </a:rPr>
              <a:t>montrer</a:t>
            </a:r>
            <a:r>
              <a:rPr lang="en-US" sz="1400" dirty="0">
                <a:cs typeface="Khmer OS" pitchFamily="2" charset="0"/>
              </a:rPr>
              <a:t> à la </a:t>
            </a:r>
            <a:r>
              <a:rPr lang="en-US" sz="1400" dirty="0" err="1">
                <a:cs typeface="Khmer OS" pitchFamily="2" charset="0"/>
              </a:rPr>
              <a:t>jeune</a:t>
            </a:r>
            <a:r>
              <a:rPr lang="en-US" sz="1400" dirty="0">
                <a:cs typeface="Khmer OS" pitchFamily="2" charset="0"/>
              </a:rPr>
              <a:t> </a:t>
            </a:r>
            <a:r>
              <a:rPr lang="en-US" sz="1400" dirty="0" err="1">
                <a:cs typeface="Khmer OS" pitchFamily="2" charset="0"/>
              </a:rPr>
              <a:t>génération</a:t>
            </a:r>
            <a:r>
              <a:rPr lang="en-US" sz="1400" dirty="0">
                <a:cs typeface="Khmer OS" pitchFamily="2" charset="0"/>
              </a:rPr>
              <a:t>.</a:t>
            </a:r>
          </a:p>
          <a:p>
            <a:pPr eaLnBrk="1" hangingPunct="1">
              <a:buFontTx/>
              <a:buChar char="-"/>
              <a:defRPr/>
            </a:pPr>
            <a:r>
              <a:rPr lang="en-US" sz="1400" dirty="0" err="1">
                <a:cs typeface="Khmer OS" pitchFamily="2" charset="0"/>
              </a:rPr>
              <a:t>Travaux</a:t>
            </a:r>
            <a:r>
              <a:rPr lang="en-US" sz="1400" dirty="0">
                <a:cs typeface="Khmer OS" pitchFamily="2" charset="0"/>
              </a:rPr>
              <a:t> de conservation, de restauration et de </a:t>
            </a:r>
            <a:r>
              <a:rPr lang="en-US" sz="1400" dirty="0" err="1">
                <a:cs typeface="Khmer OS" pitchFamily="2" charset="0"/>
              </a:rPr>
              <a:t>gestion</a:t>
            </a:r>
            <a:r>
              <a:rPr lang="en-US" sz="1400" dirty="0">
                <a:cs typeface="Khmer OS" pitchFamily="2" charset="0"/>
              </a:rPr>
              <a:t> du </a:t>
            </a:r>
            <a:r>
              <a:rPr lang="en-US" sz="1400" dirty="0" err="1">
                <a:cs typeface="Khmer OS" pitchFamily="2" charset="0"/>
              </a:rPr>
              <a:t>patrimoine</a:t>
            </a:r>
            <a:r>
              <a:rPr lang="en-US" sz="1400" dirty="0">
                <a:cs typeface="Khmer OS" pitchFamily="2" charset="0"/>
              </a:rPr>
              <a:t> </a:t>
            </a:r>
            <a:r>
              <a:rPr lang="en-US" sz="1400" dirty="0" err="1">
                <a:cs typeface="Khmer OS" pitchFamily="2" charset="0"/>
              </a:rPr>
              <a:t>culturel</a:t>
            </a:r>
            <a:r>
              <a:rPr lang="en-US" sz="1400" dirty="0">
                <a:cs typeface="Khmer OS" pitchFamily="2" charset="0"/>
              </a:rPr>
              <a:t>.</a:t>
            </a:r>
          </a:p>
          <a:p>
            <a:pPr eaLnBrk="1" hangingPunct="1">
              <a:buFontTx/>
              <a:buChar char="-"/>
              <a:defRPr/>
            </a:pPr>
            <a:r>
              <a:rPr lang="en-US" sz="1400" dirty="0">
                <a:cs typeface="Khmer OS" pitchFamily="2" charset="0"/>
              </a:rPr>
              <a:t>Restauration de la </a:t>
            </a:r>
            <a:r>
              <a:rPr lang="en-US" sz="1400" dirty="0" err="1">
                <a:cs typeface="Khmer OS" pitchFamily="2" charset="0"/>
              </a:rPr>
              <a:t>muraille</a:t>
            </a:r>
            <a:r>
              <a:rPr lang="en-US" sz="1400" dirty="0">
                <a:cs typeface="Khmer OS" pitchFamily="2" charset="0"/>
              </a:rPr>
              <a:t> pour conserver le </a:t>
            </a:r>
            <a:r>
              <a:rPr lang="en-US" sz="1400" dirty="0" err="1">
                <a:cs typeface="Khmer OS" pitchFamily="2" charset="0"/>
              </a:rPr>
              <a:t>patrimoine</a:t>
            </a:r>
            <a:r>
              <a:rPr lang="en-US" sz="1400" dirty="0">
                <a:cs typeface="Khmer OS" pitchFamily="2" charset="0"/>
              </a:rPr>
              <a:t> et </a:t>
            </a:r>
            <a:r>
              <a:rPr lang="en-US" sz="1400" dirty="0" err="1">
                <a:cs typeface="Khmer OS" pitchFamily="2" charset="0"/>
              </a:rPr>
              <a:t>developper</a:t>
            </a:r>
            <a:r>
              <a:rPr lang="en-US" sz="1400" dirty="0">
                <a:cs typeface="Khmer OS" pitchFamily="2" charset="0"/>
              </a:rPr>
              <a:t> le </a:t>
            </a:r>
            <a:r>
              <a:rPr lang="en-US" sz="1400" dirty="0" err="1">
                <a:cs typeface="Khmer OS" pitchFamily="2" charset="0"/>
              </a:rPr>
              <a:t>tourisme</a:t>
            </a:r>
            <a:r>
              <a:rPr lang="en-US" sz="1400" dirty="0">
                <a:cs typeface="Khmer OS" pitchFamily="2" charset="0"/>
              </a:rPr>
              <a:t>.</a:t>
            </a:r>
            <a:endParaRPr lang="ca-ES" sz="1400" dirty="0">
              <a:cs typeface="Khmer OS" pitchFamily="2" charset="0"/>
            </a:endParaRPr>
          </a:p>
        </p:txBody>
      </p:sp>
      <p:sp>
        <p:nvSpPr>
          <p:cNvPr id="9" name="Rectangle 8"/>
          <p:cNvSpPr/>
          <p:nvPr/>
        </p:nvSpPr>
        <p:spPr>
          <a:xfrm>
            <a:off x="424929" y="243203"/>
            <a:ext cx="4648200" cy="338554"/>
          </a:xfrm>
          <a:prstGeom prst="rect">
            <a:avLst/>
          </a:prstGeom>
        </p:spPr>
        <p:txBody>
          <a:bodyPr wrap="square">
            <a:spAutoFit/>
          </a:bodyPr>
          <a:lstStyle/>
          <a:p>
            <a:pPr>
              <a:buNone/>
            </a:pPr>
            <a:r>
              <a:rPr lang="ca-ES" sz="1600" dirty="0">
                <a:cs typeface="Khmer OS" pitchFamily="2" charset="0"/>
              </a:rPr>
              <a:t>2- </a:t>
            </a:r>
            <a:r>
              <a:rPr lang="en-US" sz="1600" dirty="0" err="1">
                <a:cs typeface="Khmer OS" pitchFamily="2" charset="0"/>
              </a:rPr>
              <a:t>Objectifs</a:t>
            </a:r>
            <a:r>
              <a:rPr lang="en-US" sz="1600" dirty="0">
                <a:cs typeface="Khmer OS" pitchFamily="2" charset="0"/>
              </a:rPr>
              <a:t> de </a:t>
            </a:r>
            <a:r>
              <a:rPr lang="en-US" sz="1600" dirty="0" err="1">
                <a:cs typeface="Khmer OS" pitchFamily="2" charset="0"/>
              </a:rPr>
              <a:t>l’intervention</a:t>
            </a:r>
            <a:r>
              <a:rPr lang="en-US" sz="1600" dirty="0">
                <a:cs typeface="Khmer OS" pitchFamily="2" charset="0"/>
              </a:rPr>
              <a:t> </a:t>
            </a:r>
            <a:endParaRPr lang="ca-ES" sz="1600" dirty="0">
              <a:latin typeface="Khmer OS" pitchFamily="2" charset="0"/>
              <a:cs typeface="Khmer OS" pitchFamily="2" charset="0"/>
            </a:endParaRPr>
          </a:p>
        </p:txBody>
      </p:sp>
      <p:sp>
        <p:nvSpPr>
          <p:cNvPr id="7"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5</a:t>
            </a:fld>
            <a:endParaRPr lang="en-US"/>
          </a:p>
        </p:txBody>
      </p:sp>
    </p:spTree>
    <p:extLst>
      <p:ext uri="{BB962C8B-B14F-4D97-AF65-F5344CB8AC3E}">
        <p14:creationId xmlns:p14="http://schemas.microsoft.com/office/powerpoint/2010/main" val="3748519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111016 wall of angkor thom\120215 PDF wall angkor thom restoration\wall2.jpg"/>
          <p:cNvPicPr>
            <a:picLocks noChangeAspect="1" noChangeArrowheads="1"/>
          </p:cNvPicPr>
          <p:nvPr/>
        </p:nvPicPr>
        <p:blipFill>
          <a:blip r:embed="rId2" cstate="print"/>
          <a:srcRect/>
          <a:stretch>
            <a:fillRect/>
          </a:stretch>
        </p:blipFill>
        <p:spPr bwMode="auto">
          <a:xfrm>
            <a:off x="2778049" y="3651467"/>
            <a:ext cx="4215384" cy="2928889"/>
          </a:xfrm>
          <a:prstGeom prst="rect">
            <a:avLst/>
          </a:prstGeom>
          <a:noFill/>
          <a:ln w="9525">
            <a:noFill/>
            <a:miter lim="800000"/>
            <a:headEnd/>
            <a:tailEnd/>
          </a:ln>
        </p:spPr>
      </p:pic>
      <p:pic>
        <p:nvPicPr>
          <p:cNvPr id="4" name="Picture 2" descr="E:\111016 wall of angkor thom\120215 PDF wall angkor thom restoration\wall1.jpg"/>
          <p:cNvPicPr>
            <a:picLocks noChangeAspect="1" noChangeArrowheads="1"/>
          </p:cNvPicPr>
          <p:nvPr/>
        </p:nvPicPr>
        <p:blipFill>
          <a:blip r:embed="rId3" cstate="print"/>
          <a:srcRect/>
          <a:stretch>
            <a:fillRect/>
          </a:stretch>
        </p:blipFill>
        <p:spPr bwMode="auto">
          <a:xfrm>
            <a:off x="2868615" y="732733"/>
            <a:ext cx="4216401" cy="3077267"/>
          </a:xfrm>
          <a:prstGeom prst="rect">
            <a:avLst/>
          </a:prstGeom>
          <a:noFill/>
          <a:ln w="9525">
            <a:noFill/>
            <a:miter lim="800000"/>
            <a:headEnd/>
            <a:tailEnd/>
          </a:ln>
        </p:spPr>
      </p:pic>
      <p:sp>
        <p:nvSpPr>
          <p:cNvPr id="5" name="Title 45"/>
          <p:cNvSpPr>
            <a:spLocks noGrp="1"/>
          </p:cNvSpPr>
          <p:nvPr>
            <p:ph type="title"/>
          </p:nvPr>
        </p:nvSpPr>
        <p:spPr>
          <a:xfrm>
            <a:off x="3479799" y="3017187"/>
            <a:ext cx="3911601" cy="457200"/>
          </a:xfrm>
        </p:spPr>
        <p:txBody>
          <a:bodyPr>
            <a:normAutofit/>
          </a:bodyPr>
          <a:lstStyle/>
          <a:p>
            <a:pPr>
              <a:defRPr/>
            </a:pPr>
            <a:r>
              <a:rPr lang="en-US" sz="1000" dirty="0">
                <a:solidFill>
                  <a:schemeClr val="bg2">
                    <a:lumMod val="50000"/>
                  </a:schemeClr>
                </a:solidFill>
                <a:latin typeface="Arial Narrow" pitchFamily="34" charset="0"/>
              </a:rPr>
              <a:t>Drawing to show the problem on the structure Angkor Thom city</a:t>
            </a:r>
            <a:endParaRPr lang="en-US" sz="1000" dirty="0">
              <a:solidFill>
                <a:schemeClr val="bg2">
                  <a:lumMod val="50000"/>
                </a:schemeClr>
              </a:solidFill>
            </a:endParaRPr>
          </a:p>
        </p:txBody>
      </p:sp>
      <p:sp>
        <p:nvSpPr>
          <p:cNvPr id="11" name="Title 45"/>
          <p:cNvSpPr txBox="1">
            <a:spLocks/>
          </p:cNvSpPr>
          <p:nvPr/>
        </p:nvSpPr>
        <p:spPr>
          <a:xfrm>
            <a:off x="3276621" y="6296258"/>
            <a:ext cx="3657579" cy="304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000" dirty="0">
                <a:solidFill>
                  <a:schemeClr val="bg2">
                    <a:lumMod val="50000"/>
                  </a:schemeClr>
                </a:solidFill>
                <a:latin typeface="Arial Narrow" pitchFamily="34" charset="0"/>
              </a:rPr>
              <a:t>Drawing to show the solving on the structure Angkor Thom city</a:t>
            </a:r>
            <a:endParaRPr lang="en-US" sz="1000" dirty="0">
              <a:solidFill>
                <a:schemeClr val="bg2">
                  <a:lumMod val="50000"/>
                </a:schemeClr>
              </a:solidFill>
            </a:endParaRPr>
          </a:p>
        </p:txBody>
      </p:sp>
      <p:sp>
        <p:nvSpPr>
          <p:cNvPr id="12" name="TextBox 9"/>
          <p:cNvSpPr txBox="1">
            <a:spLocks noChangeArrowheads="1"/>
          </p:cNvSpPr>
          <p:nvPr/>
        </p:nvSpPr>
        <p:spPr bwMode="auto">
          <a:xfrm>
            <a:off x="207397" y="3767644"/>
            <a:ext cx="2971800" cy="29854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en-US" sz="1400" dirty="0">
                <a:latin typeface="+mn-lt"/>
                <a:cs typeface="Khmer OS" pitchFamily="2" charset="0"/>
              </a:rPr>
              <a:t>B. solutions</a:t>
            </a:r>
          </a:p>
          <a:p>
            <a:pPr eaLnBrk="1" hangingPunct="1"/>
            <a:r>
              <a:rPr lang="ca-ES" sz="1200" b="0" dirty="0">
                <a:latin typeface="+mn-lt"/>
                <a:cs typeface="Khmer OS" pitchFamily="2" charset="0"/>
              </a:rPr>
              <a:t> </a:t>
            </a:r>
            <a:r>
              <a:rPr lang="ca-ES" sz="1200" b="0" dirty="0" err="1">
                <a:latin typeface="+mn-lt"/>
                <a:cs typeface="Khmer OS" pitchFamily="2" charset="0"/>
              </a:rPr>
              <a:t>Prévention</a:t>
            </a:r>
            <a:r>
              <a:rPr lang="ca-ES" sz="1200" b="0" dirty="0">
                <a:latin typeface="+mn-lt"/>
                <a:cs typeface="Khmer OS" pitchFamily="2" charset="0"/>
              </a:rPr>
              <a:t>, </a:t>
            </a:r>
            <a:r>
              <a:rPr lang="ca-ES" sz="1200" b="0" dirty="0" err="1">
                <a:latin typeface="+mn-lt"/>
                <a:cs typeface="Khmer OS" pitchFamily="2" charset="0"/>
              </a:rPr>
              <a:t>suivi</a:t>
            </a:r>
            <a:r>
              <a:rPr lang="ca-ES" sz="1200" b="0" dirty="0">
                <a:latin typeface="+mn-lt"/>
                <a:cs typeface="Khmer OS" pitchFamily="2" charset="0"/>
              </a:rPr>
              <a:t> et </a:t>
            </a:r>
            <a:r>
              <a:rPr lang="ca-ES" sz="1200" b="0" dirty="0" err="1">
                <a:latin typeface="+mn-lt"/>
                <a:cs typeface="Khmer OS" pitchFamily="2" charset="0"/>
              </a:rPr>
              <a:t>sauvegarde</a:t>
            </a:r>
            <a:r>
              <a:rPr lang="ca-ES" sz="1200" b="0" dirty="0">
                <a:latin typeface="+mn-lt"/>
                <a:cs typeface="Khmer OS" pitchFamily="2" charset="0"/>
              </a:rPr>
              <a:t> </a:t>
            </a:r>
            <a:r>
              <a:rPr lang="ca-ES" sz="1200" b="0" dirty="0" err="1">
                <a:latin typeface="+mn-lt"/>
                <a:cs typeface="Khmer OS" pitchFamily="2" charset="0"/>
              </a:rPr>
              <a:t>d’urgence</a:t>
            </a:r>
            <a:endParaRPr lang="en-US" sz="1200" b="0" dirty="0">
              <a:latin typeface="+mn-lt"/>
              <a:cs typeface="Khmer OS" pitchFamily="2" charset="0"/>
            </a:endParaRPr>
          </a:p>
          <a:p>
            <a:pPr eaLnBrk="1" hangingPunct="1">
              <a:buFontTx/>
              <a:buChar char="-"/>
            </a:pPr>
            <a:r>
              <a:rPr lang="en-US" sz="1200" b="0" dirty="0">
                <a:latin typeface="Khmer OS" pitchFamily="2" charset="0"/>
                <a:cs typeface="Khmer OS" pitchFamily="2" charset="0"/>
              </a:rPr>
              <a:t> </a:t>
            </a:r>
            <a:r>
              <a:rPr lang="en-US" sz="1200" b="0" dirty="0" err="1">
                <a:latin typeface="+mn-lt"/>
                <a:cs typeface="Khmer OS" pitchFamily="2" charset="0"/>
              </a:rPr>
              <a:t>Remblai</a:t>
            </a:r>
            <a:r>
              <a:rPr lang="en-US" sz="1200" b="0" dirty="0">
                <a:latin typeface="+mn-lt"/>
                <a:cs typeface="Khmer OS" pitchFamily="2" charset="0"/>
              </a:rPr>
              <a:t> sur les </a:t>
            </a:r>
            <a:r>
              <a:rPr lang="en-US" sz="1200" b="0" dirty="0" err="1">
                <a:latin typeface="+mn-lt"/>
                <a:cs typeface="Khmer OS" pitchFamily="2" charset="0"/>
              </a:rPr>
              <a:t>flaques</a:t>
            </a:r>
            <a:r>
              <a:rPr lang="en-US" sz="1200" b="0" dirty="0">
                <a:latin typeface="+mn-lt"/>
                <a:cs typeface="Khmer OS" pitchFamily="2" charset="0"/>
              </a:rPr>
              <a:t> </a:t>
            </a:r>
            <a:r>
              <a:rPr lang="en-US" sz="1200" b="0" dirty="0" err="1">
                <a:latin typeface="+mn-lt"/>
                <a:cs typeface="Khmer OS" pitchFamily="2" charset="0"/>
              </a:rPr>
              <a:t>d’eau</a:t>
            </a:r>
            <a:r>
              <a:rPr lang="en-US" sz="1200" b="0" dirty="0">
                <a:latin typeface="+mn-lt"/>
                <a:cs typeface="Khmer OS" pitchFamily="2" charset="0"/>
              </a:rPr>
              <a:t> pour </a:t>
            </a:r>
            <a:r>
              <a:rPr lang="en-US" sz="1200" b="0" dirty="0" err="1">
                <a:latin typeface="+mn-lt"/>
                <a:cs typeface="Khmer OS" pitchFamily="2" charset="0"/>
              </a:rPr>
              <a:t>éviter</a:t>
            </a:r>
            <a:r>
              <a:rPr lang="en-US" sz="1200" b="0" dirty="0">
                <a:latin typeface="+mn-lt"/>
                <a:cs typeface="Khmer OS" pitchFamily="2" charset="0"/>
              </a:rPr>
              <a:t> les infiltrations </a:t>
            </a:r>
            <a:r>
              <a:rPr lang="en-US" sz="1200" b="0" dirty="0" err="1">
                <a:latin typeface="+mn-lt"/>
                <a:cs typeface="Khmer OS" pitchFamily="2" charset="0"/>
              </a:rPr>
              <a:t>d’eau</a:t>
            </a:r>
            <a:r>
              <a:rPr lang="en-US" sz="1200" b="0" dirty="0">
                <a:latin typeface="+mn-lt"/>
                <a:cs typeface="Khmer OS" pitchFamily="2" charset="0"/>
              </a:rPr>
              <a:t> et </a:t>
            </a:r>
            <a:r>
              <a:rPr lang="en-US" sz="1200" b="0" dirty="0" err="1">
                <a:latin typeface="+mn-lt"/>
                <a:cs typeface="Khmer OS" pitchFamily="2" charset="0"/>
              </a:rPr>
              <a:t>l’écoulement</a:t>
            </a:r>
            <a:r>
              <a:rPr lang="en-US" sz="1200" b="0" dirty="0">
                <a:latin typeface="+mn-lt"/>
                <a:cs typeface="Khmer OS" pitchFamily="2" charset="0"/>
              </a:rPr>
              <a:t> de </a:t>
            </a:r>
            <a:r>
              <a:rPr lang="en-US" sz="1200" b="0" dirty="0" err="1">
                <a:latin typeface="+mn-lt"/>
                <a:cs typeface="Khmer OS" pitchFamily="2" charset="0"/>
              </a:rPr>
              <a:t>l’eau</a:t>
            </a:r>
            <a:r>
              <a:rPr lang="en-US" sz="1200" b="0" dirty="0">
                <a:latin typeface="+mn-lt"/>
                <a:cs typeface="Khmer OS" pitchFamily="2" charset="0"/>
              </a:rPr>
              <a:t> sur la </a:t>
            </a:r>
            <a:r>
              <a:rPr lang="en-US" sz="1200" b="0" dirty="0" err="1">
                <a:latin typeface="+mn-lt"/>
                <a:cs typeface="Khmer OS" pitchFamily="2" charset="0"/>
              </a:rPr>
              <a:t>muraille</a:t>
            </a:r>
            <a:r>
              <a:rPr lang="en-US" sz="1200" b="0" dirty="0">
                <a:latin typeface="+mn-lt"/>
                <a:cs typeface="Khmer OS" pitchFamily="2" charset="0"/>
              </a:rPr>
              <a:t>.</a:t>
            </a:r>
            <a:endParaRPr lang="ca-ES" sz="1200" b="0" dirty="0">
              <a:latin typeface="Khmer OS" pitchFamily="2" charset="0"/>
              <a:cs typeface="Khmer OS" pitchFamily="2" charset="0"/>
            </a:endParaRPr>
          </a:p>
          <a:p>
            <a:pPr eaLnBrk="1" hangingPunct="1">
              <a:buFontTx/>
              <a:buChar char="-"/>
            </a:pPr>
            <a:endParaRPr lang="ca-ES" sz="600" b="0" dirty="0">
              <a:latin typeface="Khmer OS" pitchFamily="2" charset="0"/>
              <a:cs typeface="Khmer OS" pitchFamily="2" charset="0"/>
            </a:endParaRPr>
          </a:p>
          <a:p>
            <a:pPr eaLnBrk="1" hangingPunct="1">
              <a:buFontTx/>
              <a:buChar char="-"/>
            </a:pPr>
            <a:r>
              <a:rPr lang="ca-ES" sz="1200" b="0" dirty="0">
                <a:latin typeface="Khmer OS" pitchFamily="2" charset="0"/>
                <a:cs typeface="Khmer OS" pitchFamily="2" charset="0"/>
              </a:rPr>
              <a:t> </a:t>
            </a:r>
            <a:r>
              <a:rPr lang="ca-ES" sz="1200" b="0" dirty="0" err="1">
                <a:latin typeface="+mn-lt"/>
                <a:cs typeface="Khmer OS" pitchFamily="2" charset="0"/>
              </a:rPr>
              <a:t>Nettoyage</a:t>
            </a:r>
            <a:r>
              <a:rPr lang="ca-ES" sz="1200" b="0" dirty="0">
                <a:latin typeface="+mn-lt"/>
                <a:cs typeface="Khmer OS" pitchFamily="2" charset="0"/>
              </a:rPr>
              <a:t> de la </a:t>
            </a:r>
            <a:r>
              <a:rPr lang="ca-ES" sz="1200" b="0" dirty="0" err="1">
                <a:latin typeface="+mn-lt"/>
                <a:cs typeface="Khmer OS" pitchFamily="2" charset="0"/>
              </a:rPr>
              <a:t>muraille</a:t>
            </a:r>
            <a:r>
              <a:rPr lang="ca-ES" sz="1200" b="0" dirty="0">
                <a:latin typeface="+mn-lt"/>
                <a:cs typeface="Khmer OS" pitchFamily="2" charset="0"/>
              </a:rPr>
              <a:t> et </a:t>
            </a:r>
            <a:r>
              <a:rPr lang="ca-ES" sz="1200" b="0" dirty="0" err="1">
                <a:latin typeface="+mn-lt"/>
                <a:cs typeface="Khmer OS" pitchFamily="2" charset="0"/>
              </a:rPr>
              <a:t>pente</a:t>
            </a:r>
            <a:r>
              <a:rPr lang="ca-ES" sz="1200" b="0" dirty="0">
                <a:latin typeface="+mn-lt"/>
                <a:cs typeface="Khmer OS" pitchFamily="2" charset="0"/>
              </a:rPr>
              <a:t> </a:t>
            </a:r>
            <a:r>
              <a:rPr lang="ca-ES" sz="1200" b="0" dirty="0" err="1">
                <a:latin typeface="+mn-lt"/>
                <a:cs typeface="Khmer OS" pitchFamily="2" charset="0"/>
              </a:rPr>
              <a:t>douce</a:t>
            </a:r>
            <a:r>
              <a:rPr lang="ca-ES" sz="1200" b="0" dirty="0">
                <a:latin typeface="+mn-lt"/>
                <a:cs typeface="Khmer OS" pitchFamily="2" charset="0"/>
              </a:rPr>
              <a:t> vers </a:t>
            </a:r>
            <a:r>
              <a:rPr lang="ca-ES" sz="1200" b="0" dirty="0" err="1">
                <a:latin typeface="+mn-lt"/>
                <a:cs typeface="Khmer OS" pitchFamily="2" charset="0"/>
              </a:rPr>
              <a:t>l’intérieur</a:t>
            </a:r>
            <a:r>
              <a:rPr lang="ca-ES" sz="1200" b="0" dirty="0">
                <a:latin typeface="+mn-lt"/>
                <a:cs typeface="Khmer OS" pitchFamily="2" charset="0"/>
              </a:rPr>
              <a:t>.</a:t>
            </a:r>
            <a:endParaRPr lang="en-US" sz="1200" b="0" dirty="0">
              <a:latin typeface="Khmer OS" pitchFamily="2" charset="0"/>
              <a:cs typeface="Khmer OS" pitchFamily="2" charset="0"/>
            </a:endParaRPr>
          </a:p>
          <a:p>
            <a:pPr eaLnBrk="1" hangingPunct="1">
              <a:buFontTx/>
              <a:buChar char="-"/>
            </a:pPr>
            <a:endParaRPr lang="en-US" sz="600" b="0" dirty="0">
              <a:latin typeface="Khmer OS" pitchFamily="2" charset="0"/>
              <a:cs typeface="Khmer OS" pitchFamily="2" charset="0"/>
            </a:endParaRPr>
          </a:p>
          <a:p>
            <a:pPr eaLnBrk="1" hangingPunct="1">
              <a:buFontTx/>
              <a:buChar char="-"/>
            </a:pPr>
            <a:r>
              <a:rPr lang="en-US" sz="1200" b="0" dirty="0">
                <a:latin typeface="Khmer OS" pitchFamily="2" charset="0"/>
                <a:cs typeface="Khmer OS" pitchFamily="2" charset="0"/>
              </a:rPr>
              <a:t> </a:t>
            </a:r>
            <a:r>
              <a:rPr lang="en-US" sz="1200" b="0" dirty="0" err="1">
                <a:latin typeface="+mn-lt"/>
                <a:cs typeface="Khmer OS" pitchFamily="2" charset="0"/>
              </a:rPr>
              <a:t>Émondage</a:t>
            </a:r>
            <a:r>
              <a:rPr lang="en-US" sz="1200" b="0" dirty="0">
                <a:latin typeface="+mn-lt"/>
                <a:cs typeface="Khmer OS" pitchFamily="2" charset="0"/>
              </a:rPr>
              <a:t> des branches </a:t>
            </a:r>
            <a:r>
              <a:rPr lang="en-US" sz="1200" b="0" dirty="0" err="1">
                <a:latin typeface="+mn-lt"/>
                <a:cs typeface="Khmer OS" pitchFamily="2" charset="0"/>
              </a:rPr>
              <a:t>d’arbre</a:t>
            </a:r>
            <a:r>
              <a:rPr lang="en-US" sz="1200" b="0" dirty="0">
                <a:latin typeface="+mn-lt"/>
                <a:cs typeface="Khmer OS" pitchFamily="2" charset="0"/>
              </a:rPr>
              <a:t> se penchant sur la structure de la </a:t>
            </a:r>
            <a:r>
              <a:rPr lang="en-US" sz="1200" b="0" dirty="0" err="1">
                <a:latin typeface="+mn-lt"/>
                <a:cs typeface="Khmer OS" pitchFamily="2" charset="0"/>
              </a:rPr>
              <a:t>muraille</a:t>
            </a:r>
            <a:r>
              <a:rPr lang="en-US" sz="1200" b="0" dirty="0">
                <a:latin typeface="+mn-lt"/>
                <a:cs typeface="Khmer OS" pitchFamily="2" charset="0"/>
              </a:rPr>
              <a:t> </a:t>
            </a:r>
            <a:r>
              <a:rPr lang="en-US" sz="1200" b="0" dirty="0" err="1">
                <a:latin typeface="+mn-lt"/>
                <a:cs typeface="Khmer OS" pitchFamily="2" charset="0"/>
              </a:rPr>
              <a:t>en</a:t>
            </a:r>
            <a:r>
              <a:rPr lang="en-US" sz="1200" b="0" dirty="0">
                <a:latin typeface="+mn-lt"/>
                <a:cs typeface="Khmer OS" pitchFamily="2" charset="0"/>
              </a:rPr>
              <a:t> </a:t>
            </a:r>
            <a:r>
              <a:rPr lang="en-US" sz="1200" b="0" dirty="0" err="1">
                <a:latin typeface="+mn-lt"/>
                <a:cs typeface="Khmer OS" pitchFamily="2" charset="0"/>
              </a:rPr>
              <a:t>pierre</a:t>
            </a:r>
            <a:r>
              <a:rPr lang="en-US" sz="1200" b="0" dirty="0">
                <a:latin typeface="+mn-lt"/>
                <a:cs typeface="Khmer OS" pitchFamily="2" charset="0"/>
              </a:rPr>
              <a:t> et sur la </a:t>
            </a:r>
            <a:r>
              <a:rPr lang="en-US" sz="1200" b="0" dirty="0" err="1">
                <a:latin typeface="+mn-lt"/>
                <a:cs typeface="Khmer OS" pitchFamily="2" charset="0"/>
              </a:rPr>
              <a:t>piste</a:t>
            </a:r>
            <a:r>
              <a:rPr lang="en-US" sz="1200" b="0" dirty="0">
                <a:latin typeface="+mn-lt"/>
                <a:cs typeface="Khmer OS" pitchFamily="2" charset="0"/>
              </a:rPr>
              <a:t> des </a:t>
            </a:r>
            <a:r>
              <a:rPr lang="en-US" sz="1200" b="0" dirty="0" err="1">
                <a:latin typeface="+mn-lt"/>
                <a:cs typeface="Khmer OS" pitchFamily="2" charset="0"/>
              </a:rPr>
              <a:t>visiteurs</a:t>
            </a:r>
            <a:r>
              <a:rPr lang="en-US" sz="1200" b="0" dirty="0">
                <a:latin typeface="+mn-lt"/>
                <a:cs typeface="Khmer OS" pitchFamily="2" charset="0"/>
              </a:rPr>
              <a:t>. </a:t>
            </a:r>
            <a:endParaRPr lang="ca-ES" sz="1200" b="0" dirty="0">
              <a:latin typeface="Khmer OS" pitchFamily="2" charset="0"/>
              <a:cs typeface="Khmer OS" pitchFamily="2" charset="0"/>
            </a:endParaRPr>
          </a:p>
          <a:p>
            <a:pPr eaLnBrk="1" hangingPunct="1">
              <a:buFontTx/>
              <a:buChar char="-"/>
            </a:pPr>
            <a:endParaRPr lang="ca-ES" sz="600" b="0" dirty="0">
              <a:latin typeface="Khmer OS" pitchFamily="2" charset="0"/>
              <a:cs typeface="Khmer OS" pitchFamily="2" charset="0"/>
            </a:endParaRPr>
          </a:p>
          <a:p>
            <a:pPr eaLnBrk="1" hangingPunct="1">
              <a:buFontTx/>
              <a:buChar char="-"/>
            </a:pPr>
            <a:r>
              <a:rPr lang="ca-ES" sz="1200" b="0" dirty="0">
                <a:latin typeface="Khmer OS" pitchFamily="2" charset="0"/>
                <a:cs typeface="Khmer OS" pitchFamily="2" charset="0"/>
              </a:rPr>
              <a:t> </a:t>
            </a:r>
            <a:r>
              <a:rPr lang="ca-ES" sz="1200" b="0" dirty="0" err="1">
                <a:latin typeface="+mn-lt"/>
                <a:cs typeface="Khmer OS" pitchFamily="2" charset="0"/>
              </a:rPr>
              <a:t>Entretien</a:t>
            </a:r>
            <a:r>
              <a:rPr lang="ca-ES" sz="1200" b="0" dirty="0">
                <a:latin typeface="+mn-lt"/>
                <a:cs typeface="Khmer OS" pitchFamily="2" charset="0"/>
              </a:rPr>
              <a:t> de la </a:t>
            </a:r>
            <a:r>
              <a:rPr lang="ca-ES" sz="1200" b="0" dirty="0" err="1">
                <a:latin typeface="+mn-lt"/>
                <a:cs typeface="Khmer OS" pitchFamily="2" charset="0"/>
              </a:rPr>
              <a:t>structure</a:t>
            </a:r>
            <a:r>
              <a:rPr lang="ca-ES" sz="1200" b="0" dirty="0">
                <a:latin typeface="+mn-lt"/>
                <a:cs typeface="Khmer OS" pitchFamily="2" charset="0"/>
              </a:rPr>
              <a:t> de la </a:t>
            </a:r>
            <a:r>
              <a:rPr lang="ca-ES" sz="1200" b="0" dirty="0" err="1">
                <a:latin typeface="+mn-lt"/>
                <a:cs typeface="Khmer OS" pitchFamily="2" charset="0"/>
              </a:rPr>
              <a:t>muraille</a:t>
            </a:r>
            <a:r>
              <a:rPr lang="ca-ES" sz="1200" b="0" dirty="0">
                <a:latin typeface="+mn-lt"/>
                <a:cs typeface="Khmer OS" pitchFamily="2" charset="0"/>
              </a:rPr>
              <a:t> </a:t>
            </a:r>
            <a:r>
              <a:rPr lang="ca-ES" sz="1200" b="0" dirty="0" err="1">
                <a:latin typeface="+mn-lt"/>
                <a:cs typeface="Khmer OS" pitchFamily="2" charset="0"/>
              </a:rPr>
              <a:t>effondrée</a:t>
            </a:r>
            <a:endParaRPr lang="ca-ES" sz="1200" b="0" dirty="0">
              <a:latin typeface="+mn-lt"/>
              <a:cs typeface="Khmer OS" pitchFamily="2" charset="0"/>
            </a:endParaRPr>
          </a:p>
          <a:p>
            <a:pPr eaLnBrk="1" hangingPunct="1">
              <a:buFontTx/>
              <a:buChar char="-"/>
            </a:pPr>
            <a:r>
              <a:rPr lang="ca-ES" sz="1200" b="0" dirty="0">
                <a:latin typeface="+mn-lt"/>
                <a:cs typeface="Khmer OS" pitchFamily="2" charset="0"/>
              </a:rPr>
              <a:t> </a:t>
            </a:r>
            <a:r>
              <a:rPr lang="ca-ES" sz="1200" b="0" dirty="0" err="1">
                <a:latin typeface="+mn-lt"/>
                <a:cs typeface="Khmer OS" pitchFamily="2" charset="0"/>
              </a:rPr>
              <a:t>Contrôle</a:t>
            </a:r>
            <a:r>
              <a:rPr lang="ca-ES" sz="1200" b="0" dirty="0">
                <a:latin typeface="+mn-lt"/>
                <a:cs typeface="Khmer OS" pitchFamily="2" charset="0"/>
              </a:rPr>
              <a:t> et </a:t>
            </a:r>
            <a:r>
              <a:rPr lang="ca-ES" sz="1200" b="0" dirty="0" err="1">
                <a:latin typeface="+mn-lt"/>
                <a:cs typeface="Khmer OS" pitchFamily="2" charset="0"/>
              </a:rPr>
              <a:t>gestion</a:t>
            </a:r>
            <a:r>
              <a:rPr lang="ca-ES" sz="1200" b="0" dirty="0">
                <a:latin typeface="+mn-lt"/>
                <a:cs typeface="Khmer OS" pitchFamily="2" charset="0"/>
              </a:rPr>
              <a:t> permanents de </a:t>
            </a:r>
            <a:r>
              <a:rPr lang="ca-ES" sz="1200" b="0" dirty="0" err="1">
                <a:latin typeface="+mn-lt"/>
                <a:cs typeface="Khmer OS" pitchFamily="2" charset="0"/>
              </a:rPr>
              <a:t>l’ensemble</a:t>
            </a:r>
            <a:r>
              <a:rPr lang="ca-ES" sz="1200" b="0" dirty="0">
                <a:latin typeface="+mn-lt"/>
                <a:cs typeface="Khmer OS" pitchFamily="2" charset="0"/>
              </a:rPr>
              <a:t> de la </a:t>
            </a:r>
            <a:r>
              <a:rPr lang="ca-ES" sz="1200" b="0" dirty="0" err="1">
                <a:latin typeface="+mn-lt"/>
                <a:cs typeface="Khmer OS" pitchFamily="2" charset="0"/>
              </a:rPr>
              <a:t>muraille</a:t>
            </a:r>
            <a:r>
              <a:rPr lang="ca-ES" sz="1200" b="0" dirty="0">
                <a:latin typeface="+mn-lt"/>
                <a:cs typeface="Khmer OS" pitchFamily="2" charset="0"/>
              </a:rPr>
              <a:t>.</a:t>
            </a:r>
            <a:endParaRPr lang="en-US" sz="1200" b="0" dirty="0">
              <a:latin typeface="+mn-lt"/>
              <a:cs typeface="Khmer OS" pitchFamily="2" charset="0"/>
            </a:endParaRPr>
          </a:p>
        </p:txBody>
      </p:sp>
      <p:pic>
        <p:nvPicPr>
          <p:cNvPr id="13"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956425" y="465138"/>
            <a:ext cx="1441450" cy="914400"/>
          </a:xfrm>
          <a:noFill/>
          <a:ln>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0" y="1431925"/>
            <a:ext cx="14493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5950" y="2393950"/>
            <a:ext cx="14239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5950" y="3362325"/>
            <a:ext cx="142081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1663" y="4329113"/>
            <a:ext cx="14382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2138" y="5291138"/>
            <a:ext cx="14414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8420100" y="457200"/>
            <a:ext cx="546100"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8423275" y="1433513"/>
            <a:ext cx="546100"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8421688" y="2384425"/>
            <a:ext cx="547687"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431213" y="3340100"/>
            <a:ext cx="5461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8437563" y="4313238"/>
            <a:ext cx="547687" cy="914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8445500" y="5291138"/>
            <a:ext cx="546100" cy="914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76200" y="297742"/>
            <a:ext cx="3020379" cy="577787"/>
          </a:xfrm>
          <a:prstGeom prst="rect">
            <a:avLst/>
          </a:prstGeom>
        </p:spPr>
        <p:txBody>
          <a:bodyPr wrap="none">
            <a:spAutoFit/>
          </a:bodyPr>
          <a:lstStyle/>
          <a:p>
            <a:pPr marL="342900" lvl="0" indent="-342900">
              <a:lnSpc>
                <a:spcPct val="150000"/>
              </a:lnSpc>
              <a:spcBef>
                <a:spcPct val="20000"/>
              </a:spcBef>
            </a:pPr>
            <a:r>
              <a:rPr lang="ca-ES" sz="2400" dirty="0">
                <a:solidFill>
                  <a:prstClr val="black"/>
                </a:solidFill>
                <a:cs typeface="Khmer OS" pitchFamily="2" charset="0"/>
              </a:rPr>
              <a:t>3</a:t>
            </a:r>
            <a:r>
              <a:rPr lang="en-US" sz="2400" dirty="0">
                <a:solidFill>
                  <a:prstClr val="black"/>
                </a:solidFill>
                <a:cs typeface="Khmer OS" pitchFamily="2" charset="0"/>
              </a:rPr>
              <a:t>- </a:t>
            </a:r>
            <a:r>
              <a:rPr lang="en-US" sz="2400" dirty="0" err="1">
                <a:solidFill>
                  <a:prstClr val="black"/>
                </a:solidFill>
                <a:cs typeface="Khmer OS" pitchFamily="2" charset="0"/>
              </a:rPr>
              <a:t>Enjeux</a:t>
            </a:r>
            <a:r>
              <a:rPr lang="en-US" sz="2400" dirty="0">
                <a:solidFill>
                  <a:prstClr val="black"/>
                </a:solidFill>
                <a:cs typeface="Khmer OS" pitchFamily="2" charset="0"/>
              </a:rPr>
              <a:t> et solutions</a:t>
            </a:r>
            <a:endParaRPr lang="ca-ES" sz="2400" dirty="0">
              <a:solidFill>
                <a:prstClr val="black"/>
              </a:solidFill>
              <a:cs typeface="Khmer OS" pitchFamily="2" charset="0"/>
            </a:endParaRPr>
          </a:p>
        </p:txBody>
      </p:sp>
      <p:sp>
        <p:nvSpPr>
          <p:cNvPr id="7" name="TextBox 9"/>
          <p:cNvSpPr txBox="1">
            <a:spLocks noChangeArrowheads="1"/>
          </p:cNvSpPr>
          <p:nvPr/>
        </p:nvSpPr>
        <p:spPr bwMode="auto">
          <a:xfrm>
            <a:off x="171586" y="844805"/>
            <a:ext cx="3962400"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ca-ES" sz="1200" dirty="0">
                <a:latin typeface="+mn-lt"/>
                <a:cs typeface="Times New Roman" pitchFamily="18" charset="0"/>
              </a:rPr>
              <a:t>A. </a:t>
            </a:r>
            <a:r>
              <a:rPr lang="ca-ES" sz="1200" dirty="0" err="1">
                <a:latin typeface="+mn-lt"/>
                <a:cs typeface="Times New Roman" pitchFamily="18" charset="0"/>
              </a:rPr>
              <a:t>Enjeux</a:t>
            </a:r>
            <a:endParaRPr lang="ca-ES" sz="1200" dirty="0">
              <a:latin typeface="+mn-lt"/>
              <a:cs typeface="Times New Roman" pitchFamily="18" charset="0"/>
            </a:endParaRPr>
          </a:p>
          <a:p>
            <a:pPr eaLnBrk="1" hangingPunct="1"/>
            <a:r>
              <a:rPr lang="en-US" sz="1200" b="0" dirty="0">
                <a:latin typeface="+mn-lt"/>
                <a:cs typeface="Times New Roman" pitchFamily="18" charset="0"/>
              </a:rPr>
              <a:t>Diagnostic, definition des causes, evolution de </a:t>
            </a:r>
            <a:r>
              <a:rPr lang="en-US" sz="1200" b="0" dirty="0" err="1">
                <a:latin typeface="+mn-lt"/>
                <a:cs typeface="Times New Roman" pitchFamily="18" charset="0"/>
              </a:rPr>
              <a:t>l’état</a:t>
            </a:r>
            <a:r>
              <a:rPr lang="en-US" sz="1200" b="0" dirty="0">
                <a:latin typeface="+mn-lt"/>
                <a:cs typeface="Times New Roman" pitchFamily="18" charset="0"/>
              </a:rPr>
              <a:t> de la </a:t>
            </a:r>
            <a:r>
              <a:rPr lang="en-US" sz="1200" b="0" dirty="0" err="1">
                <a:latin typeface="+mn-lt"/>
                <a:cs typeface="Times New Roman" pitchFamily="18" charset="0"/>
              </a:rPr>
              <a:t>muraille</a:t>
            </a:r>
            <a:r>
              <a:rPr lang="en-US" sz="1200" b="0" dirty="0">
                <a:latin typeface="+mn-lt"/>
                <a:cs typeface="Times New Roman" pitchFamily="18" charset="0"/>
              </a:rPr>
              <a:t> </a:t>
            </a:r>
          </a:p>
          <a:p>
            <a:pPr eaLnBrk="1" hangingPunct="1"/>
            <a:r>
              <a:rPr lang="en-US" sz="1200" b="0" dirty="0">
                <a:latin typeface="+mn-lt"/>
                <a:cs typeface="Khmer OS" pitchFamily="2" charset="0"/>
              </a:rPr>
              <a:t>- </a:t>
            </a:r>
            <a:r>
              <a:rPr lang="en-US" sz="1200" b="0" dirty="0" err="1">
                <a:latin typeface="+mn-lt"/>
                <a:cs typeface="Times New Roman" pitchFamily="18" charset="0"/>
              </a:rPr>
              <a:t>Facteur</a:t>
            </a:r>
            <a:r>
              <a:rPr lang="en-US" sz="1200" b="0" dirty="0">
                <a:latin typeface="+mn-lt"/>
                <a:cs typeface="Times New Roman" pitchFamily="18" charset="0"/>
              </a:rPr>
              <a:t> de la nature : les </a:t>
            </a:r>
            <a:r>
              <a:rPr lang="en-US" sz="1200" b="0" dirty="0" err="1">
                <a:latin typeface="+mn-lt"/>
                <a:cs typeface="Times New Roman" pitchFamily="18" charset="0"/>
              </a:rPr>
              <a:t>végétations</a:t>
            </a:r>
            <a:r>
              <a:rPr lang="en-US" sz="1200" b="0" dirty="0">
                <a:latin typeface="+mn-lt"/>
                <a:cs typeface="Times New Roman" pitchFamily="18" charset="0"/>
              </a:rPr>
              <a:t> et les </a:t>
            </a:r>
            <a:r>
              <a:rPr lang="en-US" sz="1200" b="0" dirty="0" err="1">
                <a:latin typeface="+mn-lt"/>
                <a:cs typeface="Times New Roman" pitchFamily="18" charset="0"/>
              </a:rPr>
              <a:t>arbres</a:t>
            </a:r>
            <a:r>
              <a:rPr lang="en-US" sz="1200" b="0" dirty="0">
                <a:latin typeface="+mn-lt"/>
                <a:cs typeface="Times New Roman" pitchFamily="18" charset="0"/>
              </a:rPr>
              <a:t> </a:t>
            </a:r>
            <a:r>
              <a:rPr lang="en-US" sz="1200" b="0" dirty="0" err="1">
                <a:latin typeface="+mn-lt"/>
                <a:cs typeface="Times New Roman" pitchFamily="18" charset="0"/>
              </a:rPr>
              <a:t>ont</a:t>
            </a:r>
            <a:r>
              <a:rPr lang="en-US" sz="1200" b="0" dirty="0">
                <a:latin typeface="+mn-lt"/>
                <a:cs typeface="Times New Roman" pitchFamily="18" charset="0"/>
              </a:rPr>
              <a:t> </a:t>
            </a:r>
            <a:r>
              <a:rPr lang="en-US" sz="1200" b="0" dirty="0" err="1">
                <a:latin typeface="+mn-lt"/>
                <a:cs typeface="Times New Roman" pitchFamily="18" charset="0"/>
              </a:rPr>
              <a:t>poussé</a:t>
            </a:r>
            <a:r>
              <a:rPr lang="en-US" sz="1200" b="0" dirty="0">
                <a:latin typeface="+mn-lt"/>
                <a:cs typeface="Times New Roman" pitchFamily="18" charset="0"/>
              </a:rPr>
              <a:t> et se </a:t>
            </a:r>
            <a:r>
              <a:rPr lang="en-US" sz="1200" b="0" dirty="0" err="1">
                <a:latin typeface="+mn-lt"/>
                <a:cs typeface="Times New Roman" pitchFamily="18" charset="0"/>
              </a:rPr>
              <a:t>sont</a:t>
            </a:r>
            <a:r>
              <a:rPr lang="en-US" sz="1200" b="0" dirty="0">
                <a:latin typeface="+mn-lt"/>
                <a:cs typeface="Times New Roman" pitchFamily="18" charset="0"/>
              </a:rPr>
              <a:t> </a:t>
            </a:r>
            <a:r>
              <a:rPr lang="en-US" sz="1200" b="0" dirty="0" err="1">
                <a:latin typeface="+mn-lt"/>
                <a:cs typeface="Times New Roman" pitchFamily="18" charset="0"/>
              </a:rPr>
              <a:t>enracinés</a:t>
            </a:r>
            <a:r>
              <a:rPr lang="en-US" sz="1200" b="0" dirty="0">
                <a:latin typeface="+mn-lt"/>
                <a:cs typeface="Times New Roman" pitchFamily="18" charset="0"/>
              </a:rPr>
              <a:t> </a:t>
            </a:r>
            <a:r>
              <a:rPr lang="en-US" sz="1200" b="0" dirty="0" err="1">
                <a:latin typeface="+mn-lt"/>
                <a:cs typeface="Times New Roman" pitchFamily="18" charset="0"/>
              </a:rPr>
              <a:t>dans</a:t>
            </a:r>
            <a:r>
              <a:rPr lang="en-US" sz="1200" b="0" dirty="0">
                <a:latin typeface="+mn-lt"/>
                <a:cs typeface="Times New Roman" pitchFamily="18" charset="0"/>
              </a:rPr>
              <a:t> la </a:t>
            </a:r>
            <a:r>
              <a:rPr lang="en-US" sz="1200" b="0" dirty="0" err="1">
                <a:latin typeface="+mn-lt"/>
                <a:cs typeface="Times New Roman" pitchFamily="18" charset="0"/>
              </a:rPr>
              <a:t>muraille</a:t>
            </a:r>
            <a:r>
              <a:rPr lang="en-US" sz="1200" b="0" dirty="0">
                <a:latin typeface="+mn-lt"/>
                <a:cs typeface="Times New Roman" pitchFamily="18" charset="0"/>
              </a:rPr>
              <a:t>. </a:t>
            </a:r>
            <a:endParaRPr lang="ca-ES" sz="400" b="0" dirty="0">
              <a:latin typeface="+mn-lt"/>
              <a:cs typeface="Khmer OS" pitchFamily="2" charset="0"/>
            </a:endParaRPr>
          </a:p>
          <a:p>
            <a:pPr eaLnBrk="1" hangingPunct="1"/>
            <a:endParaRPr lang="en-US" sz="600" b="0" dirty="0">
              <a:latin typeface="+mn-lt"/>
              <a:cs typeface="Times New Roman" pitchFamily="18" charset="0"/>
            </a:endParaRPr>
          </a:p>
          <a:p>
            <a:pPr eaLnBrk="1" hangingPunct="1">
              <a:buFontTx/>
              <a:buChar char="-"/>
            </a:pPr>
            <a:r>
              <a:rPr lang="en-US" sz="1100" b="0" dirty="0">
                <a:latin typeface="+mn-lt"/>
                <a:cs typeface="Times New Roman" pitchFamily="18" charset="0"/>
              </a:rPr>
              <a:t> </a:t>
            </a:r>
            <a:r>
              <a:rPr lang="en-US" sz="1100" b="0" dirty="0" err="1">
                <a:latin typeface="+mn-lt"/>
                <a:cs typeface="Times New Roman" pitchFamily="18" charset="0"/>
              </a:rPr>
              <a:t>Facteur</a:t>
            </a:r>
            <a:r>
              <a:rPr lang="en-US" sz="1100" b="0" dirty="0">
                <a:latin typeface="+mn-lt"/>
                <a:cs typeface="Times New Roman" pitchFamily="18" charset="0"/>
              </a:rPr>
              <a:t> de la structure de la </a:t>
            </a:r>
            <a:r>
              <a:rPr lang="en-US" sz="1100" b="0" dirty="0" err="1">
                <a:latin typeface="+mn-lt"/>
                <a:cs typeface="Times New Roman" pitchFamily="18" charset="0"/>
              </a:rPr>
              <a:t>charpente</a:t>
            </a:r>
            <a:r>
              <a:rPr lang="en-US" sz="1100" b="0" dirty="0">
                <a:latin typeface="+mn-lt"/>
                <a:cs typeface="Times New Roman" pitchFamily="18" charset="0"/>
              </a:rPr>
              <a:t> : </a:t>
            </a:r>
            <a:r>
              <a:rPr lang="en-US" sz="1100" b="0" dirty="0" err="1">
                <a:latin typeface="+mn-lt"/>
                <a:cs typeface="Times New Roman" pitchFamily="18" charset="0"/>
              </a:rPr>
              <a:t>Faiblesse</a:t>
            </a:r>
            <a:r>
              <a:rPr lang="en-US" sz="1100" b="0" dirty="0">
                <a:latin typeface="+mn-lt"/>
                <a:cs typeface="Times New Roman" pitchFamily="18" charset="0"/>
              </a:rPr>
              <a:t> de la </a:t>
            </a:r>
            <a:r>
              <a:rPr lang="en-US" sz="1100" b="0" dirty="0" err="1">
                <a:latin typeface="+mn-lt"/>
                <a:cs typeface="Times New Roman" pitchFamily="18" charset="0"/>
              </a:rPr>
              <a:t>charpente</a:t>
            </a:r>
            <a:r>
              <a:rPr lang="en-US" sz="1100" b="0" dirty="0">
                <a:latin typeface="+mn-lt"/>
                <a:cs typeface="Times New Roman" pitchFamily="18" charset="0"/>
              </a:rPr>
              <a:t> de la </a:t>
            </a:r>
            <a:r>
              <a:rPr lang="en-US" sz="1100" b="0" dirty="0" err="1">
                <a:latin typeface="+mn-lt"/>
                <a:cs typeface="Times New Roman" pitchFamily="18" charset="0"/>
              </a:rPr>
              <a:t>muraille</a:t>
            </a:r>
            <a:r>
              <a:rPr lang="en-US" sz="1100" b="0" dirty="0">
                <a:latin typeface="+mn-lt"/>
                <a:cs typeface="Times New Roman" pitchFamily="18" charset="0"/>
              </a:rPr>
              <a:t> </a:t>
            </a:r>
            <a:r>
              <a:rPr lang="en-US" sz="1100" b="0" dirty="0" err="1">
                <a:latin typeface="+mn-lt"/>
                <a:cs typeface="Times New Roman" pitchFamily="18" charset="0"/>
              </a:rPr>
              <a:t>dûe</a:t>
            </a:r>
            <a:r>
              <a:rPr lang="en-US" sz="1100" b="0" dirty="0">
                <a:latin typeface="+mn-lt"/>
                <a:cs typeface="Times New Roman" pitchFamily="18" charset="0"/>
              </a:rPr>
              <a:t> à </a:t>
            </a:r>
            <a:r>
              <a:rPr lang="en-US" sz="1100" b="0" dirty="0" err="1">
                <a:latin typeface="+mn-lt"/>
                <a:cs typeface="Times New Roman" pitchFamily="18" charset="0"/>
              </a:rPr>
              <a:t>l’âge</a:t>
            </a:r>
            <a:r>
              <a:rPr lang="en-US" sz="1100" b="0" dirty="0">
                <a:latin typeface="+mn-lt"/>
                <a:cs typeface="Times New Roman" pitchFamily="18" charset="0"/>
              </a:rPr>
              <a:t> des </a:t>
            </a:r>
            <a:r>
              <a:rPr lang="en-US" sz="1100" b="0" dirty="0" err="1">
                <a:latin typeface="+mn-lt"/>
                <a:cs typeface="Times New Roman" pitchFamily="18" charset="0"/>
              </a:rPr>
              <a:t>pierres</a:t>
            </a:r>
            <a:r>
              <a:rPr lang="en-US" sz="1100" b="0" dirty="0">
                <a:latin typeface="+mn-lt"/>
                <a:cs typeface="Times New Roman" pitchFamily="18" charset="0"/>
              </a:rPr>
              <a:t> et la structure </a:t>
            </a:r>
            <a:r>
              <a:rPr lang="en-US" sz="1100" b="0" dirty="0" err="1">
                <a:latin typeface="+mn-lt"/>
                <a:cs typeface="Times New Roman" pitchFamily="18" charset="0"/>
              </a:rPr>
              <a:t>d’origine</a:t>
            </a:r>
            <a:r>
              <a:rPr lang="en-US" sz="1100" b="0" dirty="0">
                <a:latin typeface="+mn-lt"/>
                <a:cs typeface="Times New Roman" pitchFamily="18" charset="0"/>
              </a:rPr>
              <a:t> du </a:t>
            </a:r>
            <a:r>
              <a:rPr lang="en-US" sz="1100" b="0" dirty="0" err="1">
                <a:latin typeface="+mn-lt"/>
                <a:cs typeface="Times New Roman" pitchFamily="18" charset="0"/>
              </a:rPr>
              <a:t>mur</a:t>
            </a:r>
            <a:r>
              <a:rPr lang="en-US" sz="1100" b="0" dirty="0">
                <a:latin typeface="+mn-lt"/>
                <a:cs typeface="Times New Roman" pitchFamily="18" charset="0"/>
              </a:rPr>
              <a:t>.</a:t>
            </a:r>
            <a:endParaRPr lang="ca-ES" sz="400" b="0" dirty="0">
              <a:latin typeface="+mn-lt"/>
              <a:cs typeface="Khmer OS" pitchFamily="2" charset="0"/>
            </a:endParaRPr>
          </a:p>
          <a:p>
            <a:pPr eaLnBrk="1" hangingPunct="1">
              <a:buFontTx/>
              <a:buChar char="-"/>
            </a:pPr>
            <a:endParaRPr lang="ca-ES" sz="600" b="0" dirty="0">
              <a:latin typeface="+mn-lt"/>
              <a:cs typeface="Khmer OS" pitchFamily="2" charset="0"/>
            </a:endParaRPr>
          </a:p>
          <a:p>
            <a:pPr eaLnBrk="1" hangingPunct="1">
              <a:buFontTx/>
              <a:buChar char="-"/>
            </a:pPr>
            <a:r>
              <a:rPr lang="en-US" sz="1200" b="0" dirty="0">
                <a:latin typeface="+mn-lt"/>
                <a:cs typeface="Khmer OS" pitchFamily="2" charset="0"/>
              </a:rPr>
              <a:t> </a:t>
            </a:r>
            <a:r>
              <a:rPr lang="en-US" sz="1100" b="0" dirty="0" err="1">
                <a:latin typeface="+mn-lt"/>
                <a:cs typeface="Times New Roman" pitchFamily="18" charset="0"/>
              </a:rPr>
              <a:t>Facteur</a:t>
            </a:r>
            <a:r>
              <a:rPr lang="en-US" sz="1100" b="0" dirty="0">
                <a:latin typeface="+mn-lt"/>
                <a:cs typeface="Times New Roman" pitchFamily="18" charset="0"/>
              </a:rPr>
              <a:t> des </a:t>
            </a:r>
            <a:r>
              <a:rPr lang="en-US" sz="1100" b="0" dirty="0" err="1">
                <a:latin typeface="+mn-lt"/>
                <a:cs typeface="Times New Roman" pitchFamily="18" charset="0"/>
              </a:rPr>
              <a:t>matéraux</a:t>
            </a:r>
            <a:r>
              <a:rPr lang="en-US" sz="1100" b="0" dirty="0">
                <a:latin typeface="+mn-lt"/>
                <a:cs typeface="Times New Roman" pitchFamily="18" charset="0"/>
              </a:rPr>
              <a:t> : </a:t>
            </a:r>
            <a:r>
              <a:rPr lang="en-US" sz="1100" b="0" dirty="0" err="1">
                <a:latin typeface="+mn-lt"/>
                <a:cs typeface="Times New Roman" pitchFamily="18" charset="0"/>
              </a:rPr>
              <a:t>l’usage</a:t>
            </a:r>
            <a:r>
              <a:rPr lang="en-US" sz="1100" b="0" dirty="0">
                <a:latin typeface="+mn-lt"/>
                <a:cs typeface="Times New Roman" pitchFamily="18" charset="0"/>
              </a:rPr>
              <a:t> des </a:t>
            </a:r>
            <a:r>
              <a:rPr lang="en-US" sz="1100" b="0" dirty="0" err="1">
                <a:latin typeface="+mn-lt"/>
                <a:cs typeface="Times New Roman" pitchFamily="18" charset="0"/>
              </a:rPr>
              <a:t>latérites</a:t>
            </a:r>
            <a:r>
              <a:rPr lang="en-US" sz="1100" b="0" dirty="0">
                <a:latin typeface="+mn-lt"/>
                <a:cs typeface="Times New Roman" pitchFamily="18" charset="0"/>
              </a:rPr>
              <a:t> avec de la </a:t>
            </a:r>
            <a:r>
              <a:rPr lang="en-US" sz="1100" b="0" dirty="0" err="1">
                <a:latin typeface="+mn-lt"/>
                <a:cs typeface="Times New Roman" pitchFamily="18" charset="0"/>
              </a:rPr>
              <a:t>terre</a:t>
            </a:r>
            <a:r>
              <a:rPr lang="en-US" sz="1100" b="0" dirty="0">
                <a:latin typeface="+mn-lt"/>
                <a:cs typeface="Times New Roman" pitchFamily="18" charset="0"/>
              </a:rPr>
              <a:t> et </a:t>
            </a:r>
            <a:r>
              <a:rPr lang="en-US" sz="1100" b="0" dirty="0" err="1">
                <a:latin typeface="+mn-lt"/>
                <a:cs typeface="Times New Roman" pitchFamily="18" charset="0"/>
              </a:rPr>
              <a:t>l’assemblage</a:t>
            </a:r>
            <a:r>
              <a:rPr lang="en-US" sz="1100" b="0" dirty="0">
                <a:latin typeface="+mn-lt"/>
                <a:cs typeface="Times New Roman" pitchFamily="18" charset="0"/>
              </a:rPr>
              <a:t> instable et </a:t>
            </a:r>
            <a:r>
              <a:rPr lang="en-US" sz="1100" b="0" dirty="0" err="1">
                <a:latin typeface="+mn-lt"/>
                <a:cs typeface="Times New Roman" pitchFamily="18" charset="0"/>
              </a:rPr>
              <a:t>déséquilibré</a:t>
            </a:r>
            <a:r>
              <a:rPr lang="en-US" sz="1100" b="0" dirty="0">
                <a:latin typeface="+mn-lt"/>
                <a:cs typeface="Times New Roman" pitchFamily="18" charset="0"/>
              </a:rPr>
              <a:t>. Les </a:t>
            </a:r>
            <a:r>
              <a:rPr lang="en-US" sz="1100" b="0" dirty="0" err="1">
                <a:latin typeface="+mn-lt"/>
                <a:cs typeface="Times New Roman" pitchFamily="18" charset="0"/>
              </a:rPr>
              <a:t>latérites</a:t>
            </a:r>
            <a:r>
              <a:rPr lang="en-US" sz="1100" b="0" dirty="0">
                <a:latin typeface="+mn-lt"/>
                <a:cs typeface="Times New Roman" pitchFamily="18" charset="0"/>
              </a:rPr>
              <a:t> </a:t>
            </a:r>
            <a:r>
              <a:rPr lang="en-US" sz="1100" b="0" dirty="0" err="1">
                <a:latin typeface="+mn-lt"/>
                <a:cs typeface="Times New Roman" pitchFamily="18" charset="0"/>
              </a:rPr>
              <a:t>sont</a:t>
            </a:r>
            <a:r>
              <a:rPr lang="en-US" sz="1100" b="0" dirty="0">
                <a:latin typeface="+mn-lt"/>
                <a:cs typeface="Times New Roman" pitchFamily="18" charset="0"/>
              </a:rPr>
              <a:t> trop </a:t>
            </a:r>
            <a:r>
              <a:rPr lang="en-US" sz="1100" b="0" dirty="0" err="1">
                <a:latin typeface="+mn-lt"/>
                <a:cs typeface="Times New Roman" pitchFamily="18" charset="0"/>
              </a:rPr>
              <a:t>argileux</a:t>
            </a:r>
            <a:r>
              <a:rPr lang="en-US" sz="1100" b="0" dirty="0">
                <a:latin typeface="+mn-lt"/>
                <a:cs typeface="Times New Roman" pitchFamily="18" charset="0"/>
              </a:rPr>
              <a:t>. Plus </a:t>
            </a:r>
            <a:r>
              <a:rPr lang="en-US" sz="1100" b="0" dirty="0" err="1">
                <a:latin typeface="+mn-lt"/>
                <a:cs typeface="Times New Roman" pitchFamily="18" charset="0"/>
              </a:rPr>
              <a:t>tard</a:t>
            </a:r>
            <a:r>
              <a:rPr lang="en-US" sz="1100" b="0" dirty="0">
                <a:latin typeface="+mn-lt"/>
                <a:cs typeface="Times New Roman" pitchFamily="18" charset="0"/>
              </a:rPr>
              <a:t>, à </a:t>
            </a:r>
            <a:r>
              <a:rPr lang="en-US" sz="1100" b="0" dirty="0" err="1">
                <a:latin typeface="+mn-lt"/>
                <a:cs typeface="Times New Roman" pitchFamily="18" charset="0"/>
              </a:rPr>
              <a:t>mesure</a:t>
            </a:r>
            <a:r>
              <a:rPr lang="en-US" sz="1100" b="0" dirty="0">
                <a:latin typeface="+mn-lt"/>
                <a:cs typeface="Times New Roman" pitchFamily="18" charset="0"/>
              </a:rPr>
              <a:t> que les </a:t>
            </a:r>
            <a:r>
              <a:rPr lang="en-US" sz="1100" b="0" dirty="0" err="1">
                <a:latin typeface="+mn-lt"/>
                <a:cs typeface="Times New Roman" pitchFamily="18" charset="0"/>
              </a:rPr>
              <a:t>pierres</a:t>
            </a:r>
            <a:r>
              <a:rPr lang="en-US" sz="1100" b="0" dirty="0">
                <a:latin typeface="+mn-lt"/>
                <a:cs typeface="Times New Roman" pitchFamily="18" charset="0"/>
              </a:rPr>
              <a:t> </a:t>
            </a:r>
            <a:r>
              <a:rPr lang="en-US" sz="1100" b="0" dirty="0" err="1">
                <a:latin typeface="+mn-lt"/>
                <a:cs typeface="Times New Roman" pitchFamily="18" charset="0"/>
              </a:rPr>
              <a:t>s’affaissent</a:t>
            </a:r>
            <a:r>
              <a:rPr lang="en-US" sz="1100" b="0" dirty="0">
                <a:latin typeface="+mn-lt"/>
                <a:cs typeface="Times New Roman" pitchFamily="18" charset="0"/>
              </a:rPr>
              <a:t>, des </a:t>
            </a:r>
            <a:r>
              <a:rPr lang="en-US" sz="1100" b="0" dirty="0" err="1">
                <a:latin typeface="+mn-lt"/>
                <a:cs typeface="Times New Roman" pitchFamily="18" charset="0"/>
              </a:rPr>
              <a:t>organismes</a:t>
            </a:r>
            <a:r>
              <a:rPr lang="en-US" sz="1100" b="0" dirty="0">
                <a:latin typeface="+mn-lt"/>
                <a:cs typeface="Times New Roman" pitchFamily="18" charset="0"/>
              </a:rPr>
              <a:t> </a:t>
            </a:r>
            <a:r>
              <a:rPr lang="en-US" sz="1100" b="0" dirty="0" err="1">
                <a:latin typeface="+mn-lt"/>
                <a:cs typeface="Times New Roman" pitchFamily="18" charset="0"/>
              </a:rPr>
              <a:t>biologiques</a:t>
            </a:r>
            <a:r>
              <a:rPr lang="en-US" sz="1100" b="0" dirty="0">
                <a:latin typeface="+mn-lt"/>
                <a:cs typeface="Times New Roman" pitchFamily="18" charset="0"/>
              </a:rPr>
              <a:t> </a:t>
            </a:r>
            <a:r>
              <a:rPr lang="en-US" sz="1100" b="0" dirty="0" err="1">
                <a:latin typeface="+mn-lt"/>
                <a:cs typeface="Times New Roman" pitchFamily="18" charset="0"/>
              </a:rPr>
              <a:t>s’accroissent</a:t>
            </a:r>
            <a:r>
              <a:rPr lang="en-US" sz="1100" b="0" dirty="0">
                <a:latin typeface="+mn-lt"/>
                <a:cs typeface="Times New Roman" pitchFamily="18" charset="0"/>
              </a:rPr>
              <a:t>.  </a:t>
            </a:r>
            <a:endParaRPr lang="ca-ES" sz="600" b="0" dirty="0">
              <a:latin typeface="+mn-lt"/>
              <a:cs typeface="Khmer OS" pitchFamily="2" charset="0"/>
            </a:endParaRPr>
          </a:p>
          <a:p>
            <a:pPr eaLnBrk="1" hangingPunct="1">
              <a:buFontTx/>
              <a:buChar char="-"/>
            </a:pPr>
            <a:r>
              <a:rPr lang="en-US" sz="1200" b="0" dirty="0">
                <a:latin typeface="+mn-lt"/>
                <a:cs typeface="Khmer OS" pitchFamily="2" charset="0"/>
              </a:rPr>
              <a:t> </a:t>
            </a:r>
            <a:r>
              <a:rPr lang="en-US" sz="1100" b="0" dirty="0" err="1">
                <a:latin typeface="+mn-lt"/>
                <a:cs typeface="Times New Roman" pitchFamily="18" charset="0"/>
              </a:rPr>
              <a:t>Facteur</a:t>
            </a:r>
            <a:r>
              <a:rPr lang="en-US" sz="1100" b="0" dirty="0">
                <a:latin typeface="+mn-lt"/>
                <a:cs typeface="Times New Roman" pitchFamily="18" charset="0"/>
              </a:rPr>
              <a:t> physique : </a:t>
            </a:r>
            <a:r>
              <a:rPr lang="en-US" sz="1100" b="0" dirty="0" err="1">
                <a:latin typeface="+mn-lt"/>
                <a:cs typeface="Times New Roman" pitchFamily="18" charset="0"/>
              </a:rPr>
              <a:t>l’eau</a:t>
            </a:r>
            <a:r>
              <a:rPr lang="en-US" sz="1100" b="0" dirty="0">
                <a:latin typeface="+mn-lt"/>
                <a:cs typeface="Times New Roman" pitchFamily="18" charset="0"/>
              </a:rPr>
              <a:t>, la </a:t>
            </a:r>
            <a:r>
              <a:rPr lang="en-US" sz="1100" b="0" dirty="0" err="1">
                <a:latin typeface="+mn-lt"/>
                <a:cs typeface="Times New Roman" pitchFamily="18" charset="0"/>
              </a:rPr>
              <a:t>température</a:t>
            </a:r>
            <a:r>
              <a:rPr lang="en-US" sz="1100" b="0" dirty="0">
                <a:latin typeface="+mn-lt"/>
                <a:cs typeface="Times New Roman" pitchFamily="18" charset="0"/>
              </a:rPr>
              <a:t>, la lumière </a:t>
            </a:r>
            <a:r>
              <a:rPr lang="en-US" sz="1100" b="0" dirty="0" err="1">
                <a:latin typeface="+mn-lt"/>
                <a:cs typeface="Times New Roman" pitchFamily="18" charset="0"/>
              </a:rPr>
              <a:t>sont</a:t>
            </a:r>
            <a:r>
              <a:rPr lang="en-US" sz="1100" b="0" dirty="0">
                <a:latin typeface="+mn-lt"/>
                <a:cs typeface="Times New Roman" pitchFamily="18" charset="0"/>
              </a:rPr>
              <a:t> sources de la </a:t>
            </a:r>
            <a:r>
              <a:rPr lang="en-US" sz="1100" b="0" dirty="0" err="1">
                <a:latin typeface="+mn-lt"/>
                <a:cs typeface="Times New Roman" pitchFamily="18" charset="0"/>
              </a:rPr>
              <a:t>biodiversité</a:t>
            </a:r>
            <a:r>
              <a:rPr lang="en-US" sz="1100" b="0" dirty="0">
                <a:cs typeface="Times New Roman" pitchFamily="18" charset="0"/>
              </a:rPr>
              <a:t>. </a:t>
            </a:r>
            <a:r>
              <a:rPr lang="ca-ES" sz="1200" b="0" dirty="0">
                <a:latin typeface="Khmer OS" pitchFamily="2" charset="0"/>
                <a:cs typeface="Khmer OS" pitchFamily="2" charset="0"/>
              </a:rPr>
              <a:t> </a:t>
            </a:r>
          </a:p>
        </p:txBody>
      </p:sp>
      <p:sp>
        <p:nvSpPr>
          <p:cNvPr id="25"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6</a:t>
            </a:fld>
            <a:endParaRPr lang="en-US" dirty="0"/>
          </a:p>
        </p:txBody>
      </p:sp>
    </p:spTree>
    <p:extLst>
      <p:ext uri="{BB962C8B-B14F-4D97-AF65-F5344CB8AC3E}">
        <p14:creationId xmlns:p14="http://schemas.microsoft.com/office/powerpoint/2010/main" val="3091842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2"/>
          <p:cNvSpPr>
            <a:spLocks noChangeArrowheads="1"/>
          </p:cNvSpPr>
          <p:nvPr/>
        </p:nvSpPr>
        <p:spPr bwMode="auto">
          <a:xfrm>
            <a:off x="0" y="30286"/>
            <a:ext cx="131952" cy="26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nchor="ctr">
            <a:spAutoFit/>
          </a:bodyPr>
          <a:lstStyle/>
          <a:p>
            <a:pPr defTabSz="653064"/>
            <a:endParaRPr lang="en-US" sz="1300"/>
          </a:p>
        </p:txBody>
      </p:sp>
      <p:sp>
        <p:nvSpPr>
          <p:cNvPr id="9219" name="Rectangle 54"/>
          <p:cNvSpPr>
            <a:spLocks noChangeArrowheads="1"/>
          </p:cNvSpPr>
          <p:nvPr/>
        </p:nvSpPr>
        <p:spPr bwMode="auto">
          <a:xfrm>
            <a:off x="0" y="193572"/>
            <a:ext cx="131952" cy="26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nchor="ctr">
            <a:spAutoFit/>
          </a:bodyPr>
          <a:lstStyle/>
          <a:p>
            <a:pPr defTabSz="653064"/>
            <a:endParaRPr lang="en-US" sz="1300"/>
          </a:p>
        </p:txBody>
      </p:sp>
      <p:pic>
        <p:nvPicPr>
          <p:cNvPr id="9220" name="Picture 4" descr="E:\111016 wall of angkor thom\wall of angkor thom\111014 north.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5" y="720663"/>
            <a:ext cx="2909079" cy="222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E:\111016 wall of angkor thom\wall of angkor thom\111014 north.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639" y="662606"/>
            <a:ext cx="296801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E:\111016 wall of angkor thom\wall of angkor thom\111014 north w angkor thom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36" t="27617" b="21696"/>
          <a:stretch/>
        </p:blipFill>
        <p:spPr bwMode="auto">
          <a:xfrm>
            <a:off x="6110386" y="667088"/>
            <a:ext cx="296189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itle 45"/>
          <p:cNvSpPr>
            <a:spLocks noGrp="1"/>
          </p:cNvSpPr>
          <p:nvPr>
            <p:ph type="title"/>
          </p:nvPr>
        </p:nvSpPr>
        <p:spPr>
          <a:xfrm>
            <a:off x="-13446" y="3033359"/>
            <a:ext cx="9072281" cy="815740"/>
          </a:xfrm>
        </p:spPr>
        <p:txBody>
          <a:bodyPr>
            <a:noAutofit/>
          </a:bodyPr>
          <a:lstStyle/>
          <a:p>
            <a:pPr>
              <a:defRPr/>
            </a:pPr>
            <a:r>
              <a:rPr lang="en-US" sz="1600" dirty="0">
                <a:latin typeface="+mn-lt"/>
                <a:cs typeface="Khmer OS" pitchFamily="2" charset="0"/>
              </a:rPr>
              <a:t>Structure de la </a:t>
            </a:r>
            <a:r>
              <a:rPr lang="en-US" sz="1600" dirty="0" err="1">
                <a:latin typeface="+mn-lt"/>
                <a:cs typeface="Khmer OS" pitchFamily="2" charset="0"/>
              </a:rPr>
              <a:t>muraille</a:t>
            </a:r>
            <a:r>
              <a:rPr lang="en-US" sz="1600" dirty="0">
                <a:latin typeface="+mn-lt"/>
                <a:cs typeface="Khmer OS" pitchFamily="2" charset="0"/>
              </a:rPr>
              <a:t> qui se decompose, infiltration </a:t>
            </a:r>
            <a:r>
              <a:rPr lang="en-US" sz="1600" dirty="0" err="1">
                <a:latin typeface="+mn-lt"/>
                <a:cs typeface="Khmer OS" pitchFamily="2" charset="0"/>
              </a:rPr>
              <a:t>d’eau</a:t>
            </a:r>
            <a:r>
              <a:rPr lang="en-US" sz="1600" dirty="0">
                <a:latin typeface="+mn-lt"/>
                <a:cs typeface="Khmer OS" pitchFamily="2" charset="0"/>
              </a:rPr>
              <a:t>, </a:t>
            </a:r>
            <a:r>
              <a:rPr lang="en-US" sz="1600" dirty="0" err="1">
                <a:latin typeface="+mn-lt"/>
                <a:cs typeface="Khmer OS" pitchFamily="2" charset="0"/>
              </a:rPr>
              <a:t>arbres</a:t>
            </a:r>
            <a:r>
              <a:rPr lang="en-US" sz="1600" dirty="0">
                <a:latin typeface="+mn-lt"/>
                <a:cs typeface="Khmer OS" pitchFamily="2" charset="0"/>
              </a:rPr>
              <a:t> </a:t>
            </a:r>
            <a:r>
              <a:rPr lang="en-US" sz="1600" dirty="0" err="1">
                <a:latin typeface="+mn-lt"/>
                <a:cs typeface="Khmer OS" pitchFamily="2" charset="0"/>
              </a:rPr>
              <a:t>poussant</a:t>
            </a:r>
            <a:r>
              <a:rPr lang="en-US" sz="1600" dirty="0">
                <a:latin typeface="+mn-lt"/>
                <a:cs typeface="Khmer OS" pitchFamily="2" charset="0"/>
              </a:rPr>
              <a:t> sur la </a:t>
            </a:r>
            <a:r>
              <a:rPr lang="en-US" sz="1600" dirty="0" err="1">
                <a:latin typeface="+mn-lt"/>
                <a:cs typeface="Khmer OS" pitchFamily="2" charset="0"/>
              </a:rPr>
              <a:t>muraille</a:t>
            </a:r>
            <a:r>
              <a:rPr lang="en-US" sz="1600" dirty="0">
                <a:latin typeface="+mn-lt"/>
                <a:cs typeface="Khmer OS" pitchFamily="2" charset="0"/>
              </a:rPr>
              <a:t>, infiltration </a:t>
            </a:r>
            <a:r>
              <a:rPr lang="en-US" sz="1600" dirty="0" err="1">
                <a:latin typeface="+mn-lt"/>
                <a:cs typeface="Khmer OS" pitchFamily="2" charset="0"/>
              </a:rPr>
              <a:t>d’eau</a:t>
            </a:r>
            <a:r>
              <a:rPr lang="en-US" sz="1600" dirty="0">
                <a:latin typeface="+mn-lt"/>
                <a:cs typeface="Khmer OS" pitchFamily="2" charset="0"/>
              </a:rPr>
              <a:t> à travers la </a:t>
            </a:r>
            <a:r>
              <a:rPr lang="en-US" sz="1600" dirty="0" err="1">
                <a:latin typeface="+mn-lt"/>
                <a:cs typeface="Khmer OS" pitchFamily="2" charset="0"/>
              </a:rPr>
              <a:t>muraille</a:t>
            </a:r>
            <a:r>
              <a:rPr lang="en-US" sz="1600" dirty="0">
                <a:latin typeface="+mn-lt"/>
                <a:cs typeface="Khmer OS" pitchFamily="2" charset="0"/>
              </a:rPr>
              <a:t/>
            </a:r>
            <a:br>
              <a:rPr lang="en-US" sz="1600" dirty="0">
                <a:latin typeface="+mn-lt"/>
                <a:cs typeface="Khmer OS" pitchFamily="2" charset="0"/>
              </a:rPr>
            </a:br>
            <a:r>
              <a:rPr lang="en-US" sz="1600" dirty="0">
                <a:latin typeface="Khmer OS" pitchFamily="2" charset="0"/>
                <a:cs typeface="Khmer OS" pitchFamily="2" charset="0"/>
              </a:rPr>
              <a:t> </a:t>
            </a:r>
            <a:br>
              <a:rPr lang="en-US" sz="1600" dirty="0">
                <a:latin typeface="Khmer OS" pitchFamily="2" charset="0"/>
                <a:cs typeface="Khmer OS" pitchFamily="2" charset="0"/>
              </a:rPr>
            </a:br>
            <a:r>
              <a:rPr lang="en-US" sz="1600" dirty="0" err="1">
                <a:latin typeface="+mn-lt"/>
                <a:cs typeface="Khmer OS" pitchFamily="2" charset="0"/>
              </a:rPr>
              <a:t>Glissement</a:t>
            </a:r>
            <a:r>
              <a:rPr lang="en-US" sz="1600" dirty="0">
                <a:latin typeface="+mn-lt"/>
                <a:cs typeface="Khmer OS" pitchFamily="2" charset="0"/>
              </a:rPr>
              <a:t> </a:t>
            </a:r>
            <a:r>
              <a:rPr lang="en-US" sz="1600" dirty="0" err="1">
                <a:latin typeface="+mn-lt"/>
                <a:cs typeface="Khmer OS" pitchFamily="2" charset="0"/>
              </a:rPr>
              <a:t>successif</a:t>
            </a:r>
            <a:r>
              <a:rPr lang="en-US" sz="1600" dirty="0">
                <a:latin typeface="+mn-lt"/>
                <a:cs typeface="Khmer OS" pitchFamily="2" charset="0"/>
              </a:rPr>
              <a:t> du terrain. Traces de la restauration à </a:t>
            </a:r>
            <a:r>
              <a:rPr lang="en-US" sz="1600" dirty="0" err="1">
                <a:latin typeface="+mn-lt"/>
                <a:cs typeface="Khmer OS" pitchFamily="2" charset="0"/>
              </a:rPr>
              <a:t>plusieurs</a:t>
            </a:r>
            <a:r>
              <a:rPr lang="en-US" sz="1600" dirty="0">
                <a:latin typeface="+mn-lt"/>
                <a:cs typeface="Khmer OS" pitchFamily="2" charset="0"/>
              </a:rPr>
              <a:t> </a:t>
            </a:r>
            <a:r>
              <a:rPr lang="en-US" sz="1600" dirty="0" err="1">
                <a:latin typeface="+mn-lt"/>
                <a:cs typeface="Khmer OS" pitchFamily="2" charset="0"/>
              </a:rPr>
              <a:t>endroits</a:t>
            </a:r>
            <a:r>
              <a:rPr lang="en-US" sz="1600" dirty="0">
                <a:latin typeface="+mn-lt"/>
                <a:cs typeface="Khmer OS" pitchFamily="2" charset="0"/>
              </a:rPr>
              <a:t>. </a:t>
            </a:r>
          </a:p>
        </p:txBody>
      </p:sp>
      <p:pic>
        <p:nvPicPr>
          <p:cNvPr id="8" name="Picture 4" descr="E:\111016 wall of angkor thom\wall of angkor thom\111020 wall north.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59"/>
          <a:stretch/>
        </p:blipFill>
        <p:spPr bwMode="auto">
          <a:xfrm>
            <a:off x="3048114" y="3868592"/>
            <a:ext cx="297000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65976" y="3868592"/>
            <a:ext cx="2895600" cy="2286000"/>
            <a:chOff x="154819" y="1905000"/>
            <a:chExt cx="4354286" cy="3265714"/>
          </a:xfrm>
        </p:grpSpPr>
        <p:pic>
          <p:nvPicPr>
            <p:cNvPr id="10" name="Picture 2" descr="E:\111016 wall of angkor thom\wall of angkor thom\111014 north.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819" y="1905000"/>
              <a:ext cx="4354286" cy="326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1033537" y="3389692"/>
              <a:ext cx="1557263" cy="1144208"/>
              <a:chOff x="1033537" y="3389692"/>
              <a:chExt cx="1557263" cy="1144208"/>
            </a:xfrm>
          </p:grpSpPr>
          <p:cxnSp>
            <p:nvCxnSpPr>
              <p:cNvPr id="12" name="Straight Arrow Connector 11"/>
              <p:cNvCxnSpPr/>
              <p:nvPr/>
            </p:nvCxnSpPr>
            <p:spPr>
              <a:xfrm flipH="1">
                <a:off x="2057400" y="3389692"/>
                <a:ext cx="533400" cy="272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718128" y="3810000"/>
                <a:ext cx="678542" cy="272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033537" y="4479471"/>
                <a:ext cx="925286" cy="544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8" name="Group 17"/>
          <p:cNvGrpSpPr/>
          <p:nvPr/>
        </p:nvGrpSpPr>
        <p:grpSpPr>
          <a:xfrm>
            <a:off x="6084155" y="3886200"/>
            <a:ext cx="3001045" cy="2250785"/>
            <a:chOff x="4648200" y="1904997"/>
            <a:chExt cx="4820682" cy="3615513"/>
          </a:xfrm>
        </p:grpSpPr>
        <p:grpSp>
          <p:nvGrpSpPr>
            <p:cNvPr id="19" name="Group 18"/>
            <p:cNvGrpSpPr/>
            <p:nvPr/>
          </p:nvGrpSpPr>
          <p:grpSpPr>
            <a:xfrm>
              <a:off x="4648200" y="1904997"/>
              <a:ext cx="4820682" cy="3615513"/>
              <a:chOff x="4648200" y="1904997"/>
              <a:chExt cx="4820682" cy="3615513"/>
            </a:xfrm>
          </p:grpSpPr>
          <p:pic>
            <p:nvPicPr>
              <p:cNvPr id="21" name="Picture 3" descr="D:\from Disk E\2015 Photo\ហានិភ័យ​ ក្រុងអង្គរធំ\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200" y="1904997"/>
                <a:ext cx="4820682" cy="3615513"/>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1"/>
              <p:cNvSpPr/>
              <p:nvPr/>
            </p:nvSpPr>
            <p:spPr>
              <a:xfrm>
                <a:off x="4724400" y="2438400"/>
                <a:ext cx="2319867" cy="1845733"/>
              </a:xfrm>
              <a:custGeom>
                <a:avLst/>
                <a:gdLst>
                  <a:gd name="connsiteX0" fmla="*/ 1921933 w 2319867"/>
                  <a:gd name="connsiteY0" fmla="*/ 0 h 1845733"/>
                  <a:gd name="connsiteX1" fmla="*/ 1921933 w 2319867"/>
                  <a:gd name="connsiteY1" fmla="*/ 0 h 1845733"/>
                  <a:gd name="connsiteX2" fmla="*/ 1998133 w 2319867"/>
                  <a:gd name="connsiteY2" fmla="*/ 33867 h 1845733"/>
                  <a:gd name="connsiteX3" fmla="*/ 2015067 w 2319867"/>
                  <a:gd name="connsiteY3" fmla="*/ 59267 h 1845733"/>
                  <a:gd name="connsiteX4" fmla="*/ 2065867 w 2319867"/>
                  <a:gd name="connsiteY4" fmla="*/ 110067 h 1845733"/>
                  <a:gd name="connsiteX5" fmla="*/ 2099733 w 2319867"/>
                  <a:gd name="connsiteY5" fmla="*/ 135467 h 1845733"/>
                  <a:gd name="connsiteX6" fmla="*/ 2243667 w 2319867"/>
                  <a:gd name="connsiteY6" fmla="*/ 220133 h 1845733"/>
                  <a:gd name="connsiteX7" fmla="*/ 2319867 w 2319867"/>
                  <a:gd name="connsiteY7" fmla="*/ 287867 h 1845733"/>
                  <a:gd name="connsiteX8" fmla="*/ 2319867 w 2319867"/>
                  <a:gd name="connsiteY8" fmla="*/ 389467 h 1845733"/>
                  <a:gd name="connsiteX9" fmla="*/ 2082800 w 2319867"/>
                  <a:gd name="connsiteY9" fmla="*/ 533400 h 1845733"/>
                  <a:gd name="connsiteX10" fmla="*/ 1701800 w 2319867"/>
                  <a:gd name="connsiteY10" fmla="*/ 635000 h 1845733"/>
                  <a:gd name="connsiteX11" fmla="*/ 1557867 w 2319867"/>
                  <a:gd name="connsiteY11" fmla="*/ 863600 h 1845733"/>
                  <a:gd name="connsiteX12" fmla="*/ 1515533 w 2319867"/>
                  <a:gd name="connsiteY12" fmla="*/ 1024467 h 1845733"/>
                  <a:gd name="connsiteX13" fmla="*/ 1481667 w 2319867"/>
                  <a:gd name="connsiteY13" fmla="*/ 1261533 h 1845733"/>
                  <a:gd name="connsiteX14" fmla="*/ 1447800 w 2319867"/>
                  <a:gd name="connsiteY14" fmla="*/ 1354667 h 1845733"/>
                  <a:gd name="connsiteX15" fmla="*/ 1397000 w 2319867"/>
                  <a:gd name="connsiteY15" fmla="*/ 1422400 h 1845733"/>
                  <a:gd name="connsiteX16" fmla="*/ 1303867 w 2319867"/>
                  <a:gd name="connsiteY16" fmla="*/ 1456267 h 1845733"/>
                  <a:gd name="connsiteX17" fmla="*/ 1193800 w 2319867"/>
                  <a:gd name="connsiteY17" fmla="*/ 1464733 h 1845733"/>
                  <a:gd name="connsiteX18" fmla="*/ 1016000 w 2319867"/>
                  <a:gd name="connsiteY18" fmla="*/ 1490133 h 1845733"/>
                  <a:gd name="connsiteX19" fmla="*/ 838200 w 2319867"/>
                  <a:gd name="connsiteY19" fmla="*/ 1490133 h 1845733"/>
                  <a:gd name="connsiteX20" fmla="*/ 660400 w 2319867"/>
                  <a:gd name="connsiteY20" fmla="*/ 1574800 h 1845733"/>
                  <a:gd name="connsiteX21" fmla="*/ 541867 w 2319867"/>
                  <a:gd name="connsiteY21" fmla="*/ 1642533 h 1845733"/>
                  <a:gd name="connsiteX22" fmla="*/ 287867 w 2319867"/>
                  <a:gd name="connsiteY22" fmla="*/ 1718733 h 1845733"/>
                  <a:gd name="connsiteX23" fmla="*/ 152400 w 2319867"/>
                  <a:gd name="connsiteY23" fmla="*/ 1786467 h 1845733"/>
                  <a:gd name="connsiteX24" fmla="*/ 76200 w 2319867"/>
                  <a:gd name="connsiteY24" fmla="*/ 1845733 h 1845733"/>
                  <a:gd name="connsiteX25" fmla="*/ 0 w 2319867"/>
                  <a:gd name="connsiteY25" fmla="*/ 1845733 h 1845733"/>
                  <a:gd name="connsiteX26" fmla="*/ 135467 w 2319867"/>
                  <a:gd name="connsiteY26" fmla="*/ 1769533 h 184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19867" h="1845733">
                    <a:moveTo>
                      <a:pt x="1921933" y="0"/>
                    </a:moveTo>
                    <a:lnTo>
                      <a:pt x="1921933" y="0"/>
                    </a:lnTo>
                    <a:cubicBezTo>
                      <a:pt x="1947333" y="11289"/>
                      <a:pt x="1974683" y="18944"/>
                      <a:pt x="1998133" y="33867"/>
                    </a:cubicBezTo>
                    <a:cubicBezTo>
                      <a:pt x="2006718" y="39330"/>
                      <a:pt x="2008307" y="51662"/>
                      <a:pt x="2015067" y="59267"/>
                    </a:cubicBezTo>
                    <a:cubicBezTo>
                      <a:pt x="2030977" y="77165"/>
                      <a:pt x="2045941" y="96784"/>
                      <a:pt x="2065867" y="110067"/>
                    </a:cubicBezTo>
                    <a:cubicBezTo>
                      <a:pt x="2094588" y="129214"/>
                      <a:pt x="2084072" y="119804"/>
                      <a:pt x="2099733" y="135467"/>
                    </a:cubicBezTo>
                    <a:lnTo>
                      <a:pt x="2243667" y="220133"/>
                    </a:lnTo>
                    <a:lnTo>
                      <a:pt x="2319867" y="287867"/>
                    </a:lnTo>
                    <a:lnTo>
                      <a:pt x="2319867" y="389467"/>
                    </a:lnTo>
                    <a:lnTo>
                      <a:pt x="2082800" y="533400"/>
                    </a:lnTo>
                    <a:lnTo>
                      <a:pt x="1701800" y="635000"/>
                    </a:lnTo>
                    <a:lnTo>
                      <a:pt x="1557867" y="863600"/>
                    </a:lnTo>
                    <a:lnTo>
                      <a:pt x="1515533" y="1024467"/>
                    </a:lnTo>
                    <a:lnTo>
                      <a:pt x="1481667" y="1261533"/>
                    </a:lnTo>
                    <a:cubicBezTo>
                      <a:pt x="1463495" y="1352388"/>
                      <a:pt x="1490475" y="1333328"/>
                      <a:pt x="1447800" y="1354667"/>
                    </a:cubicBezTo>
                    <a:lnTo>
                      <a:pt x="1397000" y="1422400"/>
                    </a:lnTo>
                    <a:lnTo>
                      <a:pt x="1303867" y="1456267"/>
                    </a:lnTo>
                    <a:lnTo>
                      <a:pt x="1193800" y="1464733"/>
                    </a:lnTo>
                    <a:lnTo>
                      <a:pt x="1016000" y="1490133"/>
                    </a:lnTo>
                    <a:lnTo>
                      <a:pt x="838200" y="1490133"/>
                    </a:lnTo>
                    <a:lnTo>
                      <a:pt x="660400" y="1574800"/>
                    </a:lnTo>
                    <a:lnTo>
                      <a:pt x="541867" y="1642533"/>
                    </a:lnTo>
                    <a:lnTo>
                      <a:pt x="287867" y="1718733"/>
                    </a:lnTo>
                    <a:lnTo>
                      <a:pt x="152400" y="1786467"/>
                    </a:lnTo>
                    <a:lnTo>
                      <a:pt x="76200" y="1845733"/>
                    </a:lnTo>
                    <a:lnTo>
                      <a:pt x="0" y="1845733"/>
                    </a:lnTo>
                    <a:lnTo>
                      <a:pt x="135467" y="1769533"/>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3" name="Freeform 22"/>
              <p:cNvSpPr/>
              <p:nvPr/>
            </p:nvSpPr>
            <p:spPr>
              <a:xfrm>
                <a:off x="5410200" y="2760132"/>
                <a:ext cx="3428999" cy="1481668"/>
              </a:xfrm>
              <a:custGeom>
                <a:avLst/>
                <a:gdLst>
                  <a:gd name="connsiteX0" fmla="*/ 1625600 w 3429000"/>
                  <a:gd name="connsiteY0" fmla="*/ 0 h 1481667"/>
                  <a:gd name="connsiteX1" fmla="*/ 1524000 w 3429000"/>
                  <a:gd name="connsiteY1" fmla="*/ 262467 h 1481667"/>
                  <a:gd name="connsiteX2" fmla="*/ 1600200 w 3429000"/>
                  <a:gd name="connsiteY2" fmla="*/ 372534 h 1481667"/>
                  <a:gd name="connsiteX3" fmla="*/ 1930400 w 3429000"/>
                  <a:gd name="connsiteY3" fmla="*/ 270934 h 1481667"/>
                  <a:gd name="connsiteX4" fmla="*/ 2243667 w 3429000"/>
                  <a:gd name="connsiteY4" fmla="*/ 245534 h 1481667"/>
                  <a:gd name="connsiteX5" fmla="*/ 2590800 w 3429000"/>
                  <a:gd name="connsiteY5" fmla="*/ 431800 h 1481667"/>
                  <a:gd name="connsiteX6" fmla="*/ 2844800 w 3429000"/>
                  <a:gd name="connsiteY6" fmla="*/ 423334 h 1481667"/>
                  <a:gd name="connsiteX7" fmla="*/ 3191933 w 3429000"/>
                  <a:gd name="connsiteY7" fmla="*/ 516467 h 1481667"/>
                  <a:gd name="connsiteX8" fmla="*/ 3361267 w 3429000"/>
                  <a:gd name="connsiteY8" fmla="*/ 660400 h 1481667"/>
                  <a:gd name="connsiteX9" fmla="*/ 3403600 w 3429000"/>
                  <a:gd name="connsiteY9" fmla="*/ 728134 h 1481667"/>
                  <a:gd name="connsiteX10" fmla="*/ 3429000 w 3429000"/>
                  <a:gd name="connsiteY10" fmla="*/ 965200 h 1481667"/>
                  <a:gd name="connsiteX11" fmla="*/ 3429000 w 3429000"/>
                  <a:gd name="connsiteY11" fmla="*/ 1049867 h 1481667"/>
                  <a:gd name="connsiteX12" fmla="*/ 3429000 w 3429000"/>
                  <a:gd name="connsiteY12" fmla="*/ 1202267 h 1481667"/>
                  <a:gd name="connsiteX13" fmla="*/ 3183467 w 3429000"/>
                  <a:gd name="connsiteY13" fmla="*/ 1320800 h 1481667"/>
                  <a:gd name="connsiteX14" fmla="*/ 3107267 w 3429000"/>
                  <a:gd name="connsiteY14" fmla="*/ 1329267 h 1481667"/>
                  <a:gd name="connsiteX15" fmla="*/ 2878667 w 3429000"/>
                  <a:gd name="connsiteY15" fmla="*/ 1354667 h 1481667"/>
                  <a:gd name="connsiteX16" fmla="*/ 2819400 w 3429000"/>
                  <a:gd name="connsiteY16" fmla="*/ 1397000 h 1481667"/>
                  <a:gd name="connsiteX17" fmla="*/ 2794000 w 3429000"/>
                  <a:gd name="connsiteY17" fmla="*/ 1422400 h 1481667"/>
                  <a:gd name="connsiteX18" fmla="*/ 2751667 w 3429000"/>
                  <a:gd name="connsiteY18" fmla="*/ 1430867 h 1481667"/>
                  <a:gd name="connsiteX19" fmla="*/ 2616200 w 3429000"/>
                  <a:gd name="connsiteY19" fmla="*/ 1439334 h 1481667"/>
                  <a:gd name="connsiteX20" fmla="*/ 2370667 w 3429000"/>
                  <a:gd name="connsiteY20" fmla="*/ 1447800 h 1481667"/>
                  <a:gd name="connsiteX21" fmla="*/ 2065867 w 3429000"/>
                  <a:gd name="connsiteY21" fmla="*/ 1473200 h 1481667"/>
                  <a:gd name="connsiteX22" fmla="*/ 1964267 w 3429000"/>
                  <a:gd name="connsiteY22" fmla="*/ 1456267 h 1481667"/>
                  <a:gd name="connsiteX23" fmla="*/ 1938867 w 3429000"/>
                  <a:gd name="connsiteY23" fmla="*/ 1447800 h 1481667"/>
                  <a:gd name="connsiteX24" fmla="*/ 1905000 w 3429000"/>
                  <a:gd name="connsiteY24" fmla="*/ 1439334 h 1481667"/>
                  <a:gd name="connsiteX25" fmla="*/ 1625600 w 3429000"/>
                  <a:gd name="connsiteY25" fmla="*/ 1430867 h 1481667"/>
                  <a:gd name="connsiteX26" fmla="*/ 1278467 w 3429000"/>
                  <a:gd name="connsiteY26" fmla="*/ 1481667 h 1481667"/>
                  <a:gd name="connsiteX27" fmla="*/ 1100667 w 3429000"/>
                  <a:gd name="connsiteY27" fmla="*/ 1422400 h 1481667"/>
                  <a:gd name="connsiteX28" fmla="*/ 1024467 w 3429000"/>
                  <a:gd name="connsiteY28" fmla="*/ 1380067 h 1481667"/>
                  <a:gd name="connsiteX29" fmla="*/ 973667 w 3429000"/>
                  <a:gd name="connsiteY29" fmla="*/ 1363134 h 1481667"/>
                  <a:gd name="connsiteX30" fmla="*/ 931333 w 3429000"/>
                  <a:gd name="connsiteY30" fmla="*/ 1346200 h 1481667"/>
                  <a:gd name="connsiteX31" fmla="*/ 795867 w 3429000"/>
                  <a:gd name="connsiteY31" fmla="*/ 1286934 h 1481667"/>
                  <a:gd name="connsiteX32" fmla="*/ 575733 w 3429000"/>
                  <a:gd name="connsiteY32" fmla="*/ 1219200 h 1481667"/>
                  <a:gd name="connsiteX33" fmla="*/ 313267 w 3429000"/>
                  <a:gd name="connsiteY33" fmla="*/ 1176867 h 1481667"/>
                  <a:gd name="connsiteX34" fmla="*/ 0 w 3429000"/>
                  <a:gd name="connsiteY34" fmla="*/ 1227667 h 1481667"/>
                  <a:gd name="connsiteX35" fmla="*/ 0 w 3429000"/>
                  <a:gd name="connsiteY35" fmla="*/ 1227667 h 14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29000" h="1481667">
                    <a:moveTo>
                      <a:pt x="1625600" y="0"/>
                    </a:moveTo>
                    <a:lnTo>
                      <a:pt x="1524000" y="262467"/>
                    </a:lnTo>
                    <a:lnTo>
                      <a:pt x="1600200" y="372534"/>
                    </a:lnTo>
                    <a:lnTo>
                      <a:pt x="1930400" y="270934"/>
                    </a:lnTo>
                    <a:lnTo>
                      <a:pt x="2243667" y="245534"/>
                    </a:lnTo>
                    <a:lnTo>
                      <a:pt x="2590800" y="431800"/>
                    </a:lnTo>
                    <a:lnTo>
                      <a:pt x="2844800" y="423334"/>
                    </a:lnTo>
                    <a:lnTo>
                      <a:pt x="3191933" y="516467"/>
                    </a:lnTo>
                    <a:lnTo>
                      <a:pt x="3361267" y="660400"/>
                    </a:lnTo>
                    <a:lnTo>
                      <a:pt x="3403600" y="728134"/>
                    </a:lnTo>
                    <a:lnTo>
                      <a:pt x="3429000" y="965200"/>
                    </a:lnTo>
                    <a:lnTo>
                      <a:pt x="3429000" y="1049867"/>
                    </a:lnTo>
                    <a:lnTo>
                      <a:pt x="3429000" y="1202267"/>
                    </a:lnTo>
                    <a:lnTo>
                      <a:pt x="3183467" y="1320800"/>
                    </a:lnTo>
                    <a:lnTo>
                      <a:pt x="3107267" y="1329267"/>
                    </a:lnTo>
                    <a:lnTo>
                      <a:pt x="2878667" y="1354667"/>
                    </a:lnTo>
                    <a:cubicBezTo>
                      <a:pt x="2858911" y="1368778"/>
                      <a:pt x="2838358" y="1381834"/>
                      <a:pt x="2819400" y="1397000"/>
                    </a:cubicBezTo>
                    <a:cubicBezTo>
                      <a:pt x="2810050" y="1404480"/>
                      <a:pt x="2804396" y="1416459"/>
                      <a:pt x="2794000" y="1422400"/>
                    </a:cubicBezTo>
                    <a:cubicBezTo>
                      <a:pt x="2777985" y="1431551"/>
                      <a:pt x="2766776" y="1430867"/>
                      <a:pt x="2751667" y="1430867"/>
                    </a:cubicBezTo>
                    <a:lnTo>
                      <a:pt x="2616200" y="1439334"/>
                    </a:lnTo>
                    <a:lnTo>
                      <a:pt x="2370667" y="1447800"/>
                    </a:lnTo>
                    <a:lnTo>
                      <a:pt x="2065867" y="1473200"/>
                    </a:lnTo>
                    <a:cubicBezTo>
                      <a:pt x="2032000" y="1467556"/>
                      <a:pt x="1997934" y="1463000"/>
                      <a:pt x="1964267" y="1456267"/>
                    </a:cubicBezTo>
                    <a:cubicBezTo>
                      <a:pt x="1955516" y="1454517"/>
                      <a:pt x="1947448" y="1450252"/>
                      <a:pt x="1938867" y="1447800"/>
                    </a:cubicBezTo>
                    <a:cubicBezTo>
                      <a:pt x="1927678" y="1444603"/>
                      <a:pt x="1905000" y="1439334"/>
                      <a:pt x="1905000" y="1439334"/>
                    </a:cubicBezTo>
                    <a:lnTo>
                      <a:pt x="1625600" y="1430867"/>
                    </a:lnTo>
                    <a:lnTo>
                      <a:pt x="1278467" y="1481667"/>
                    </a:lnTo>
                    <a:lnTo>
                      <a:pt x="1100667" y="1422400"/>
                    </a:lnTo>
                    <a:cubicBezTo>
                      <a:pt x="1075267" y="1408289"/>
                      <a:pt x="1050798" y="1392354"/>
                      <a:pt x="1024467" y="1380067"/>
                    </a:cubicBezTo>
                    <a:cubicBezTo>
                      <a:pt x="1008292" y="1372519"/>
                      <a:pt x="989632" y="1371116"/>
                      <a:pt x="973667" y="1363134"/>
                    </a:cubicBezTo>
                    <a:cubicBezTo>
                      <a:pt x="927825" y="1340213"/>
                      <a:pt x="989026" y="1346200"/>
                      <a:pt x="931333" y="1346200"/>
                    </a:cubicBezTo>
                    <a:lnTo>
                      <a:pt x="795867" y="1286934"/>
                    </a:lnTo>
                    <a:lnTo>
                      <a:pt x="575733" y="1219200"/>
                    </a:lnTo>
                    <a:lnTo>
                      <a:pt x="313267" y="1176867"/>
                    </a:lnTo>
                    <a:lnTo>
                      <a:pt x="0" y="1227667"/>
                    </a:lnTo>
                    <a:lnTo>
                      <a:pt x="0" y="122766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p:cNvCxnSpPr/>
              <p:nvPr/>
            </p:nvCxnSpPr>
            <p:spPr>
              <a:xfrm flipH="1">
                <a:off x="5410199" y="3664252"/>
                <a:ext cx="644072" cy="0"/>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248737" y="2806701"/>
                <a:ext cx="567267" cy="88900"/>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014633" y="3886200"/>
                <a:ext cx="533401" cy="76199"/>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391399" y="3427210"/>
                <a:ext cx="272445" cy="73756"/>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4648200" y="2362200"/>
              <a:ext cx="1752600" cy="1524000"/>
            </a:xfrm>
            <a:prstGeom prst="line">
              <a:avLst/>
            </a:prstGeom>
            <a:ln w="9525">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sp>
        <p:nvSpPr>
          <p:cNvPr id="28"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7</a:t>
            </a:fld>
            <a:endParaRPr lang="en-US"/>
          </a:p>
        </p:txBody>
      </p:sp>
    </p:spTree>
    <p:extLst>
      <p:ext uri="{BB962C8B-B14F-4D97-AF65-F5344CB8AC3E}">
        <p14:creationId xmlns:p14="http://schemas.microsoft.com/office/powerpoint/2010/main" val="2788315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494486" y="2426285"/>
            <a:ext cx="2580354" cy="2397315"/>
            <a:chOff x="3206285" y="1858762"/>
            <a:chExt cx="2580354" cy="2397315"/>
          </a:xfrm>
        </p:grpSpPr>
        <p:grpSp>
          <p:nvGrpSpPr>
            <p:cNvPr id="30" name="Group 29"/>
            <p:cNvGrpSpPr/>
            <p:nvPr/>
          </p:nvGrpSpPr>
          <p:grpSpPr>
            <a:xfrm>
              <a:off x="3206285" y="1981200"/>
              <a:ext cx="2240643" cy="2177143"/>
              <a:chOff x="3156857" y="2394857"/>
              <a:chExt cx="2240643" cy="2177143"/>
            </a:xfrm>
          </p:grpSpPr>
          <p:grpSp>
            <p:nvGrpSpPr>
              <p:cNvPr id="37" name="Group 34"/>
              <p:cNvGrpSpPr>
                <a:grpSpLocks/>
              </p:cNvGrpSpPr>
              <p:nvPr/>
            </p:nvGrpSpPr>
            <p:grpSpPr bwMode="auto">
              <a:xfrm>
                <a:off x="3156857" y="2394857"/>
                <a:ext cx="2240643" cy="2177143"/>
                <a:chOff x="4537" y="5636"/>
                <a:chExt cx="3740" cy="3622"/>
              </a:xfrm>
            </p:grpSpPr>
            <p:pic>
              <p:nvPicPr>
                <p:cNvPr id="55" name="Picture 40" descr="PLAN Angkor Thom Gaucher EFEO, 20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7" y="5636"/>
                  <a:ext cx="3740" cy="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39"/>
                <p:cNvSpPr>
                  <a:spLocks noChangeArrowheads="1"/>
                </p:cNvSpPr>
                <p:nvPr/>
              </p:nvSpPr>
              <p:spPr bwMode="auto">
                <a:xfrm>
                  <a:off x="7248" y="5798"/>
                  <a:ext cx="171"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57" name="Rectangle 38"/>
                <p:cNvSpPr>
                  <a:spLocks noChangeArrowheads="1"/>
                </p:cNvSpPr>
                <p:nvPr/>
              </p:nvSpPr>
              <p:spPr bwMode="auto">
                <a:xfrm>
                  <a:off x="6738" y="5791"/>
                  <a:ext cx="76" cy="168"/>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58" name="Rectangle 37" descr="Light upward diagonal"/>
                <p:cNvSpPr>
                  <a:spLocks noChangeArrowheads="1"/>
                </p:cNvSpPr>
                <p:nvPr/>
              </p:nvSpPr>
              <p:spPr bwMode="auto">
                <a:xfrm>
                  <a:off x="6834" y="5790"/>
                  <a:ext cx="171"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9" name="Rectangle 36" descr="Light upward diagonal"/>
                <p:cNvSpPr>
                  <a:spLocks noChangeArrowheads="1"/>
                </p:cNvSpPr>
                <p:nvPr/>
              </p:nvSpPr>
              <p:spPr bwMode="auto">
                <a:xfrm>
                  <a:off x="5637" y="5798"/>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60" name="Rectangle 35" descr="Light upward diagonal"/>
                <p:cNvSpPr>
                  <a:spLocks noChangeArrowheads="1"/>
                </p:cNvSpPr>
                <p:nvPr/>
              </p:nvSpPr>
              <p:spPr bwMode="auto">
                <a:xfrm>
                  <a:off x="7930" y="7990"/>
                  <a:ext cx="187" cy="168"/>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38" name="Rectangle 33"/>
              <p:cNvSpPr>
                <a:spLocks noChangeArrowheads="1"/>
              </p:cNvSpPr>
              <p:nvPr/>
            </p:nvSpPr>
            <p:spPr bwMode="auto">
              <a:xfrm>
                <a:off x="4011398" y="4334345"/>
                <a:ext cx="73152" cy="100983"/>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39" name="Rectangle 32" descr="Light upward diagonal"/>
              <p:cNvSpPr>
                <a:spLocks noChangeArrowheads="1"/>
              </p:cNvSpPr>
              <p:nvPr/>
            </p:nvSpPr>
            <p:spPr bwMode="auto">
              <a:xfrm>
                <a:off x="3871875" y="4333554"/>
                <a:ext cx="112631"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0" name="Rectangle 13"/>
              <p:cNvSpPr>
                <a:spLocks noChangeArrowheads="1"/>
              </p:cNvSpPr>
              <p:nvPr/>
            </p:nvSpPr>
            <p:spPr bwMode="auto">
              <a:xfrm>
                <a:off x="5194407" y="2549434"/>
                <a:ext cx="100584" cy="45720"/>
              </a:xfrm>
              <a:prstGeom prst="rect">
                <a:avLst/>
              </a:prstGeom>
              <a:solidFill>
                <a:srgbClr val="FF0000">
                  <a:alpha val="52940"/>
                </a:srgbClr>
              </a:solidFill>
              <a:ln w="9525">
                <a:solidFill>
                  <a:srgbClr val="FF0000"/>
                </a:solidFill>
                <a:miter lim="800000"/>
                <a:headEnd/>
                <a:tailEnd/>
              </a:ln>
            </p:spPr>
            <p:txBody>
              <a:bodyPr/>
              <a:lstStyle/>
              <a:p>
                <a:endParaRPr lang="en-US">
                  <a:latin typeface="Book Antiqua" pitchFamily="18" charset="0"/>
                </a:endParaRPr>
              </a:p>
            </p:txBody>
          </p:sp>
          <p:sp>
            <p:nvSpPr>
              <p:cNvPr id="41" name="Rectangle 32" descr="Light upward diagonal"/>
              <p:cNvSpPr>
                <a:spLocks noChangeArrowheads="1"/>
              </p:cNvSpPr>
              <p:nvPr/>
            </p:nvSpPr>
            <p:spPr bwMode="auto">
              <a:xfrm>
                <a:off x="4120067" y="433436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2" name="Rectangle 32" descr="Light upward diagonal"/>
              <p:cNvSpPr>
                <a:spLocks noChangeArrowheads="1"/>
              </p:cNvSpPr>
              <p:nvPr/>
            </p:nvSpPr>
            <p:spPr bwMode="auto">
              <a:xfrm>
                <a:off x="4200963" y="4334369"/>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3" name="Rectangle 32" descr="Light upward diagonal"/>
              <p:cNvSpPr>
                <a:spLocks noChangeArrowheads="1"/>
              </p:cNvSpPr>
              <p:nvPr/>
            </p:nvSpPr>
            <p:spPr bwMode="auto">
              <a:xfrm>
                <a:off x="3803241" y="4333767"/>
                <a:ext cx="54864"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4" name="Rectangle 32" descr="Light upward diagonal"/>
              <p:cNvSpPr>
                <a:spLocks noChangeArrowheads="1"/>
              </p:cNvSpPr>
              <p:nvPr/>
            </p:nvSpPr>
            <p:spPr bwMode="auto">
              <a:xfrm>
                <a:off x="3723568" y="433494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5" name="Rectangle 32" descr="Light upward diagonal"/>
              <p:cNvSpPr>
                <a:spLocks noChangeArrowheads="1"/>
              </p:cNvSpPr>
              <p:nvPr/>
            </p:nvSpPr>
            <p:spPr bwMode="auto">
              <a:xfrm>
                <a:off x="3267163" y="3573562"/>
                <a:ext cx="100584" cy="7315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6" name="Rectangle 32" descr="Light upward diagonal"/>
              <p:cNvSpPr>
                <a:spLocks noChangeArrowheads="1"/>
              </p:cNvSpPr>
              <p:nvPr/>
            </p:nvSpPr>
            <p:spPr bwMode="auto">
              <a:xfrm>
                <a:off x="3266587" y="3519225"/>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7" name="Rectangle 32" descr="Light upward diagonal"/>
              <p:cNvSpPr>
                <a:spLocks noChangeArrowheads="1"/>
              </p:cNvSpPr>
              <p:nvPr/>
            </p:nvSpPr>
            <p:spPr bwMode="auto">
              <a:xfrm>
                <a:off x="4353512" y="2487480"/>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8" name="Rectangle 32" descr="Light upward diagonal"/>
              <p:cNvSpPr>
                <a:spLocks noChangeArrowheads="1"/>
              </p:cNvSpPr>
              <p:nvPr/>
            </p:nvSpPr>
            <p:spPr bwMode="auto">
              <a:xfrm>
                <a:off x="4396847" y="2487624"/>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49" name="Rectangle 32" descr="Light upward diagonal"/>
              <p:cNvSpPr>
                <a:spLocks noChangeArrowheads="1"/>
              </p:cNvSpPr>
              <p:nvPr/>
            </p:nvSpPr>
            <p:spPr bwMode="auto">
              <a:xfrm>
                <a:off x="4648736" y="2487494"/>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0" name="Rectangle 32" descr="Light upward diagonal"/>
              <p:cNvSpPr>
                <a:spLocks noChangeArrowheads="1"/>
              </p:cNvSpPr>
              <p:nvPr/>
            </p:nvSpPr>
            <p:spPr bwMode="auto">
              <a:xfrm>
                <a:off x="4692071" y="2487638"/>
                <a:ext cx="64008"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1" name="Rectangle 32" descr="Light upward diagonal"/>
              <p:cNvSpPr>
                <a:spLocks noChangeArrowheads="1"/>
              </p:cNvSpPr>
              <p:nvPr/>
            </p:nvSpPr>
            <p:spPr bwMode="auto">
              <a:xfrm>
                <a:off x="4903082" y="2494171"/>
                <a:ext cx="36576"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2" name="Rectangle 32" descr="Light upward diagonal"/>
              <p:cNvSpPr>
                <a:spLocks noChangeArrowheads="1"/>
              </p:cNvSpPr>
              <p:nvPr/>
            </p:nvSpPr>
            <p:spPr bwMode="auto">
              <a:xfrm>
                <a:off x="5201315" y="271227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3" name="Rectangle 32" descr="Light upward diagonal"/>
              <p:cNvSpPr>
                <a:spLocks noChangeArrowheads="1"/>
              </p:cNvSpPr>
              <p:nvPr/>
            </p:nvSpPr>
            <p:spPr bwMode="auto">
              <a:xfrm>
                <a:off x="5201594" y="4038600"/>
                <a:ext cx="100584" cy="27432"/>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sp>
            <p:nvSpPr>
              <p:cNvPr id="54" name="Rectangle 32" descr="Light upward diagonal"/>
              <p:cNvSpPr>
                <a:spLocks noChangeArrowheads="1"/>
              </p:cNvSpPr>
              <p:nvPr/>
            </p:nvSpPr>
            <p:spPr bwMode="auto">
              <a:xfrm>
                <a:off x="5105400" y="4347064"/>
                <a:ext cx="27432" cy="100983"/>
              </a:xfrm>
              <a:prstGeom prst="rect">
                <a:avLst/>
              </a:prstGeom>
              <a:pattFill prst="ltUpDiag">
                <a:fgClr>
                  <a:schemeClr val="accent5">
                    <a:lumMod val="75000"/>
                    <a:alpha val="52940"/>
                  </a:schemeClr>
                </a:fgClr>
                <a:bgClr>
                  <a:srgbClr val="FFFFFF">
                    <a:alpha val="52940"/>
                  </a:srgbClr>
                </a:bgClr>
              </a:pattFill>
              <a:ln w="9525">
                <a:solidFill>
                  <a:schemeClr val="accent5">
                    <a:lumMod val="50000"/>
                  </a:schemeClr>
                </a:solidFill>
                <a:miter lim="800000"/>
                <a:headEnd/>
                <a:tailEnd/>
              </a:ln>
            </p:spPr>
            <p:txBody>
              <a:bodyPr/>
              <a:lstStyle/>
              <a:p>
                <a:endParaRPr lang="en-US">
                  <a:latin typeface="Book Antiqua" pitchFamily="18" charset="0"/>
                </a:endParaRPr>
              </a:p>
            </p:txBody>
          </p:sp>
        </p:grpSp>
        <p:sp>
          <p:nvSpPr>
            <p:cNvPr id="31" name="Text Box 15"/>
            <p:cNvSpPr txBox="1">
              <a:spLocks noChangeArrowheads="1"/>
            </p:cNvSpPr>
            <p:nvPr/>
          </p:nvSpPr>
          <p:spPr bwMode="auto">
            <a:xfrm>
              <a:off x="4471475" y="1858762"/>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1</a:t>
              </a:r>
              <a:endParaRPr lang="en-US" sz="700" dirty="0"/>
            </a:p>
          </p:txBody>
        </p:sp>
        <p:sp>
          <p:nvSpPr>
            <p:cNvPr id="32" name="Text Box 15"/>
            <p:cNvSpPr txBox="1">
              <a:spLocks noChangeArrowheads="1"/>
            </p:cNvSpPr>
            <p:nvPr/>
          </p:nvSpPr>
          <p:spPr bwMode="auto">
            <a:xfrm>
              <a:off x="4806453" y="1858762"/>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2</a:t>
              </a:r>
              <a:endParaRPr lang="en-US" sz="700" dirty="0"/>
            </a:p>
          </p:txBody>
        </p:sp>
        <p:sp>
          <p:nvSpPr>
            <p:cNvPr id="33" name="Text Box 15"/>
            <p:cNvSpPr txBox="1">
              <a:spLocks noChangeArrowheads="1"/>
            </p:cNvSpPr>
            <p:nvPr/>
          </p:nvSpPr>
          <p:spPr bwMode="auto">
            <a:xfrm>
              <a:off x="5396012" y="2074369"/>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3</a:t>
              </a:r>
              <a:endParaRPr lang="en-US" sz="700" dirty="0"/>
            </a:p>
          </p:txBody>
        </p:sp>
        <p:sp>
          <p:nvSpPr>
            <p:cNvPr id="34" name="Text Box 15"/>
            <p:cNvSpPr txBox="1">
              <a:spLocks noChangeArrowheads="1"/>
            </p:cNvSpPr>
            <p:nvPr/>
          </p:nvSpPr>
          <p:spPr bwMode="auto">
            <a:xfrm>
              <a:off x="4021202" y="4089448"/>
              <a:ext cx="152400" cy="166629"/>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700" dirty="0">
                  <a:solidFill>
                    <a:srgbClr val="FF0000"/>
                  </a:solidFill>
                  <a:latin typeface="DaunPenh" pitchFamily="2" charset="0"/>
                </a:rPr>
                <a:t>4</a:t>
              </a:r>
              <a:endParaRPr lang="en-US" sz="700" dirty="0"/>
            </a:p>
          </p:txBody>
        </p:sp>
        <p:sp>
          <p:nvSpPr>
            <p:cNvPr id="35" name="Up Arrow 34"/>
            <p:cNvSpPr/>
            <p:nvPr/>
          </p:nvSpPr>
          <p:spPr>
            <a:xfrm>
              <a:off x="5625118" y="2268923"/>
              <a:ext cx="161521" cy="1212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Box 15"/>
            <p:cNvSpPr txBox="1">
              <a:spLocks noChangeArrowheads="1"/>
            </p:cNvSpPr>
            <p:nvPr/>
          </p:nvSpPr>
          <p:spPr bwMode="auto">
            <a:xfrm>
              <a:off x="5616425" y="2081001"/>
              <a:ext cx="152400" cy="166629"/>
            </a:xfrm>
            <a:prstGeom prst="rect">
              <a:avLst/>
            </a:prstGeom>
            <a:noFill/>
            <a:ln w="12700">
              <a:noFill/>
            </a:ln>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1000" dirty="0">
                  <a:latin typeface="DaunPenh" pitchFamily="2" charset="0"/>
                </a:rPr>
                <a:t>N</a:t>
              </a:r>
              <a:endParaRPr lang="en-US" sz="1000" dirty="0"/>
            </a:p>
          </p:txBody>
        </p:sp>
      </p:grpSp>
      <p:pic>
        <p:nvPicPr>
          <p:cNvPr id="61" name="Picture 4" descr="D:\Impact angkor region\100NIKON\DSCN0064.JPG"/>
          <p:cNvPicPr>
            <a:picLocks noChangeAspect="1" noChangeArrowheads="1"/>
          </p:cNvPicPr>
          <p:nvPr/>
        </p:nvPicPr>
        <p:blipFill>
          <a:blip r:embed="rId3" cstate="print">
            <a:extLst>
              <a:ext uri="{28A0092B-C50C-407E-A947-70E740481C1C}">
                <a14:useLocalDpi xmlns:a14="http://schemas.microsoft.com/office/drawing/2010/main" val="0"/>
              </a:ext>
            </a:extLst>
          </a:blip>
          <a:srcRect t="6319" b="7692"/>
          <a:stretch>
            <a:fillRect/>
          </a:stretch>
        </p:blipFill>
        <p:spPr bwMode="auto">
          <a:xfrm>
            <a:off x="5885956" y="786339"/>
            <a:ext cx="2971800" cy="180657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2" name="TextBox 9"/>
          <p:cNvSpPr txBox="1">
            <a:spLocks noChangeArrowheads="1"/>
          </p:cNvSpPr>
          <p:nvPr/>
        </p:nvSpPr>
        <p:spPr bwMode="auto">
          <a:xfrm>
            <a:off x="3568009" y="4910161"/>
            <a:ext cx="192746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r>
              <a:rPr lang="en-US" sz="1200" b="0" dirty="0">
                <a:latin typeface="Khmer OS" pitchFamily="2" charset="0"/>
                <a:cs typeface="Khmer OS" pitchFamily="2" charset="0"/>
              </a:rPr>
              <a:t>Plan global de la </a:t>
            </a:r>
            <a:r>
              <a:rPr lang="en-US" sz="1200" b="0" dirty="0" err="1">
                <a:latin typeface="Khmer OS" pitchFamily="2" charset="0"/>
                <a:cs typeface="Khmer OS" pitchFamily="2" charset="0"/>
              </a:rPr>
              <a:t>ville</a:t>
            </a:r>
            <a:r>
              <a:rPr lang="en-US" sz="1200" b="0" dirty="0">
                <a:latin typeface="Khmer OS" pitchFamily="2" charset="0"/>
                <a:cs typeface="Khmer OS" pitchFamily="2" charset="0"/>
              </a:rPr>
              <a:t> </a:t>
            </a:r>
            <a:r>
              <a:rPr lang="en-US" sz="1200" b="0" dirty="0" err="1">
                <a:latin typeface="Khmer OS" pitchFamily="2" charset="0"/>
                <a:cs typeface="Khmer OS" pitchFamily="2" charset="0"/>
              </a:rPr>
              <a:t>d’Angkor</a:t>
            </a:r>
            <a:r>
              <a:rPr lang="en-US" sz="1200" b="0" dirty="0">
                <a:latin typeface="Khmer OS" pitchFamily="2" charset="0"/>
                <a:cs typeface="Khmer OS" pitchFamily="2" charset="0"/>
              </a:rPr>
              <a:t> Thom</a:t>
            </a:r>
          </a:p>
          <a:p>
            <a:pPr algn="ctr" eaLnBrk="1" hangingPunct="1"/>
            <a:endParaRPr lang="en-US" sz="600" b="0" dirty="0">
              <a:latin typeface="Khmer OS" pitchFamily="2" charset="0"/>
              <a:cs typeface="Khmer OS" pitchFamily="2" charset="0"/>
            </a:endParaRPr>
          </a:p>
          <a:p>
            <a:pPr algn="ctr" eaLnBrk="1" hangingPunct="1"/>
            <a:r>
              <a:rPr lang="en-US" sz="1100" b="0" dirty="0">
                <a:latin typeface="Khmer OS" pitchFamily="2" charset="0"/>
                <a:cs typeface="Khmer OS" pitchFamily="2" charset="0"/>
              </a:rPr>
              <a:t>Structure de la </a:t>
            </a:r>
            <a:r>
              <a:rPr lang="en-US" sz="1100" b="0" dirty="0" err="1">
                <a:latin typeface="Khmer OS" pitchFamily="2" charset="0"/>
                <a:cs typeface="Khmer OS" pitchFamily="2" charset="0"/>
              </a:rPr>
              <a:t>muraille</a:t>
            </a:r>
            <a:r>
              <a:rPr lang="en-US" sz="1100" b="0" dirty="0">
                <a:latin typeface="Khmer OS" pitchFamily="2" charset="0"/>
                <a:cs typeface="Khmer OS" pitchFamily="2" charset="0"/>
              </a:rPr>
              <a:t> </a:t>
            </a:r>
            <a:r>
              <a:rPr lang="en-US" sz="1100" b="0" dirty="0" err="1">
                <a:latin typeface="Khmer OS" pitchFamily="2" charset="0"/>
                <a:cs typeface="Khmer OS" pitchFamily="2" charset="0"/>
              </a:rPr>
              <a:t>en</a:t>
            </a:r>
            <a:r>
              <a:rPr lang="en-US" sz="1100" b="0" dirty="0">
                <a:latin typeface="Khmer OS" pitchFamily="2" charset="0"/>
                <a:cs typeface="Khmer OS" pitchFamily="2" charset="0"/>
              </a:rPr>
              <a:t> </a:t>
            </a:r>
            <a:r>
              <a:rPr lang="en-US" sz="1100" b="0" dirty="0" err="1">
                <a:latin typeface="Khmer OS" pitchFamily="2" charset="0"/>
                <a:cs typeface="Khmer OS" pitchFamily="2" charset="0"/>
              </a:rPr>
              <a:t>pierre</a:t>
            </a:r>
            <a:endParaRPr lang="en-US" sz="1100" b="0" dirty="0">
              <a:latin typeface="Khmer OS" pitchFamily="2" charset="0"/>
              <a:cs typeface="Khmer OS" pitchFamily="2" charset="0"/>
            </a:endParaRPr>
          </a:p>
          <a:p>
            <a:pPr algn="ctr" eaLnBrk="1" hangingPunct="1"/>
            <a:endParaRPr lang="en-US" sz="1100" b="0" dirty="0">
              <a:latin typeface="Khmer OS" pitchFamily="2" charset="0"/>
              <a:cs typeface="Khmer OS" pitchFamily="2" charset="0"/>
            </a:endParaRPr>
          </a:p>
          <a:p>
            <a:pPr algn="ctr" eaLnBrk="1" hangingPunct="1"/>
            <a:r>
              <a:rPr lang="en-US" sz="1100" b="0" dirty="0">
                <a:latin typeface="Khmer OS" pitchFamily="2" charset="0"/>
                <a:cs typeface="Khmer OS" pitchFamily="2" charset="0"/>
              </a:rPr>
              <a:t>Les 4 segments de la </a:t>
            </a:r>
            <a:r>
              <a:rPr lang="en-US" sz="1100" b="0" dirty="0" err="1">
                <a:latin typeface="Khmer OS" pitchFamily="2" charset="0"/>
                <a:cs typeface="Khmer OS" pitchFamily="2" charset="0"/>
              </a:rPr>
              <a:t>muraille</a:t>
            </a:r>
            <a:r>
              <a:rPr lang="en-US" sz="1100" b="0" dirty="0">
                <a:latin typeface="Khmer OS" pitchFamily="2" charset="0"/>
                <a:cs typeface="Khmer OS" pitchFamily="2" charset="0"/>
              </a:rPr>
              <a:t> </a:t>
            </a:r>
            <a:r>
              <a:rPr lang="en-US" sz="1100" b="0" dirty="0" err="1">
                <a:latin typeface="Khmer OS" pitchFamily="2" charset="0"/>
                <a:cs typeface="Khmer OS" pitchFamily="2" charset="0"/>
              </a:rPr>
              <a:t>effondrés</a:t>
            </a:r>
            <a:r>
              <a:rPr lang="en-US" sz="1100" b="0" dirty="0">
                <a:latin typeface="Khmer OS" pitchFamily="2" charset="0"/>
                <a:cs typeface="Khmer OS" pitchFamily="2" charset="0"/>
              </a:rPr>
              <a:t> </a:t>
            </a:r>
            <a:r>
              <a:rPr lang="en-US" sz="1100" b="0" dirty="0" err="1">
                <a:latin typeface="Khmer OS" pitchFamily="2" charset="0"/>
                <a:cs typeface="Khmer OS" pitchFamily="2" charset="0"/>
              </a:rPr>
              <a:t>mesurent</a:t>
            </a:r>
            <a:r>
              <a:rPr lang="en-US" sz="1100" b="0" dirty="0">
                <a:latin typeface="Khmer OS" pitchFamily="2" charset="0"/>
                <a:cs typeface="Khmer OS" pitchFamily="2" charset="0"/>
              </a:rPr>
              <a:t> </a:t>
            </a:r>
            <a:r>
              <a:rPr lang="en-US" sz="1100" b="0" dirty="0" err="1">
                <a:latin typeface="Khmer OS" pitchFamily="2" charset="0"/>
                <a:cs typeface="Khmer OS" pitchFamily="2" charset="0"/>
              </a:rPr>
              <a:t>en</a:t>
            </a:r>
            <a:r>
              <a:rPr lang="en-US" sz="1100" b="0" dirty="0">
                <a:latin typeface="Khmer OS" pitchFamily="2" charset="0"/>
                <a:cs typeface="Khmer OS" pitchFamily="2" charset="0"/>
              </a:rPr>
              <a:t> tout 83 m.</a:t>
            </a:r>
            <a:endParaRPr lang="en-US" sz="1100" b="0" dirty="0">
              <a:cs typeface="Times New Roman" pitchFamily="18" charset="0"/>
            </a:endParaRPr>
          </a:p>
        </p:txBody>
      </p:sp>
      <p:pic>
        <p:nvPicPr>
          <p:cNvPr id="63" name="Picture 2" descr="C:\Users\Sopheap\Desktop\100NIKON\Panorama.tif"/>
          <p:cNvPicPr>
            <a:picLocks noChangeAspect="1" noChangeArrowheads="1"/>
          </p:cNvPicPr>
          <p:nvPr/>
        </p:nvPicPr>
        <p:blipFill>
          <a:blip r:embed="rId4" cstate="print">
            <a:extLst>
              <a:ext uri="{28A0092B-C50C-407E-A947-70E740481C1C}">
                <a14:useLocalDpi xmlns:a14="http://schemas.microsoft.com/office/drawing/2010/main" val="0"/>
              </a:ext>
            </a:extLst>
          </a:blip>
          <a:srcRect t="16666"/>
          <a:stretch>
            <a:fillRect/>
          </a:stretch>
        </p:blipFill>
        <p:spPr bwMode="auto">
          <a:xfrm>
            <a:off x="352166" y="4191000"/>
            <a:ext cx="2969739" cy="1808623"/>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4" name="TextBox 9"/>
          <p:cNvSpPr txBox="1">
            <a:spLocks noChangeArrowheads="1"/>
          </p:cNvSpPr>
          <p:nvPr/>
        </p:nvSpPr>
        <p:spPr bwMode="auto">
          <a:xfrm>
            <a:off x="461796" y="2763955"/>
            <a:ext cx="2956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fr-FR" sz="1000" dirty="0">
                <a:solidFill>
                  <a:srgbClr val="000000"/>
                </a:solidFill>
                <a:latin typeface="Calibri" panose="020F0502020204030204" pitchFamily="34" charset="0"/>
                <a:ea typeface="MS PGothic" panose="020B0600070205080204" pitchFamily="34" charset="-128"/>
                <a:cs typeface="DaunPenh" panose="02000500000000020004" pitchFamily="2" charset="0"/>
              </a:rPr>
              <a:t>Localité 1  </a:t>
            </a:r>
            <a:r>
              <a:rPr lang="fr-FR" sz="10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une segment de 14 m sur la muraille</a:t>
            </a:r>
            <a:r>
              <a:rPr lang="fr-FR" sz="100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fr-FR" sz="1000" b="0" dirty="0">
                <a:solidFill>
                  <a:srgbClr val="000000"/>
                </a:solidFill>
                <a:latin typeface="Calibri" panose="020F0502020204030204" pitchFamily="34" charset="0"/>
                <a:ea typeface="MS PGothic" panose="020B0600070205080204" pitchFamily="34" charset="-128"/>
                <a:cs typeface="DaunPenh" panose="02000500000000020004" pitchFamily="2" charset="0"/>
              </a:rPr>
              <a:t>s’est effondré le 14 octobre 2011</a:t>
            </a:r>
            <a:endParaRPr lang="en-US" sz="1000" b="0" dirty="0">
              <a:latin typeface="Khmer OS" pitchFamily="2" charset="0"/>
              <a:cs typeface="Khmer OS" pitchFamily="2" charset="0"/>
            </a:endParaRPr>
          </a:p>
        </p:txBody>
      </p:sp>
      <p:pic>
        <p:nvPicPr>
          <p:cNvPr id="65" name="Picture 3" descr="D:\Impact angkor region\103NIKON\pa4.tif"/>
          <p:cNvPicPr>
            <a:picLocks noChangeAspect="1" noChangeArrowheads="1"/>
          </p:cNvPicPr>
          <p:nvPr/>
        </p:nvPicPr>
        <p:blipFill>
          <a:blip r:embed="rId5" cstate="print">
            <a:extLst>
              <a:ext uri="{28A0092B-C50C-407E-A947-70E740481C1C}">
                <a14:useLocalDpi xmlns:a14="http://schemas.microsoft.com/office/drawing/2010/main" val="0"/>
              </a:ext>
            </a:extLst>
          </a:blip>
          <a:srcRect l="11975" t="9126" b="10452"/>
          <a:stretch>
            <a:fillRect/>
          </a:stretch>
        </p:blipFill>
        <p:spPr bwMode="auto">
          <a:xfrm>
            <a:off x="5803711" y="4202530"/>
            <a:ext cx="2966426" cy="180657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6" name="Picture 2" descr="D:\Impact angkor region\101NIKON\DSCN0068.JPG"/>
          <p:cNvPicPr>
            <a:picLocks noChangeAspect="1" noChangeArrowheads="1"/>
          </p:cNvPicPr>
          <p:nvPr/>
        </p:nvPicPr>
        <p:blipFill>
          <a:blip r:embed="rId6" cstate="print">
            <a:extLst>
              <a:ext uri="{28A0092B-C50C-407E-A947-70E740481C1C}">
                <a14:useLocalDpi xmlns:a14="http://schemas.microsoft.com/office/drawing/2010/main" val="0"/>
              </a:ext>
            </a:extLst>
          </a:blip>
          <a:srcRect b="18488"/>
          <a:stretch>
            <a:fillRect/>
          </a:stretch>
        </p:blipFill>
        <p:spPr bwMode="auto">
          <a:xfrm>
            <a:off x="461797" y="844425"/>
            <a:ext cx="2956487" cy="180657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1" name="Text Box 15"/>
          <p:cNvSpPr txBox="1">
            <a:spLocks noChangeArrowheads="1"/>
          </p:cNvSpPr>
          <p:nvPr/>
        </p:nvSpPr>
        <p:spPr bwMode="auto">
          <a:xfrm>
            <a:off x="461797" y="2443776"/>
            <a:ext cx="205208" cy="188270"/>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1000" dirty="0">
                <a:solidFill>
                  <a:srgbClr val="FF0000"/>
                </a:solidFill>
                <a:latin typeface="DaunPenh" pitchFamily="2" charset="0"/>
              </a:rPr>
              <a:t>1</a:t>
            </a:r>
            <a:endParaRPr lang="en-US" sz="1000" dirty="0"/>
          </a:p>
        </p:txBody>
      </p:sp>
      <p:sp>
        <p:nvSpPr>
          <p:cNvPr id="72" name="Text Box 15"/>
          <p:cNvSpPr txBox="1">
            <a:spLocks noChangeArrowheads="1"/>
          </p:cNvSpPr>
          <p:nvPr/>
        </p:nvSpPr>
        <p:spPr bwMode="auto">
          <a:xfrm>
            <a:off x="5888855" y="2393726"/>
            <a:ext cx="205208" cy="188270"/>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1000" dirty="0">
                <a:solidFill>
                  <a:srgbClr val="FF0000"/>
                </a:solidFill>
                <a:latin typeface="DaunPenh" pitchFamily="2" charset="0"/>
              </a:rPr>
              <a:t>2</a:t>
            </a:r>
            <a:endParaRPr lang="en-US" sz="1000" dirty="0"/>
          </a:p>
        </p:txBody>
      </p:sp>
      <p:sp>
        <p:nvSpPr>
          <p:cNvPr id="73" name="Text Box 15"/>
          <p:cNvSpPr txBox="1">
            <a:spLocks noChangeArrowheads="1"/>
          </p:cNvSpPr>
          <p:nvPr/>
        </p:nvSpPr>
        <p:spPr bwMode="auto">
          <a:xfrm>
            <a:off x="5805797" y="5808621"/>
            <a:ext cx="205208" cy="188270"/>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1000" dirty="0">
                <a:solidFill>
                  <a:srgbClr val="FF0000"/>
                </a:solidFill>
                <a:latin typeface="DaunPenh" pitchFamily="2" charset="0"/>
              </a:rPr>
              <a:t>3</a:t>
            </a:r>
            <a:endParaRPr lang="en-US" sz="1000" dirty="0"/>
          </a:p>
        </p:txBody>
      </p:sp>
      <p:sp>
        <p:nvSpPr>
          <p:cNvPr id="74" name="Text Box 15"/>
          <p:cNvSpPr txBox="1">
            <a:spLocks noChangeArrowheads="1"/>
          </p:cNvSpPr>
          <p:nvPr/>
        </p:nvSpPr>
        <p:spPr bwMode="auto">
          <a:xfrm>
            <a:off x="352166" y="5800720"/>
            <a:ext cx="205208" cy="188270"/>
          </a:xfrm>
          <a:prstGeom prst="rect">
            <a:avLst/>
          </a:prstGeom>
          <a:ln w="12700"/>
          <a:extLst/>
        </p:spPr>
        <p:style>
          <a:lnRef idx="2">
            <a:schemeClr val="accent2"/>
          </a:lnRef>
          <a:fillRef idx="1">
            <a:schemeClr val="lt1"/>
          </a:fillRef>
          <a:effectRef idx="0">
            <a:schemeClr val="accent2"/>
          </a:effectRef>
          <a:fontRef idx="minor">
            <a:schemeClr val="dk1"/>
          </a:fontRef>
        </p:style>
        <p:txBody>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algn="ctr" eaLnBrk="1" hangingPunct="1">
              <a:spcAft>
                <a:spcPts val="1000"/>
              </a:spcAft>
            </a:pPr>
            <a:r>
              <a:rPr lang="en-US" sz="1000" dirty="0">
                <a:solidFill>
                  <a:srgbClr val="FF0000"/>
                </a:solidFill>
                <a:latin typeface="DaunPenh" pitchFamily="2" charset="0"/>
              </a:rPr>
              <a:t>4</a:t>
            </a:r>
            <a:endParaRPr lang="en-US" sz="1000" dirty="0"/>
          </a:p>
        </p:txBody>
      </p:sp>
      <p:sp>
        <p:nvSpPr>
          <p:cNvPr id="2" name="Rectangle 1"/>
          <p:cNvSpPr/>
          <p:nvPr/>
        </p:nvSpPr>
        <p:spPr>
          <a:xfrm>
            <a:off x="359204" y="228600"/>
            <a:ext cx="4812536" cy="584775"/>
          </a:xfrm>
          <a:prstGeom prst="rect">
            <a:avLst/>
          </a:prstGeom>
        </p:spPr>
        <p:txBody>
          <a:bodyPr wrap="none">
            <a:spAutoFit/>
          </a:bodyPr>
          <a:lstStyle/>
          <a:p>
            <a:pPr>
              <a:buNone/>
            </a:pPr>
            <a:r>
              <a:rPr lang="ca-ES" dirty="0">
                <a:cs typeface="Khmer OS" pitchFamily="2" charset="0"/>
              </a:rPr>
              <a:t>4</a:t>
            </a:r>
            <a:r>
              <a:rPr lang="en-US" dirty="0">
                <a:cs typeface="Khmer OS" pitchFamily="2" charset="0"/>
              </a:rPr>
              <a:t>- </a:t>
            </a:r>
            <a:r>
              <a:rPr lang="en-US" dirty="0" err="1">
                <a:cs typeface="Khmer OS" pitchFamily="2" charset="0"/>
              </a:rPr>
              <a:t>Activités</a:t>
            </a:r>
            <a:r>
              <a:rPr lang="en-US" dirty="0">
                <a:cs typeface="Khmer OS" pitchFamily="2" charset="0"/>
              </a:rPr>
              <a:t> et </a:t>
            </a:r>
            <a:r>
              <a:rPr lang="en-US" dirty="0" err="1">
                <a:cs typeface="Khmer OS" pitchFamily="2" charset="0"/>
              </a:rPr>
              <a:t>résultats</a:t>
            </a:r>
            <a:r>
              <a:rPr lang="en-US" dirty="0">
                <a:cs typeface="Khmer OS" pitchFamily="2" charset="0"/>
              </a:rPr>
              <a:t> </a:t>
            </a:r>
          </a:p>
          <a:p>
            <a:pPr>
              <a:buNone/>
            </a:pPr>
            <a:r>
              <a:rPr lang="en-US" sz="1400" dirty="0">
                <a:latin typeface="Times New Roman" pitchFamily="18" charset="0"/>
                <a:cs typeface="Khmer OS" pitchFamily="2" charset="0"/>
              </a:rPr>
              <a:t>Intervention immediate pour </a:t>
            </a:r>
            <a:r>
              <a:rPr lang="en-US" sz="1400" dirty="0" err="1">
                <a:latin typeface="Times New Roman" pitchFamily="18" charset="0"/>
                <a:cs typeface="Khmer OS" pitchFamily="2" charset="0"/>
              </a:rPr>
              <a:t>renforcer</a:t>
            </a:r>
            <a:r>
              <a:rPr lang="en-US" sz="1400" dirty="0">
                <a:latin typeface="Times New Roman" pitchFamily="18" charset="0"/>
                <a:cs typeface="Khmer OS" pitchFamily="2" charset="0"/>
              </a:rPr>
              <a:t> et </a:t>
            </a:r>
            <a:r>
              <a:rPr lang="en-US" sz="1400" dirty="0" err="1">
                <a:latin typeface="Times New Roman" pitchFamily="18" charset="0"/>
                <a:cs typeface="Khmer OS" pitchFamily="2" charset="0"/>
              </a:rPr>
              <a:t>restaurer</a:t>
            </a:r>
            <a:r>
              <a:rPr lang="en-US" sz="1400" dirty="0">
                <a:latin typeface="Times New Roman" pitchFamily="18" charset="0"/>
                <a:cs typeface="Khmer OS" pitchFamily="2" charset="0"/>
              </a:rPr>
              <a:t> les 4 </a:t>
            </a:r>
            <a:r>
              <a:rPr lang="en-US" sz="1400" dirty="0" err="1">
                <a:latin typeface="Times New Roman" pitchFamily="18" charset="0"/>
                <a:cs typeface="Khmer OS" pitchFamily="2" charset="0"/>
              </a:rPr>
              <a:t>localités</a:t>
            </a:r>
            <a:endParaRPr lang="ca-ES" sz="1400" dirty="0">
              <a:latin typeface="Khmer OS" pitchFamily="2" charset="0"/>
              <a:cs typeface="Khmer OS" pitchFamily="2" charset="0"/>
            </a:endParaRPr>
          </a:p>
        </p:txBody>
      </p:sp>
      <p:sp>
        <p:nvSpPr>
          <p:cNvPr id="75" name="TextBox 9"/>
          <p:cNvSpPr txBox="1">
            <a:spLocks noChangeArrowheads="1"/>
          </p:cNvSpPr>
          <p:nvPr/>
        </p:nvSpPr>
        <p:spPr bwMode="auto">
          <a:xfrm>
            <a:off x="5968043" y="2720165"/>
            <a:ext cx="2956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fr-FR" sz="1000" dirty="0">
                <a:solidFill>
                  <a:srgbClr val="000000"/>
                </a:solidFill>
                <a:latin typeface="Calibri" panose="020F0502020204030204" pitchFamily="34" charset="0"/>
                <a:ea typeface="MS PGothic" panose="020B0600070205080204" pitchFamily="34" charset="-128"/>
                <a:cs typeface="DaunPenh" panose="02000500000000020004" pitchFamily="2" charset="0"/>
              </a:rPr>
              <a:t>Localité 2  </a:t>
            </a:r>
            <a:r>
              <a:rPr lang="fr-FR" sz="10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une segment de 45 m sur la muraille</a:t>
            </a:r>
            <a:r>
              <a:rPr lang="fr-FR" sz="100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fr-FR" sz="1000" b="0" dirty="0">
                <a:solidFill>
                  <a:srgbClr val="000000"/>
                </a:solidFill>
                <a:latin typeface="Calibri" panose="020F0502020204030204" pitchFamily="34" charset="0"/>
                <a:ea typeface="MS PGothic" panose="020B0600070205080204" pitchFamily="34" charset="-128"/>
                <a:cs typeface="DaunPenh" panose="02000500000000020004" pitchFamily="2" charset="0"/>
              </a:rPr>
              <a:t>s’est effondré le 11 octobre 2011 </a:t>
            </a:r>
            <a:r>
              <a:rPr lang="en-US" sz="1000" b="0" dirty="0">
                <a:latin typeface="Khmer OS" pitchFamily="2" charset="0"/>
                <a:cs typeface="Khmer OS" pitchFamily="2" charset="0"/>
              </a:rPr>
              <a:t>១១/១០/២០១១</a:t>
            </a:r>
          </a:p>
        </p:txBody>
      </p:sp>
      <p:sp>
        <p:nvSpPr>
          <p:cNvPr id="76" name="TextBox 9"/>
          <p:cNvSpPr txBox="1">
            <a:spLocks noChangeArrowheads="1"/>
          </p:cNvSpPr>
          <p:nvPr/>
        </p:nvSpPr>
        <p:spPr bwMode="auto">
          <a:xfrm>
            <a:off x="5813650" y="6072862"/>
            <a:ext cx="2956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fr-FR" sz="1000" dirty="0">
                <a:solidFill>
                  <a:srgbClr val="000000"/>
                </a:solidFill>
                <a:latin typeface="Calibri" panose="020F0502020204030204" pitchFamily="34" charset="0"/>
                <a:ea typeface="MS PGothic" panose="020B0600070205080204" pitchFamily="34" charset="-128"/>
                <a:cs typeface="DaunPenh" panose="02000500000000020004" pitchFamily="2" charset="0"/>
              </a:rPr>
              <a:t>Localité 3  </a:t>
            </a:r>
            <a:r>
              <a:rPr lang="fr-FR" sz="10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une segment de 8 m sur la muraille</a:t>
            </a:r>
            <a:r>
              <a:rPr lang="fr-FR" sz="100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fr-FR" sz="1000" b="0" dirty="0">
                <a:solidFill>
                  <a:srgbClr val="000000"/>
                </a:solidFill>
                <a:latin typeface="Calibri" panose="020F0502020204030204" pitchFamily="34" charset="0"/>
                <a:ea typeface="MS PGothic" panose="020B0600070205080204" pitchFamily="34" charset="-128"/>
                <a:cs typeface="DaunPenh" panose="02000500000000020004" pitchFamily="2" charset="0"/>
              </a:rPr>
              <a:t>s’est effondré le 15 octobre 2011</a:t>
            </a:r>
            <a:endParaRPr lang="en-US" sz="1000" b="0" dirty="0">
              <a:latin typeface="Khmer OS" pitchFamily="2" charset="0"/>
              <a:cs typeface="Khmer OS" pitchFamily="2" charset="0"/>
            </a:endParaRPr>
          </a:p>
        </p:txBody>
      </p:sp>
      <p:sp>
        <p:nvSpPr>
          <p:cNvPr id="77" name="TextBox 9"/>
          <p:cNvSpPr txBox="1">
            <a:spLocks noChangeArrowheads="1"/>
          </p:cNvSpPr>
          <p:nvPr/>
        </p:nvSpPr>
        <p:spPr bwMode="auto">
          <a:xfrm>
            <a:off x="365418" y="6075717"/>
            <a:ext cx="2956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fr-FR" sz="1000" dirty="0">
                <a:solidFill>
                  <a:srgbClr val="000000"/>
                </a:solidFill>
                <a:latin typeface="Calibri" panose="020F0502020204030204" pitchFamily="34" charset="0"/>
                <a:ea typeface="MS PGothic" panose="020B0600070205080204" pitchFamily="34" charset="-128"/>
                <a:cs typeface="DaunPenh" panose="02000500000000020004" pitchFamily="2" charset="0"/>
              </a:rPr>
              <a:t>Localité 1  </a:t>
            </a:r>
            <a:r>
              <a:rPr lang="fr-FR" sz="1000" b="0" dirty="0">
                <a:solidFill>
                  <a:srgbClr val="000000"/>
                </a:solidFill>
                <a:latin typeface="Calibri" panose="020F0502020204030204" pitchFamily="34" charset="0"/>
                <a:ea typeface="MS PGothic" panose="020B0600070205080204" pitchFamily="34" charset="-128"/>
                <a:cs typeface="DaunPenh" panose="02000500000000020004" pitchFamily="2" charset="0"/>
              </a:rPr>
              <a:t>: une segment de 16 m sur la muraille</a:t>
            </a:r>
            <a:r>
              <a:rPr lang="fr-FR" sz="1000" dirty="0">
                <a:solidFill>
                  <a:srgbClr val="000000"/>
                </a:solidFill>
                <a:latin typeface="Calibri" panose="020F0502020204030204" pitchFamily="34" charset="0"/>
                <a:ea typeface="MS PGothic" panose="020B0600070205080204" pitchFamily="34" charset="-128"/>
                <a:cs typeface="DaunPenh" panose="02000500000000020004" pitchFamily="2" charset="0"/>
              </a:rPr>
              <a:t> </a:t>
            </a:r>
            <a:r>
              <a:rPr lang="fr-FR" sz="1000" b="0" dirty="0">
                <a:solidFill>
                  <a:srgbClr val="000000"/>
                </a:solidFill>
                <a:latin typeface="Calibri" panose="020F0502020204030204" pitchFamily="34" charset="0"/>
                <a:ea typeface="MS PGothic" panose="020B0600070205080204" pitchFamily="34" charset="-128"/>
                <a:cs typeface="DaunPenh" panose="02000500000000020004" pitchFamily="2" charset="0"/>
              </a:rPr>
              <a:t>s’est effondré le 11 octobre 2011</a:t>
            </a:r>
            <a:endParaRPr lang="en-US" sz="1000" b="0" dirty="0">
              <a:latin typeface="Khmer OS" pitchFamily="2" charset="0"/>
              <a:cs typeface="Khmer OS" pitchFamily="2" charset="0"/>
            </a:endParaRPr>
          </a:p>
        </p:txBody>
      </p:sp>
      <p:sp>
        <p:nvSpPr>
          <p:cNvPr id="67"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8</a:t>
            </a:fld>
            <a:endParaRPr lang="en-US" dirty="0"/>
          </a:p>
        </p:txBody>
      </p:sp>
    </p:spTree>
    <p:extLst>
      <p:ext uri="{BB962C8B-B14F-4D97-AF65-F5344CB8AC3E}">
        <p14:creationId xmlns:p14="http://schemas.microsoft.com/office/powerpoint/2010/main" val="4072340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0" y="446965"/>
            <a:ext cx="7772400" cy="401409"/>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ca-ES" sz="1600" b="1" dirty="0">
                <a:latin typeface="+mn-lt"/>
                <a:cs typeface="Khmer OS" pitchFamily="2" charset="0"/>
              </a:rPr>
              <a:t>A. </a:t>
            </a:r>
            <a:r>
              <a:rPr lang="ca-ES" sz="1600" b="1" dirty="0" err="1">
                <a:latin typeface="+mn-lt"/>
                <a:cs typeface="Khmer OS" pitchFamily="2" charset="0"/>
              </a:rPr>
              <a:t>Processus</a:t>
            </a:r>
            <a:r>
              <a:rPr lang="ca-ES" sz="1600" b="1" dirty="0">
                <a:latin typeface="+mn-lt"/>
                <a:cs typeface="Khmer OS" pitchFamily="2" charset="0"/>
              </a:rPr>
              <a:t> </a:t>
            </a:r>
            <a:r>
              <a:rPr lang="ca-ES" sz="1600" b="1" dirty="0" err="1">
                <a:latin typeface="+mn-lt"/>
                <a:cs typeface="Khmer OS" pitchFamily="2" charset="0"/>
              </a:rPr>
              <a:t>d’intervention</a:t>
            </a:r>
            <a:r>
              <a:rPr lang="ca-ES" sz="1600" b="1" dirty="0">
                <a:latin typeface="+mn-lt"/>
                <a:cs typeface="Khmer OS" pitchFamily="2" charset="0"/>
              </a:rPr>
              <a:t> </a:t>
            </a:r>
            <a:r>
              <a:rPr lang="ca-ES" sz="1600" b="1" dirty="0" err="1">
                <a:latin typeface="+mn-lt"/>
                <a:cs typeface="Khmer OS" pitchFamily="2" charset="0"/>
              </a:rPr>
              <a:t>sur</a:t>
            </a:r>
            <a:r>
              <a:rPr lang="ca-ES" sz="1600" b="1" dirty="0">
                <a:latin typeface="+mn-lt"/>
                <a:cs typeface="Khmer OS" pitchFamily="2" charset="0"/>
              </a:rPr>
              <a:t> la </a:t>
            </a:r>
            <a:r>
              <a:rPr lang="ca-ES" sz="1600" b="1" dirty="0" err="1">
                <a:latin typeface="+mn-lt"/>
                <a:cs typeface="Khmer OS" pitchFamily="2" charset="0"/>
              </a:rPr>
              <a:t>structure</a:t>
            </a:r>
            <a:r>
              <a:rPr lang="ca-ES" sz="1600" b="1" dirty="0">
                <a:latin typeface="+mn-lt"/>
                <a:cs typeface="Khmer OS" pitchFamily="2" charset="0"/>
              </a:rPr>
              <a:t> de la </a:t>
            </a:r>
            <a:r>
              <a:rPr lang="ca-ES" sz="1600" b="1" dirty="0" err="1">
                <a:latin typeface="+mn-lt"/>
                <a:cs typeface="Khmer OS" pitchFamily="2" charset="0"/>
              </a:rPr>
              <a:t>muraille</a:t>
            </a:r>
            <a:r>
              <a:rPr lang="ca-ES" sz="1600" b="1" dirty="0">
                <a:latin typeface="+mn-lt"/>
                <a:cs typeface="Khmer OS" pitchFamily="2" charset="0"/>
              </a:rPr>
              <a:t> de la </a:t>
            </a:r>
            <a:r>
              <a:rPr lang="ca-ES" sz="1600" b="1" dirty="0" err="1">
                <a:latin typeface="+mn-lt"/>
                <a:cs typeface="Khmer OS" pitchFamily="2" charset="0"/>
              </a:rPr>
              <a:t>ville</a:t>
            </a:r>
            <a:r>
              <a:rPr lang="ca-ES" sz="1600" b="1" dirty="0">
                <a:latin typeface="+mn-lt"/>
                <a:cs typeface="Khmer OS" pitchFamily="2" charset="0"/>
              </a:rPr>
              <a:t> d’Angkor </a:t>
            </a:r>
            <a:r>
              <a:rPr lang="ca-ES" sz="1600" b="1" dirty="0" err="1">
                <a:latin typeface="+mn-lt"/>
                <a:cs typeface="Khmer OS" pitchFamily="2" charset="0"/>
              </a:rPr>
              <a:t>Thom</a:t>
            </a:r>
            <a:endParaRPr lang="en-US" sz="1600" b="1" dirty="0">
              <a:latin typeface="+mn-lt"/>
              <a:cs typeface="Khmer OS" pitchFamily="2" charset="0"/>
            </a:endParaRPr>
          </a:p>
        </p:txBody>
      </p:sp>
      <p:sp>
        <p:nvSpPr>
          <p:cNvPr id="7" name="TextBox 9"/>
          <p:cNvSpPr txBox="1">
            <a:spLocks noChangeArrowheads="1"/>
          </p:cNvSpPr>
          <p:nvPr/>
        </p:nvSpPr>
        <p:spPr bwMode="auto">
          <a:xfrm>
            <a:off x="228600" y="1371600"/>
            <a:ext cx="8534400" cy="509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cs typeface="Arial" charset="0"/>
              </a:defRPr>
            </a:lvl1pPr>
            <a:lvl2pPr marL="742950" indent="-285750" eaLnBrk="0" hangingPunct="0">
              <a:defRPr sz="2800" b="1">
                <a:solidFill>
                  <a:schemeClr val="tx1"/>
                </a:solidFill>
                <a:latin typeface="Times New Roman" pitchFamily="18" charset="0"/>
                <a:cs typeface="Arial" charset="0"/>
              </a:defRPr>
            </a:lvl2pPr>
            <a:lvl3pPr marL="1143000" indent="-228600" eaLnBrk="0" hangingPunct="0">
              <a:defRPr sz="2800" b="1">
                <a:solidFill>
                  <a:schemeClr val="tx1"/>
                </a:solidFill>
                <a:latin typeface="Times New Roman" pitchFamily="18" charset="0"/>
                <a:cs typeface="Arial" charset="0"/>
              </a:defRPr>
            </a:lvl3pPr>
            <a:lvl4pPr marL="1600200" indent="-228600" eaLnBrk="0" hangingPunct="0">
              <a:defRPr sz="2800" b="1">
                <a:solidFill>
                  <a:schemeClr val="tx1"/>
                </a:solidFill>
                <a:latin typeface="Times New Roman" pitchFamily="18" charset="0"/>
                <a:cs typeface="Arial" charset="0"/>
              </a:defRPr>
            </a:lvl4pPr>
            <a:lvl5pPr marL="2057400" indent="-228600" eaLnBrk="0" hangingPunct="0">
              <a:defRPr sz="28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b="1">
                <a:solidFill>
                  <a:schemeClr val="tx1"/>
                </a:solidFill>
                <a:latin typeface="Times New Roman" pitchFamily="18" charset="0"/>
                <a:cs typeface="Arial" charset="0"/>
              </a:defRPr>
            </a:lvl9pPr>
          </a:lstStyle>
          <a:p>
            <a:pPr eaLnBrk="1" hangingPunct="1"/>
            <a:r>
              <a:rPr lang="en-US" sz="1600" b="0" dirty="0">
                <a:latin typeface="+mn-lt"/>
                <a:cs typeface="Khmer OS" pitchFamily="2" charset="0"/>
              </a:rPr>
              <a:t>Les taches à </a:t>
            </a:r>
            <a:r>
              <a:rPr lang="en-US" sz="1600" b="0" dirty="0" err="1">
                <a:latin typeface="+mn-lt"/>
                <a:cs typeface="Khmer OS" pitchFamily="2" charset="0"/>
              </a:rPr>
              <a:t>effectuer</a:t>
            </a:r>
            <a:r>
              <a:rPr lang="en-US" sz="1600" b="0" dirty="0">
                <a:latin typeface="+mn-lt"/>
                <a:cs typeface="Khmer OS" pitchFamily="2" charset="0"/>
              </a:rPr>
              <a:t> </a:t>
            </a:r>
            <a:r>
              <a:rPr lang="en-US" sz="1600" b="0" dirty="0" err="1">
                <a:latin typeface="+mn-lt"/>
                <a:cs typeface="Khmer OS" pitchFamily="2" charset="0"/>
              </a:rPr>
              <a:t>sont</a:t>
            </a:r>
            <a:r>
              <a:rPr lang="en-US" sz="1600" b="0" dirty="0">
                <a:latin typeface="+mn-lt"/>
                <a:cs typeface="Khmer OS" pitchFamily="2" charset="0"/>
              </a:rPr>
              <a:t> :</a:t>
            </a:r>
          </a:p>
          <a:p>
            <a:pPr marL="285750" indent="-285750" eaLnBrk="1" hangingPunct="1">
              <a:buFont typeface="Arial" panose="020B0604020202020204" pitchFamily="34" charset="0"/>
              <a:buChar char="•"/>
            </a:pPr>
            <a:r>
              <a:rPr lang="en-US" sz="1600" b="0" dirty="0" err="1">
                <a:latin typeface="+mn-lt"/>
                <a:cs typeface="Khmer OS" pitchFamily="2" charset="0"/>
              </a:rPr>
              <a:t>Nettoyage</a:t>
            </a:r>
            <a:r>
              <a:rPr lang="en-US" sz="1600" b="0" dirty="0">
                <a:latin typeface="+mn-lt"/>
                <a:cs typeface="Khmer OS" pitchFamily="2" charset="0"/>
              </a:rPr>
              <a:t> du </a:t>
            </a:r>
            <a:r>
              <a:rPr lang="en-US" sz="1600" b="0" dirty="0" err="1">
                <a:latin typeface="+mn-lt"/>
                <a:cs typeface="Khmer OS" pitchFamily="2" charset="0"/>
              </a:rPr>
              <a:t>chantier</a:t>
            </a:r>
            <a:r>
              <a:rPr lang="en-US" sz="1600" b="0" dirty="0">
                <a:latin typeface="+mn-lt"/>
                <a:cs typeface="Khmer OS" pitchFamily="2" charset="0"/>
              </a:rPr>
              <a:t>, construction du </a:t>
            </a:r>
            <a:r>
              <a:rPr lang="en-US" sz="1600" b="0" dirty="0" err="1">
                <a:latin typeface="+mn-lt"/>
                <a:cs typeface="Khmer OS" pitchFamily="2" charset="0"/>
              </a:rPr>
              <a:t>pavillon</a:t>
            </a:r>
            <a:r>
              <a:rPr lang="en-US" sz="1600" b="0" dirty="0">
                <a:latin typeface="+mn-lt"/>
                <a:cs typeface="Khmer OS" pitchFamily="2" charset="0"/>
              </a:rPr>
              <a:t> sur le </a:t>
            </a:r>
            <a:r>
              <a:rPr lang="en-US" sz="1600" b="0" dirty="0" err="1">
                <a:latin typeface="+mn-lt"/>
                <a:cs typeface="Khmer OS" pitchFamily="2" charset="0"/>
              </a:rPr>
              <a:t>chantier</a:t>
            </a:r>
            <a:r>
              <a:rPr lang="en-US" sz="1600" b="0" dirty="0">
                <a:latin typeface="+mn-lt"/>
                <a:cs typeface="Khmer OS" pitchFamily="2" charset="0"/>
              </a:rPr>
              <a:t> et de la </a:t>
            </a:r>
            <a:r>
              <a:rPr lang="en-US" sz="1600" b="0" dirty="0" err="1">
                <a:latin typeface="+mn-lt"/>
                <a:cs typeface="Khmer OS" pitchFamily="2" charset="0"/>
              </a:rPr>
              <a:t>piste</a:t>
            </a:r>
            <a:r>
              <a:rPr lang="en-US" sz="1600" b="0" dirty="0">
                <a:latin typeface="+mn-lt"/>
                <a:cs typeface="Khmer OS" pitchFamily="2" charset="0"/>
              </a:rPr>
              <a:t> servant à transporter des </a:t>
            </a:r>
            <a:r>
              <a:rPr lang="en-US" sz="1600" b="0" dirty="0" err="1">
                <a:latin typeface="+mn-lt"/>
                <a:cs typeface="Khmer OS" pitchFamily="2" charset="0"/>
              </a:rPr>
              <a:t>pierres</a:t>
            </a:r>
            <a:r>
              <a:rPr lang="en-US" sz="1600" b="0" dirty="0">
                <a:latin typeface="+mn-lt"/>
                <a:cs typeface="Khmer OS" pitchFamily="2" charset="0"/>
              </a:rPr>
              <a:t> et de la </a:t>
            </a:r>
            <a:r>
              <a:rPr lang="en-US" sz="1600" b="0" dirty="0" err="1">
                <a:latin typeface="+mn-lt"/>
                <a:cs typeface="Khmer OS" pitchFamily="2" charset="0"/>
              </a:rPr>
              <a:t>terre</a:t>
            </a:r>
            <a:r>
              <a:rPr lang="en-US" sz="1600" b="0" dirty="0">
                <a:latin typeface="+mn-lt"/>
                <a:cs typeface="Khmer OS" pitchFamily="2" charset="0"/>
              </a:rPr>
              <a:t>.</a:t>
            </a:r>
          </a:p>
          <a:p>
            <a:pPr marL="342900" lvl="0" indent="-342900">
              <a:spcAft>
                <a:spcPts val="600"/>
              </a:spcAft>
              <a:buFont typeface="Arial" panose="020B0604020202020204" pitchFamily="34" charset="0"/>
              <a:buChar char="•"/>
            </a:pPr>
            <a:r>
              <a:rPr lang="fr-FR" sz="1600" b="0" dirty="0">
                <a:latin typeface="+mn-lt"/>
                <a:cs typeface="Khmer OS" pitchFamily="2" charset="0"/>
              </a:rPr>
              <a:t>Le pourcentage des pierres anciennes à démonter est de 1% parce qu’elles sont très peu nombreuses et ne sont pas tombées par terre. Situées sur la strate des bords, elles ne sont pas en sécurité. </a:t>
            </a:r>
          </a:p>
          <a:p>
            <a:pPr marL="342900" lvl="0" indent="-342900">
              <a:spcAft>
                <a:spcPts val="600"/>
              </a:spcAft>
              <a:buFont typeface="Arial" panose="020B0604020202020204" pitchFamily="34" charset="0"/>
              <a:buChar char="•"/>
            </a:pPr>
            <a:r>
              <a:rPr lang="fr-FR" sz="1600" b="0" dirty="0">
                <a:latin typeface="+mn-lt"/>
                <a:cs typeface="Khmer OS" pitchFamily="2" charset="0"/>
              </a:rPr>
              <a:t>Le détritus et les petites plantes ont été nettoyés et dégagés avant la restauration. Un plan technique a été établi sur chacune des parties endommagées de la muraille.	</a:t>
            </a:r>
          </a:p>
          <a:p>
            <a:pPr marL="342900" lvl="0" indent="-342900">
              <a:spcAft>
                <a:spcPts val="600"/>
              </a:spcAft>
              <a:buFont typeface="Arial" panose="020B0604020202020204" pitchFamily="34" charset="0"/>
              <a:buChar char="•"/>
            </a:pPr>
            <a:r>
              <a:rPr lang="fr-FR" sz="1600" b="0" dirty="0">
                <a:latin typeface="+mn-lt"/>
                <a:cs typeface="Khmer OS" pitchFamily="2" charset="0"/>
              </a:rPr>
              <a:t>Les blocs de pierres éparpillés par terre ont été relevés et réenregistrés en fonction de leur état de dégât. Elles ont été classées en 3 catégories : celles de bonne qualité, celles de moyenne qualité et celles qui sont endommagés mais susceptibles de recomposition. </a:t>
            </a:r>
          </a:p>
          <a:p>
            <a:pPr marL="342900" lvl="0" indent="-342900">
              <a:spcAft>
                <a:spcPts val="600"/>
              </a:spcAft>
              <a:buFont typeface="Arial" panose="020B0604020202020204" pitchFamily="34" charset="0"/>
              <a:buChar char="•"/>
            </a:pPr>
            <a:r>
              <a:rPr lang="ca-ES" sz="1600" b="0" dirty="0">
                <a:latin typeface="+mn-lt"/>
                <a:cs typeface="Khmer OS" pitchFamily="2" charset="0"/>
              </a:rPr>
              <a:t>Le </a:t>
            </a:r>
            <a:r>
              <a:rPr lang="ca-ES" sz="1600" b="0" dirty="0" err="1">
                <a:latin typeface="+mn-lt"/>
                <a:cs typeface="Khmer OS" pitchFamily="2" charset="0"/>
              </a:rPr>
              <a:t>démontage</a:t>
            </a:r>
            <a:r>
              <a:rPr lang="ca-ES" sz="1600" b="0" dirty="0">
                <a:latin typeface="+mn-lt"/>
                <a:cs typeface="Khmer OS" pitchFamily="2" charset="0"/>
              </a:rPr>
              <a:t> des </a:t>
            </a:r>
            <a:r>
              <a:rPr lang="ca-ES" sz="1600" b="0" dirty="0" err="1">
                <a:latin typeface="+mn-lt"/>
                <a:cs typeface="Khmer OS" pitchFamily="2" charset="0"/>
              </a:rPr>
              <a:t>pierres</a:t>
            </a:r>
            <a:r>
              <a:rPr lang="ca-ES" sz="1600" b="0" dirty="0">
                <a:latin typeface="+mn-lt"/>
                <a:cs typeface="Khmer OS" pitchFamily="2" charset="0"/>
              </a:rPr>
              <a:t> se </a:t>
            </a:r>
            <a:r>
              <a:rPr lang="ca-ES" sz="1600" b="0" dirty="0" err="1">
                <a:latin typeface="+mn-lt"/>
                <a:cs typeface="Khmer OS" pitchFamily="2" charset="0"/>
              </a:rPr>
              <a:t>faisaient</a:t>
            </a:r>
            <a:r>
              <a:rPr lang="ca-ES" sz="1600" b="0" dirty="0">
                <a:latin typeface="+mn-lt"/>
                <a:cs typeface="Khmer OS" pitchFamily="2" charset="0"/>
              </a:rPr>
              <a:t> </a:t>
            </a:r>
            <a:r>
              <a:rPr lang="ca-ES" sz="1600" b="0" dirty="0" err="1">
                <a:latin typeface="+mn-lt"/>
                <a:cs typeface="Khmer OS" pitchFamily="2" charset="0"/>
              </a:rPr>
              <a:t>progressivement</a:t>
            </a:r>
            <a:r>
              <a:rPr lang="ca-ES" sz="1600" b="0" dirty="0">
                <a:latin typeface="+mn-lt"/>
                <a:cs typeface="Khmer OS" pitchFamily="2" charset="0"/>
              </a:rPr>
              <a:t> en </a:t>
            </a:r>
            <a:r>
              <a:rPr lang="ca-ES" sz="1600" b="0" dirty="0" err="1">
                <a:latin typeface="+mn-lt"/>
                <a:cs typeface="Khmer OS" pitchFamily="2" charset="0"/>
              </a:rPr>
              <a:t>fonction</a:t>
            </a:r>
            <a:r>
              <a:rPr lang="ca-ES" sz="1600" b="0" dirty="0">
                <a:latin typeface="+mn-lt"/>
                <a:cs typeface="Khmer OS" pitchFamily="2" charset="0"/>
              </a:rPr>
              <a:t> des </a:t>
            </a:r>
            <a:r>
              <a:rPr lang="ca-ES" sz="1600" b="0" dirty="0" err="1">
                <a:latin typeface="+mn-lt"/>
                <a:cs typeface="Khmer OS" pitchFamily="2" charset="0"/>
              </a:rPr>
              <a:t>endroits</a:t>
            </a:r>
            <a:r>
              <a:rPr lang="ca-ES" sz="1600" b="0" dirty="0">
                <a:latin typeface="+mn-lt"/>
                <a:cs typeface="Khmer OS" pitchFamily="2" charset="0"/>
              </a:rPr>
              <a:t> </a:t>
            </a:r>
            <a:r>
              <a:rPr lang="ca-ES" sz="1600" b="0" dirty="0" err="1">
                <a:latin typeface="+mn-lt"/>
                <a:cs typeface="Khmer OS" pitchFamily="2" charset="0"/>
              </a:rPr>
              <a:t>précisés</a:t>
            </a:r>
            <a:r>
              <a:rPr lang="ca-ES" sz="1600" b="0" dirty="0">
                <a:latin typeface="+mn-lt"/>
                <a:cs typeface="Khmer OS" pitchFamily="2" charset="0"/>
              </a:rPr>
              <a:t>. La </a:t>
            </a:r>
            <a:r>
              <a:rPr lang="ca-ES" sz="1600" b="0" dirty="0" err="1">
                <a:latin typeface="+mn-lt"/>
                <a:cs typeface="Khmer OS" pitchFamily="2" charset="0"/>
              </a:rPr>
              <a:t>préparation</a:t>
            </a:r>
            <a:r>
              <a:rPr lang="ca-ES" sz="1600" b="0" dirty="0">
                <a:latin typeface="+mn-lt"/>
                <a:cs typeface="Khmer OS" pitchFamily="2" charset="0"/>
              </a:rPr>
              <a:t> de </a:t>
            </a:r>
            <a:r>
              <a:rPr lang="ca-ES" sz="1600" b="0" dirty="0" err="1">
                <a:latin typeface="+mn-lt"/>
                <a:cs typeface="Khmer OS" pitchFamily="2" charset="0"/>
              </a:rPr>
              <a:t>nouvelles</a:t>
            </a:r>
            <a:r>
              <a:rPr lang="ca-ES" sz="1600" b="0" dirty="0">
                <a:latin typeface="+mn-lt"/>
                <a:cs typeface="Khmer OS" pitchFamily="2" charset="0"/>
              </a:rPr>
              <a:t> </a:t>
            </a:r>
            <a:r>
              <a:rPr lang="ca-ES" sz="1600" b="0" dirty="0" err="1">
                <a:latin typeface="+mn-lt"/>
                <a:cs typeface="Khmer OS" pitchFamily="2" charset="0"/>
              </a:rPr>
              <a:t>latérites</a:t>
            </a:r>
            <a:r>
              <a:rPr lang="ca-ES" sz="1600" b="0" dirty="0">
                <a:latin typeface="+mn-lt"/>
                <a:cs typeface="Khmer OS" pitchFamily="2" charset="0"/>
              </a:rPr>
              <a:t> (transport et </a:t>
            </a:r>
            <a:r>
              <a:rPr lang="ca-ES" sz="1600" b="0" dirty="0" err="1">
                <a:latin typeface="+mn-lt"/>
                <a:cs typeface="Khmer OS" pitchFamily="2" charset="0"/>
              </a:rPr>
              <a:t>prêt</a:t>
            </a:r>
            <a:r>
              <a:rPr lang="ca-ES" sz="1600" b="0" dirty="0">
                <a:latin typeface="+mn-lt"/>
                <a:cs typeface="Khmer OS" pitchFamily="2" charset="0"/>
              </a:rPr>
              <a:t>-à-</a:t>
            </a:r>
            <a:r>
              <a:rPr lang="ca-ES" sz="1600" b="0" dirty="0" err="1">
                <a:latin typeface="+mn-lt"/>
                <a:cs typeface="Khmer OS" pitchFamily="2" charset="0"/>
              </a:rPr>
              <a:t>monter</a:t>
            </a:r>
            <a:r>
              <a:rPr lang="ca-ES" sz="1600" b="0" dirty="0">
                <a:latin typeface="+mn-lt"/>
                <a:cs typeface="Khmer OS" pitchFamily="2" charset="0"/>
              </a:rPr>
              <a:t>)</a:t>
            </a:r>
          </a:p>
          <a:p>
            <a:pPr lvl="0">
              <a:spcAft>
                <a:spcPts val="600"/>
              </a:spcAft>
            </a:pPr>
            <a:endParaRPr lang="ca-ES" sz="1600" b="0" dirty="0">
              <a:latin typeface="+mn-lt"/>
              <a:cs typeface="Khmer OS" pitchFamily="2" charset="0"/>
            </a:endParaRPr>
          </a:p>
          <a:p>
            <a:r>
              <a:rPr lang="ca-ES" sz="1400" dirty="0" err="1">
                <a:latin typeface="+mn-lt"/>
                <a:cs typeface="Khmer OS" pitchFamily="2" charset="0"/>
              </a:rPr>
              <a:t>Étude</a:t>
            </a:r>
            <a:r>
              <a:rPr lang="ca-ES" sz="1400" dirty="0">
                <a:latin typeface="+mn-lt"/>
                <a:cs typeface="Khmer OS" pitchFamily="2" charset="0"/>
              </a:rPr>
              <a:t> </a:t>
            </a:r>
            <a:r>
              <a:rPr lang="ca-ES" sz="1400" dirty="0" err="1">
                <a:latin typeface="+mn-lt"/>
                <a:cs typeface="Khmer OS" pitchFamily="2" charset="0"/>
              </a:rPr>
              <a:t>sur</a:t>
            </a:r>
            <a:r>
              <a:rPr lang="ca-ES" sz="1400" dirty="0">
                <a:latin typeface="+mn-lt"/>
                <a:cs typeface="Khmer OS" pitchFamily="2" charset="0"/>
              </a:rPr>
              <a:t> la </a:t>
            </a:r>
            <a:r>
              <a:rPr lang="ca-ES" sz="1400" dirty="0" err="1">
                <a:latin typeface="+mn-lt"/>
                <a:cs typeface="Khmer OS" pitchFamily="2" charset="0"/>
              </a:rPr>
              <a:t>structure</a:t>
            </a:r>
            <a:r>
              <a:rPr lang="ca-ES" sz="1400" dirty="0">
                <a:latin typeface="+mn-lt"/>
                <a:cs typeface="Khmer OS" pitchFamily="2" charset="0"/>
              </a:rPr>
              <a:t> de la </a:t>
            </a:r>
            <a:r>
              <a:rPr lang="ca-ES" sz="1400" dirty="0" err="1">
                <a:latin typeface="+mn-lt"/>
                <a:cs typeface="Khmer OS" pitchFamily="2" charset="0"/>
              </a:rPr>
              <a:t>muraille</a:t>
            </a:r>
            <a:r>
              <a:rPr lang="ca-ES" sz="1400" dirty="0">
                <a:latin typeface="+mn-lt"/>
                <a:cs typeface="Khmer OS" pitchFamily="2" charset="0"/>
              </a:rPr>
              <a:t> et les </a:t>
            </a:r>
            <a:r>
              <a:rPr lang="ca-ES" sz="1400" dirty="0" err="1">
                <a:latin typeface="+mn-lt"/>
                <a:cs typeface="Khmer OS" pitchFamily="2" charset="0"/>
              </a:rPr>
              <a:t>fouilles</a:t>
            </a:r>
            <a:r>
              <a:rPr lang="ca-ES" sz="1400" dirty="0">
                <a:latin typeface="+mn-lt"/>
                <a:cs typeface="Khmer OS" pitchFamily="2" charset="0"/>
              </a:rPr>
              <a:t> </a:t>
            </a:r>
            <a:r>
              <a:rPr lang="ca-ES" sz="1400" dirty="0" err="1">
                <a:latin typeface="+mn-lt"/>
                <a:cs typeface="Khmer OS" pitchFamily="2" charset="0"/>
              </a:rPr>
              <a:t>archéologiques</a:t>
            </a:r>
            <a:endParaRPr lang="ca-ES" sz="1400" dirty="0">
              <a:latin typeface="+mn-lt"/>
              <a:cs typeface="Khmer OS" pitchFamily="2" charset="0"/>
            </a:endParaRPr>
          </a:p>
          <a:p>
            <a:endParaRPr lang="ca-ES" sz="1400" b="0" dirty="0">
              <a:latin typeface="Khmer OS" pitchFamily="2" charset="0"/>
              <a:cs typeface="Khmer OS" pitchFamily="2" charset="0"/>
            </a:endParaRPr>
          </a:p>
          <a:p>
            <a:pPr marL="285750" indent="-285750">
              <a:spcAft>
                <a:spcPts val="600"/>
              </a:spcAft>
              <a:buFont typeface="Arial" panose="020B0604020202020204" pitchFamily="34" charset="0"/>
              <a:buChar char="•"/>
            </a:pPr>
            <a:r>
              <a:rPr lang="fr-FR" sz="1600" b="0" dirty="0">
                <a:latin typeface="+mn-lt"/>
                <a:cs typeface="Khmer OS" pitchFamily="2" charset="0"/>
              </a:rPr>
              <a:t>Les latérites tombés çà et là sur les bords de la muraille ont été ramassés et restaurés. Ils ont été tous réutilisés. Un certain nombre nécessaire de nouvelles pierres ont été mises pour remplacer les anciennes, détériorées, en fonction de chacune de leur emplacement. </a:t>
            </a:r>
            <a:endParaRPr lang="en-US" sz="1600" b="0" dirty="0">
              <a:latin typeface="+mn-lt"/>
              <a:cs typeface="Khmer OS" pitchFamily="2" charset="0"/>
            </a:endParaRPr>
          </a:p>
        </p:txBody>
      </p:sp>
      <p:sp>
        <p:nvSpPr>
          <p:cNvPr id="4" name="Slide Number Placeholder 3"/>
          <p:cNvSpPr>
            <a:spLocks noGrp="1"/>
          </p:cNvSpPr>
          <p:nvPr>
            <p:ph type="sldNum" sz="quarter" idx="12"/>
          </p:nvPr>
        </p:nvSpPr>
        <p:spPr>
          <a:xfrm>
            <a:off x="6553200" y="6356350"/>
            <a:ext cx="2133600" cy="365125"/>
          </a:xfrm>
        </p:spPr>
        <p:txBody>
          <a:bodyPr/>
          <a:lstStyle/>
          <a:p>
            <a:fld id="{D83F83A1-47A3-45FF-8DBC-B22F32867634}" type="slidenum">
              <a:rPr lang="en-US" smtClean="0"/>
              <a:pPr/>
              <a:t>9</a:t>
            </a:fld>
            <a:endParaRPr lang="en-US" dirty="0"/>
          </a:p>
        </p:txBody>
      </p:sp>
    </p:spTree>
    <p:extLst>
      <p:ext uri="{BB962C8B-B14F-4D97-AF65-F5344CB8AC3E}">
        <p14:creationId xmlns:p14="http://schemas.microsoft.com/office/powerpoint/2010/main" val="2355868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4009</TotalTime>
  <Words>1361</Words>
  <Application>Microsoft Office PowerPoint</Application>
  <PresentationFormat>On-screen Show (4:3)</PresentationFormat>
  <Paragraphs>275</Paragraphs>
  <Slides>22</Slides>
  <Notes>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22</vt:i4>
      </vt:variant>
    </vt:vector>
  </HeadingPairs>
  <TitlesOfParts>
    <vt:vector size="38" baseType="lpstr">
      <vt:lpstr>MS PGothic</vt:lpstr>
      <vt:lpstr>MS PGothic</vt:lpstr>
      <vt:lpstr>Arial</vt:lpstr>
      <vt:lpstr>Arial Narrow</vt:lpstr>
      <vt:lpstr>Book Antiqua</vt:lpstr>
      <vt:lpstr>Calibri</vt:lpstr>
      <vt:lpstr>Cambria</vt:lpstr>
      <vt:lpstr>ÇlÇr ñæí©</vt:lpstr>
      <vt:lpstr>DaunPenh</vt:lpstr>
      <vt:lpstr>Khmer MEF1</vt:lpstr>
      <vt:lpstr>Khmer OS</vt:lpstr>
      <vt:lpstr>Khmer OS Fasthand</vt:lpstr>
      <vt:lpstr>Khmer OS Muol</vt:lpstr>
      <vt:lpstr>Tahoma</vt:lpstr>
      <vt:lpstr>Times New Roman</vt:lpstr>
      <vt:lpstr>Office Theme</vt:lpstr>
      <vt:lpstr>PowerPoint Presentation</vt:lpstr>
      <vt:lpstr>Sommaire</vt:lpstr>
      <vt:lpstr>PowerPoint Presentation</vt:lpstr>
      <vt:lpstr>Situation de risqué et des écroulements en 2011</vt:lpstr>
      <vt:lpstr>Crossed section of Angkor Thom wall</vt:lpstr>
      <vt:lpstr>Drawing to show the problem on the structure Angkor Thom city</vt:lpstr>
      <vt:lpstr>Structure de la muraille qui se decompose, infiltration d’eau, arbres poussant sur la muraille, infiltration d’eau à travers la muraille   Glissement successif du terrain. Traces de la restauration à plusieurs endroits. </vt:lpstr>
      <vt:lpstr>PowerPoint Presentation</vt:lpstr>
      <vt:lpstr>PowerPoint Presentation</vt:lpstr>
      <vt:lpstr>Processus d’intervention et méthodologie de renforcement de la muraille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Risques sur la structure de la muraille de la ville d’Angkor Thom</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LIM Bun Hok</cp:lastModifiedBy>
  <cp:revision>455</cp:revision>
  <dcterms:created xsi:type="dcterms:W3CDTF">2013-04-04T15:45:47Z</dcterms:created>
  <dcterms:modified xsi:type="dcterms:W3CDTF">2018-02-15T02:52:08Z</dcterms:modified>
</cp:coreProperties>
</file>