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5" r:id="rId2"/>
    <p:sldId id="347" r:id="rId3"/>
    <p:sldId id="340" r:id="rId4"/>
    <p:sldId id="341" r:id="rId5"/>
    <p:sldId id="317" r:id="rId6"/>
    <p:sldId id="325" r:id="rId7"/>
    <p:sldId id="284" r:id="rId8"/>
    <p:sldId id="344" r:id="rId9"/>
    <p:sldId id="338" r:id="rId10"/>
    <p:sldId id="349" r:id="rId11"/>
    <p:sldId id="328" r:id="rId12"/>
    <p:sldId id="299" r:id="rId13"/>
    <p:sldId id="335" r:id="rId14"/>
    <p:sldId id="350" r:id="rId15"/>
    <p:sldId id="258" r:id="rId16"/>
    <p:sldId id="351" r:id="rId17"/>
    <p:sldId id="332" r:id="rId18"/>
    <p:sldId id="333" r:id="rId19"/>
    <p:sldId id="273" r:id="rId20"/>
    <p:sldId id="352" r:id="rId21"/>
    <p:sldId id="348" r:id="rId22"/>
    <p:sldId id="30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B19"/>
    <a:srgbClr val="CCECFF"/>
    <a:srgbClr val="99CCFF"/>
    <a:srgbClr val="CCFFFF"/>
    <a:srgbClr val="E909CE"/>
    <a:srgbClr val="AC2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88686" autoAdjust="0"/>
  </p:normalViewPr>
  <p:slideViewPr>
    <p:cSldViewPr>
      <p:cViewPr varScale="1">
        <p:scale>
          <a:sx n="93" d="100"/>
          <a:sy n="93" d="100"/>
        </p:scale>
        <p:origin x="74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D1BD7-232C-4D77-BF23-1E3EB3E00F02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43CD8-83E4-4E0B-A18E-B53822D3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4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20EC1B8-A1A4-4D96-BFF2-B74CE2A614B3}" type="slidenum">
              <a:rPr lang="en-US" sz="1200" b="0" smtClean="0"/>
              <a:pPr/>
              <a:t>1</a:t>
            </a:fld>
            <a:endParaRPr lang="en-US" sz="1200" b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89A8D-F6DD-4F42-984B-856623CBB082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FF6F-EBB7-462A-9350-6015904BB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89A8D-F6DD-4F42-984B-856623CBB082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FF6F-EBB7-462A-9350-6015904BB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89A8D-F6DD-4F42-984B-856623CBB082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FF6F-EBB7-462A-9350-6015904BB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5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7" y="1600204"/>
            <a:ext cx="404446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47" y="1600204"/>
            <a:ext cx="404446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98B52-D239-45D0-A5BE-ABDEF4D89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89A8D-F6DD-4F42-984B-856623CBB082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FF6F-EBB7-462A-9350-6015904BB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3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89A8D-F6DD-4F42-984B-856623CBB082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FF6F-EBB7-462A-9350-6015904BB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9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89A8D-F6DD-4F42-984B-856623CBB082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FF6F-EBB7-462A-9350-6015904BB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0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89A8D-F6DD-4F42-984B-856623CBB082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FF6F-EBB7-462A-9350-6015904BB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41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89A8D-F6DD-4F42-984B-856623CBB082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FF6F-EBB7-462A-9350-6015904BB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89A8D-F6DD-4F42-984B-856623CBB082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FF6F-EBB7-462A-9350-6015904BB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8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89A8D-F6DD-4F42-984B-856623CBB082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FF6F-EBB7-462A-9350-6015904BB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6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89A8D-F6DD-4F42-984B-856623CBB082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FF6F-EBB7-462A-9350-6015904BB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9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89A8D-F6DD-4F42-984B-856623CBB082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FFF6F-EBB7-462A-9350-6015904BB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8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72.jpeg"/><Relationship Id="rId3" Type="http://schemas.openxmlformats.org/officeDocument/2006/relationships/image" Target="../media/image8.jpeg"/><Relationship Id="rId7" Type="http://schemas.openxmlformats.org/officeDocument/2006/relationships/image" Target="../media/image13.jpeg"/><Relationship Id="rId12" Type="http://schemas.openxmlformats.org/officeDocument/2006/relationships/image" Target="../media/image7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70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9.jpeg"/><Relationship Id="rId9" Type="http://schemas.openxmlformats.org/officeDocument/2006/relationships/image" Target="../media/image15.jpeg"/><Relationship Id="rId1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3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gradFill flip="none" rotWithShape="1">
            <a:gsLst>
              <a:gs pos="0">
                <a:srgbClr val="D52B19">
                  <a:shade val="30000"/>
                  <a:satMod val="115000"/>
                </a:srgbClr>
              </a:gs>
              <a:gs pos="50000">
                <a:srgbClr val="D52B19">
                  <a:shade val="67500"/>
                  <a:satMod val="115000"/>
                </a:srgbClr>
              </a:gs>
              <a:gs pos="100000">
                <a:srgbClr val="D52B1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C0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1313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14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endParaRPr lang="en-US" sz="1800" b="1" dirty="0" smtClean="0">
              <a:solidFill>
                <a:srgbClr val="800000"/>
              </a:solidFill>
            </a:endParaRPr>
          </a:p>
          <a:p>
            <a:pPr marL="812800" indent="-812800" algn="ctr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marL="812800" indent="-812800" algn="ctr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marL="812800" indent="-812800" algn="ctr" eaLnBrk="1" hangingPunct="1">
              <a:lnSpc>
                <a:spcPct val="90000"/>
              </a:lnSpc>
              <a:buFontTx/>
              <a:buNone/>
              <a:defRPr/>
            </a:pPr>
            <a:endParaRPr lang="en-US" sz="4000" b="1" dirty="0" smtClean="0">
              <a:solidFill>
                <a:schemeClr val="tx2"/>
              </a:solidFill>
            </a:endParaRPr>
          </a:p>
          <a:p>
            <a:pPr marL="812800" indent="-812800" algn="ctr" eaLnBrk="1" hangingPunct="1">
              <a:lnSpc>
                <a:spcPct val="90000"/>
              </a:lnSpc>
              <a:buFontTx/>
              <a:buNone/>
              <a:defRPr/>
            </a:pPr>
            <a:endParaRPr lang="en-US" dirty="0" smtClean="0">
              <a:solidFill>
                <a:srgbClr val="800000"/>
              </a:solidFill>
            </a:endParaRPr>
          </a:p>
          <a:p>
            <a:pPr marL="812800" indent="-81280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rgbClr val="800000"/>
                </a:solidFill>
              </a:rPr>
              <a:t> 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>
                <a:solidFill>
                  <a:srgbClr val="800000"/>
                </a:solidFill>
              </a:rPr>
              <a:t> 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b="1" dirty="0" smtClean="0">
                <a:solidFill>
                  <a:srgbClr val="800000"/>
                </a:solidFill>
              </a:rPr>
              <a:t>	</a:t>
            </a:r>
            <a:endParaRPr lang="en-US" sz="1800" b="1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10670" y="210670"/>
            <a:ext cx="8762999" cy="647700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1313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14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598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58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endParaRPr lang="en-US" sz="1800" b="1" dirty="0" smtClean="0">
              <a:solidFill>
                <a:srgbClr val="800000"/>
              </a:solidFill>
            </a:endParaRPr>
          </a:p>
          <a:p>
            <a:pPr marL="812800" indent="-812800" algn="ctr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marL="812800" indent="-812800" algn="ctr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>
              <a:solidFill>
                <a:srgbClr val="800000"/>
              </a:solidFill>
            </a:endParaRPr>
          </a:p>
          <a:p>
            <a:pPr marL="812800" indent="-812800" algn="ctr" eaLnBrk="1" hangingPunct="1">
              <a:lnSpc>
                <a:spcPct val="90000"/>
              </a:lnSpc>
              <a:buFontTx/>
              <a:buNone/>
              <a:defRPr/>
            </a:pPr>
            <a:endParaRPr lang="en-US" sz="4000" b="1" dirty="0" smtClean="0">
              <a:solidFill>
                <a:schemeClr val="tx2"/>
              </a:solidFill>
            </a:endParaRPr>
          </a:p>
          <a:p>
            <a:pPr marL="812800" indent="-812800" algn="ctr" eaLnBrk="1" hangingPunct="1">
              <a:lnSpc>
                <a:spcPct val="90000"/>
              </a:lnSpc>
              <a:buFontTx/>
              <a:buNone/>
              <a:defRPr/>
            </a:pPr>
            <a:endParaRPr lang="en-US" dirty="0" smtClean="0">
              <a:solidFill>
                <a:srgbClr val="800000"/>
              </a:solidFill>
            </a:endParaRPr>
          </a:p>
          <a:p>
            <a:pPr marL="812800" indent="-81280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rgbClr val="800000"/>
                </a:solidFill>
              </a:rPr>
              <a:t> 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>
                <a:solidFill>
                  <a:srgbClr val="800000"/>
                </a:solidFill>
              </a:rPr>
              <a:t> 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b="1" dirty="0" smtClean="0">
                <a:solidFill>
                  <a:srgbClr val="800000"/>
                </a:solidFill>
              </a:rPr>
              <a:t>	</a:t>
            </a:r>
            <a:endParaRPr lang="en-US" sz="1800" b="1" dirty="0" smtClean="0"/>
          </a:p>
        </p:txBody>
      </p:sp>
      <p:pic>
        <p:nvPicPr>
          <p:cNvPr id="5" name="Picture 3" descr="C:\Users\CTT\Desktop\w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57468"/>
          <a:stretch>
            <a:fillRect/>
          </a:stretch>
        </p:blipFill>
        <p:spPr bwMode="auto">
          <a:xfrm>
            <a:off x="216726" y="2388025"/>
            <a:ext cx="8762999" cy="212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8"/>
          <p:cNvSpPr>
            <a:spLocks noChangeArrowheads="1"/>
          </p:cNvSpPr>
          <p:nvPr/>
        </p:nvSpPr>
        <p:spPr bwMode="auto">
          <a:xfrm>
            <a:off x="363069" y="1600200"/>
            <a:ext cx="845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/>
          <a:lstStyle/>
          <a:p>
            <a:pPr marL="341313" indent="-341313" algn="ctr">
              <a:spcBef>
                <a:spcPct val="20000"/>
              </a:spcBef>
            </a:pPr>
            <a:endParaRPr lang="en-US" sz="2000" b="0" dirty="0">
              <a:solidFill>
                <a:schemeClr val="hlink"/>
              </a:solidFill>
              <a:latin typeface="Times New Roman" pitchFamily="18" charset="0"/>
            </a:endParaRPr>
          </a:p>
          <a:p>
            <a:pPr algn="ctr"/>
            <a:r>
              <a:rPr lang="ca-ES" sz="2000" dirty="0">
                <a:latin typeface="Khmer OS Muol Light" pitchFamily="2" charset="0"/>
                <a:cs typeface="Khmer OS Muol Light" pitchFamily="2" charset="0"/>
              </a:rPr>
              <a:t>កិច្ច</a:t>
            </a:r>
            <a:r>
              <a:rPr lang="km-KH" sz="2000" dirty="0">
                <a:latin typeface="Khmer OS Muol Light" pitchFamily="2" charset="0"/>
                <a:cs typeface="Khmer OS Muol Light" pitchFamily="2" charset="0"/>
              </a:rPr>
              <a:t>ការអភិរក្ស</a:t>
            </a:r>
            <a:r>
              <a:rPr lang="en-US" sz="2000" dirty="0">
                <a:latin typeface="Khmer OS Muol Light" pitchFamily="2" charset="0"/>
                <a:cs typeface="Khmer OS Muol Light" pitchFamily="2" charset="0"/>
              </a:rPr>
              <a:t> </a:t>
            </a:r>
            <a:r>
              <a:rPr lang="km-KH" sz="2000" dirty="0">
                <a:latin typeface="Khmer OS Muol Light" pitchFamily="2" charset="0"/>
                <a:cs typeface="Khmer OS Muol Light" pitchFamily="2" charset="0"/>
              </a:rPr>
              <a:t>និងការ</a:t>
            </a:r>
            <a:r>
              <a:rPr lang="en-US" sz="2000" dirty="0" err="1">
                <a:latin typeface="Khmer OS Muol Light" pitchFamily="2" charset="0"/>
                <a:cs typeface="Khmer OS Muol Light" pitchFamily="2" charset="0"/>
              </a:rPr>
              <a:t>ជួស</a:t>
            </a:r>
            <a:r>
              <a:rPr lang="en-US" sz="2000" dirty="0" err="1" smtClean="0">
                <a:latin typeface="Khmer OS Muol Light" pitchFamily="2" charset="0"/>
                <a:cs typeface="Khmer OS Muol Light" pitchFamily="2" charset="0"/>
              </a:rPr>
              <a:t>ជុល</a:t>
            </a:r>
            <a:endParaRPr lang="ca-ES" sz="2000" dirty="0">
              <a:latin typeface="Khmer OS Muol Light" pitchFamily="2" charset="0"/>
              <a:cs typeface="Khmer OS Muol Light" pitchFamily="2" charset="0"/>
            </a:endParaRPr>
          </a:p>
          <a:p>
            <a:pPr algn="ctr"/>
            <a:endParaRPr lang="en-US" sz="2000" dirty="0">
              <a:latin typeface="Khmer OS Muol" pitchFamily="2" charset="0"/>
              <a:cs typeface="Khmer OS Muol" pitchFamily="2" charset="0"/>
            </a:endParaRPr>
          </a:p>
          <a:p>
            <a:pPr algn="ctr"/>
            <a:r>
              <a:rPr lang="km-KH" sz="2000" dirty="0">
                <a:solidFill>
                  <a:schemeClr val="accent5">
                    <a:lumMod val="75000"/>
                  </a:schemeClr>
                </a:solidFill>
                <a:latin typeface="Khmer OS Muol Light" pitchFamily="2" charset="0"/>
                <a:cs typeface="Khmer OS Muol Light" pitchFamily="2" charset="0"/>
              </a:rPr>
              <a:t>រចនាសម្ព័ន្ធជញ្ជាំង</a:t>
            </a:r>
            <a:r>
              <a:rPr lang="en-US" sz="2000" dirty="0" err="1" smtClean="0">
                <a:solidFill>
                  <a:schemeClr val="accent5">
                    <a:lumMod val="75000"/>
                  </a:schemeClr>
                </a:solidFill>
                <a:latin typeface="Khmer OS Muol Light" pitchFamily="2" charset="0"/>
                <a:cs typeface="Khmer OS Muol Light" pitchFamily="2" charset="0"/>
              </a:rPr>
              <a:t>កំពែង</a:t>
            </a:r>
            <a:r>
              <a:rPr lang="km-KH" sz="2000" dirty="0" smtClean="0">
                <a:solidFill>
                  <a:schemeClr val="accent5">
                    <a:lumMod val="75000"/>
                  </a:schemeClr>
                </a:solidFill>
                <a:latin typeface="Khmer OS Muol Light" pitchFamily="2" charset="0"/>
                <a:cs typeface="Khmer OS Muol Light" pitchFamily="2" charset="0"/>
              </a:rPr>
              <a:t>ក្រុង</a:t>
            </a:r>
            <a:r>
              <a:rPr lang="km-KH" sz="2000" dirty="0">
                <a:solidFill>
                  <a:schemeClr val="accent5">
                    <a:lumMod val="75000"/>
                  </a:schemeClr>
                </a:solidFill>
                <a:latin typeface="Khmer OS Muol Light" pitchFamily="2" charset="0"/>
                <a:cs typeface="Khmer OS Muol Light" pitchFamily="2" charset="0"/>
              </a:rPr>
              <a:t>អង្គរធំ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Khmer OS Muol Light" pitchFamily="2" charset="0"/>
              <a:cs typeface="Khmer OS Muol Light" pitchFamily="2" charset="0"/>
            </a:endParaRPr>
          </a:p>
          <a:p>
            <a:pPr marL="341313" indent="-341313" algn="ctr">
              <a:spcBef>
                <a:spcPct val="20000"/>
              </a:spcBef>
            </a:pP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1313" indent="-341313" algn="ctr">
              <a:spcBef>
                <a:spcPct val="20000"/>
              </a:spcBef>
            </a:pP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1313" indent="-341313" algn="ctr">
              <a:spcBef>
                <a:spcPct val="20000"/>
              </a:spcBef>
            </a:pP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1313" indent="-341313" algn="ctr">
              <a:spcBef>
                <a:spcPct val="20000"/>
              </a:spcBef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1313" indent="-341313" algn="ctr">
              <a:spcBef>
                <a:spcPct val="20000"/>
              </a:spcBef>
            </a:pP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1313" indent="-341313" algn="ctr">
              <a:spcBef>
                <a:spcPct val="20000"/>
              </a:spcBef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1313" indent="-341313" algn="ctr">
              <a:spcBef>
                <a:spcPct val="20000"/>
              </a:spcBef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1313" indent="-341313" algn="ctr">
              <a:spcBef>
                <a:spcPct val="20000"/>
              </a:spcBef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1313" indent="-341313" algn="ctr">
              <a:spcBef>
                <a:spcPct val="20000"/>
              </a:spcBef>
            </a:pPr>
            <a:endParaRPr lang="ca-E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Khmer OS" pitchFamily="2" charset="0"/>
              <a:cs typeface="Khmer OS" pitchFamily="2" charset="0"/>
            </a:endParaRPr>
          </a:p>
          <a:p>
            <a:pPr marL="341313" indent="-341313" algn="ctr">
              <a:spcBef>
                <a:spcPct val="20000"/>
              </a:spcBef>
            </a:pPr>
            <a:endParaRPr lang="ca-E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Khmer OS" pitchFamily="2" charset="0"/>
              <a:cs typeface="Khmer OS" pitchFamily="2" charset="0"/>
            </a:endParaRPr>
          </a:p>
          <a:p>
            <a:pPr marL="341313" indent="-341313" algn="ctr">
              <a:spcBef>
                <a:spcPct val="20000"/>
              </a:spcBef>
            </a:pPr>
            <a:endParaRPr lang="ca-ES" sz="1200" dirty="0">
              <a:solidFill>
                <a:schemeClr val="tx1">
                  <a:lumMod val="50000"/>
                  <a:lumOff val="50000"/>
                </a:schemeClr>
              </a:solidFill>
              <a:latin typeface="Khmer OS" pitchFamily="2" charset="0"/>
              <a:cs typeface="Khmer OS" pitchFamily="2" charset="0"/>
            </a:endParaRPr>
          </a:p>
          <a:p>
            <a:pPr marL="341313" indent="-341313" algn="ctr">
              <a:spcBef>
                <a:spcPct val="20000"/>
              </a:spcBef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hmer OS" pitchFamily="2" charset="0"/>
                <a:cs typeface="Khmer OS" pitchFamily="2" charset="0"/>
              </a:rPr>
              <a:t>បទបង្ហាញដោយៈ </a:t>
            </a:r>
            <a:r>
              <a:rPr lang="ca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hmer OS" pitchFamily="2" charset="0"/>
                <a:cs typeface="Khmer OS" pitchFamily="2" charset="0"/>
              </a:rPr>
              <a:t>ម៉ៅ សុខនី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hmer OS" pitchFamily="2" charset="0"/>
                <a:cs typeface="Khmer OS" pitchFamily="2" charset="0"/>
              </a:rPr>
              <a:t>, ស្ថាបត្យករ</a:t>
            </a:r>
          </a:p>
          <a:p>
            <a:pPr marL="341313" indent="-341313" algn="ctr">
              <a:spcBef>
                <a:spcPct val="20000"/>
              </a:spcBef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hmer OS" pitchFamily="2" charset="0"/>
                <a:cs typeface="Khmer OS" pitchFamily="2" charset="0"/>
              </a:rPr>
              <a:t>ជាបុគ្គលិកបច្ចេកទេស</a:t>
            </a:r>
          </a:p>
          <a:p>
            <a:pPr marL="341313" indent="-341313" algn="ctr">
              <a:spcBef>
                <a:spcPct val="20000"/>
              </a:spcBef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hmer OS" pitchFamily="2" charset="0"/>
                <a:cs typeface="Khmer OS" pitchFamily="2" charset="0"/>
              </a:rPr>
              <a:t>នាយកដ្ឋានអភិរក្សប្រាសាទក្នុងឧទ្យានអង្គរ និងបុរាណវិទ្យាបង្គារ នៃអាជ្ញាធរអប្សរា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45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00600" y="3435046"/>
            <a:ext cx="3854265" cy="2722373"/>
            <a:chOff x="298097" y="228600"/>
            <a:chExt cx="8604504" cy="6077598"/>
          </a:xfrm>
        </p:grpSpPr>
        <p:pic>
          <p:nvPicPr>
            <p:cNvPr id="1026" name="Picture 2" descr="C:\Users\CTT\Documents\151126 plan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97" y="228600"/>
              <a:ext cx="8604504" cy="6077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3989756" y="3634152"/>
              <a:ext cx="109728" cy="307218"/>
            </a:xfrm>
            <a:prstGeom prst="rect">
              <a:avLst/>
            </a:prstGeom>
            <a:solidFill>
              <a:srgbClr val="E909CE">
                <a:alpha val="27000"/>
              </a:srgbClr>
            </a:solidFill>
            <a:ln>
              <a:solidFill>
                <a:srgbClr val="E909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453188" y="3612567"/>
              <a:ext cx="109728" cy="307218"/>
            </a:xfrm>
            <a:prstGeom prst="rect">
              <a:avLst/>
            </a:prstGeom>
            <a:solidFill>
              <a:srgbClr val="E909CE">
                <a:alpha val="27000"/>
              </a:srgbClr>
            </a:solidFill>
            <a:ln>
              <a:solidFill>
                <a:srgbClr val="E909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724400" y="3606798"/>
              <a:ext cx="109728" cy="279402"/>
            </a:xfrm>
            <a:prstGeom prst="rect">
              <a:avLst/>
            </a:prstGeom>
            <a:solidFill>
              <a:srgbClr val="E909CE">
                <a:alpha val="27000"/>
              </a:srgb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172200" y="3581400"/>
              <a:ext cx="109728" cy="279402"/>
            </a:xfrm>
            <a:prstGeom prst="rect">
              <a:avLst/>
            </a:prstGeom>
            <a:solidFill>
              <a:srgbClr val="E909CE">
                <a:alpha val="27000"/>
              </a:srgb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8" name="Picture 2" descr="C:\Users\CTT\Documents\151126 wall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459949"/>
            <a:ext cx="3854265" cy="273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TT\Documents\151126 wall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431"/>
            <a:ext cx="3863206" cy="273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18372" y="3804034"/>
            <a:ext cx="4077428" cy="1966006"/>
            <a:chOff x="418372" y="3804034"/>
            <a:chExt cx="4077428" cy="1966006"/>
          </a:xfrm>
        </p:grpSpPr>
        <p:grpSp>
          <p:nvGrpSpPr>
            <p:cNvPr id="5" name="Group 4"/>
            <p:cNvGrpSpPr/>
            <p:nvPr/>
          </p:nvGrpSpPr>
          <p:grpSpPr>
            <a:xfrm>
              <a:off x="418372" y="4028150"/>
              <a:ext cx="4077428" cy="1741890"/>
              <a:chOff x="418372" y="4028150"/>
              <a:chExt cx="4077428" cy="1741890"/>
            </a:xfrm>
          </p:grpSpPr>
          <p:pic>
            <p:nvPicPr>
              <p:cNvPr id="1027" name="Picture 3" descr="C:\Users\CTT\Documents\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4236345"/>
                <a:ext cx="2286000" cy="1388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 descr="C:\Users\CTT\Documents\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372" y="4028150"/>
                <a:ext cx="2343979" cy="1741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1" name="Straight Connector 10"/>
            <p:cNvCxnSpPr/>
            <p:nvPr/>
          </p:nvCxnSpPr>
          <p:spPr>
            <a:xfrm>
              <a:off x="533400" y="4028150"/>
              <a:ext cx="2057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69260" y="3899650"/>
              <a:ext cx="0" cy="2181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219200" y="3886200"/>
              <a:ext cx="0" cy="2181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887070" y="3904130"/>
              <a:ext cx="0" cy="2181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523565" y="3931025"/>
              <a:ext cx="0" cy="1983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itle 45"/>
            <p:cNvSpPr txBox="1">
              <a:spLocks/>
            </p:cNvSpPr>
            <p:nvPr/>
          </p:nvSpPr>
          <p:spPr>
            <a:xfrm>
              <a:off x="685800" y="3804034"/>
              <a:ext cx="416623" cy="304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  <a:latin typeface="Arial Narrow" pitchFamily="34" charset="0"/>
                </a:rPr>
                <a:t>2.5m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3" name="Title 45"/>
            <p:cNvSpPr txBox="1">
              <a:spLocks/>
            </p:cNvSpPr>
            <p:nvPr/>
          </p:nvSpPr>
          <p:spPr>
            <a:xfrm>
              <a:off x="1335977" y="3810000"/>
              <a:ext cx="416623" cy="304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  <a:latin typeface="Arial Narrow" pitchFamily="34" charset="0"/>
                </a:rPr>
                <a:t>2.5m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Title 45"/>
            <p:cNvSpPr txBox="1">
              <a:spLocks/>
            </p:cNvSpPr>
            <p:nvPr/>
          </p:nvSpPr>
          <p:spPr>
            <a:xfrm>
              <a:off x="1990402" y="3810000"/>
              <a:ext cx="416623" cy="304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1000" dirty="0" smtClean="0">
                  <a:solidFill>
                    <a:schemeClr val="bg2">
                      <a:lumMod val="50000"/>
                    </a:schemeClr>
                  </a:solidFill>
                  <a:latin typeface="Arial Narrow" pitchFamily="34" charset="0"/>
                </a:rPr>
                <a:t>2.5m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25" name="Title 45"/>
          <p:cNvSpPr txBox="1">
            <a:spLocks/>
          </p:cNvSpPr>
          <p:nvPr/>
        </p:nvSpPr>
        <p:spPr>
          <a:xfrm>
            <a:off x="591390" y="3276600"/>
            <a:ext cx="3657579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a-ES" sz="1200" dirty="0" smtClean="0">
                <a:latin typeface="Khmer OS" pitchFamily="2" charset="0"/>
                <a:cs typeface="Khmer OS" pitchFamily="2" charset="0"/>
              </a:rPr>
              <a:t>សម្រង់ស្ថានភាពដួលរលំ</a:t>
            </a:r>
            <a:r>
              <a:rPr lang="km-KH" sz="1200" dirty="0" smtClean="0">
                <a:latin typeface="Khmer OS" pitchFamily="2" charset="0"/>
                <a:cs typeface="Khmer OS" pitchFamily="2" charset="0"/>
              </a:rPr>
              <a:t>រចនា</a:t>
            </a:r>
            <a:r>
              <a:rPr lang="km-KH" sz="1200" dirty="0">
                <a:latin typeface="Khmer OS" pitchFamily="2" charset="0"/>
                <a:cs typeface="Khmer OS" pitchFamily="2" charset="0"/>
              </a:rPr>
              <a:t>សម្ព័ន្ធ</a:t>
            </a:r>
            <a:r>
              <a:rPr lang="km-KH" sz="1200" dirty="0" smtClean="0">
                <a:latin typeface="Khmer OS" pitchFamily="2" charset="0"/>
                <a:cs typeface="Khmer OS" pitchFamily="2" charset="0"/>
              </a:rPr>
              <a:t>ជញ្ជាំង</a:t>
            </a:r>
            <a:r>
              <a:rPr lang="ca-ES" sz="1200" dirty="0" smtClean="0">
                <a:latin typeface="Khmer OS" pitchFamily="2" charset="0"/>
                <a:cs typeface="Khmer OS" pitchFamily="2" charset="0"/>
              </a:rPr>
              <a:t>កំពែង</a:t>
            </a:r>
            <a:endParaRPr lang="en-US" sz="12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26" name="Title 4"/>
          <p:cNvSpPr>
            <a:spLocks noGrp="1"/>
          </p:cNvSpPr>
          <p:nvPr>
            <p:ph type="title"/>
          </p:nvPr>
        </p:nvSpPr>
        <p:spPr>
          <a:xfrm>
            <a:off x="1752600" y="76200"/>
            <a:ext cx="5728372" cy="533400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km-KH" sz="1400" b="1" dirty="0">
                <a:latin typeface="Khmer OS" pitchFamily="2" charset="0"/>
                <a:cs typeface="Khmer OS" pitchFamily="2" charset="0"/>
              </a:rPr>
              <a:t>ដំណើរការសម្រាប់អន្តរាគមន៍ </a:t>
            </a:r>
            <a:r>
              <a:rPr lang="ca-ES" sz="1400" b="1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km-KH" sz="1400" b="1" dirty="0" smtClean="0">
                <a:latin typeface="Khmer OS" pitchFamily="2" charset="0"/>
                <a:cs typeface="Khmer OS" pitchFamily="2" charset="0"/>
              </a:rPr>
              <a:t>វិធី</a:t>
            </a:r>
            <a:r>
              <a:rPr lang="km-KH" sz="1400" b="1" dirty="0">
                <a:latin typeface="Khmer OS" pitchFamily="2" charset="0"/>
                <a:cs typeface="Khmer OS" pitchFamily="2" charset="0"/>
              </a:rPr>
              <a:t>សាស្រ្តដើម្បីពង្រឹង</a:t>
            </a:r>
            <a:r>
              <a:rPr lang="km-KH" sz="1400" b="1" dirty="0" smtClean="0">
                <a:latin typeface="Khmer OS" pitchFamily="2" charset="0"/>
                <a:cs typeface="Khmer OS" pitchFamily="2" charset="0"/>
              </a:rPr>
              <a:t>ជញ្ជាំង</a:t>
            </a:r>
            <a:endParaRPr lang="en-US" sz="14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27" name="Title 45"/>
          <p:cNvSpPr txBox="1">
            <a:spLocks/>
          </p:cNvSpPr>
          <p:nvPr/>
        </p:nvSpPr>
        <p:spPr>
          <a:xfrm>
            <a:off x="4800599" y="3200400"/>
            <a:ext cx="3810001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a-ES" sz="1200" dirty="0" smtClean="0">
                <a:latin typeface="Khmer OS" pitchFamily="2" charset="0"/>
                <a:cs typeface="Khmer OS" pitchFamily="2" charset="0"/>
              </a:rPr>
              <a:t>វិភាគ</a:t>
            </a:r>
            <a:r>
              <a:rPr lang="km-KH" sz="1200" dirty="0" smtClean="0">
                <a:latin typeface="Khmer OS" pitchFamily="2" charset="0"/>
                <a:cs typeface="Khmer OS" pitchFamily="2" charset="0"/>
              </a:rPr>
              <a:t>បច្ចេកទេស</a:t>
            </a:r>
            <a:r>
              <a:rPr lang="ca-ES" sz="1200" dirty="0" smtClean="0">
                <a:latin typeface="Khmer OS" pitchFamily="2" charset="0"/>
                <a:cs typeface="Khmer OS" pitchFamily="2" charset="0"/>
              </a:rPr>
              <a:t>សម្រាប់</a:t>
            </a:r>
            <a:r>
              <a:rPr lang="km-KH" sz="1200" dirty="0" smtClean="0">
                <a:latin typeface="Khmer OS" pitchFamily="2" charset="0"/>
                <a:cs typeface="Khmer OS" pitchFamily="2" charset="0"/>
              </a:rPr>
              <a:t>ពង្រឹង</a:t>
            </a:r>
            <a:r>
              <a:rPr lang="km-KH" sz="1200" dirty="0">
                <a:latin typeface="Khmer OS" pitchFamily="2" charset="0"/>
                <a:cs typeface="Khmer OS" pitchFamily="2" charset="0"/>
              </a:rPr>
              <a:t>រចនាសម្</a:t>
            </a:r>
            <a:r>
              <a:rPr lang="km-KH" sz="1200" dirty="0" smtClean="0">
                <a:latin typeface="Khmer OS" pitchFamily="2" charset="0"/>
                <a:cs typeface="Khmer OS" pitchFamily="2" charset="0"/>
              </a:rPr>
              <a:t>ព័ន្ធ</a:t>
            </a:r>
            <a:r>
              <a:rPr lang="ca-ES" sz="1200" dirty="0" smtClean="0">
                <a:latin typeface="Khmer OS" pitchFamily="2" charset="0"/>
                <a:cs typeface="Khmer OS" pitchFamily="2" charset="0"/>
              </a:rPr>
              <a:t>ជញ្ជាំង</a:t>
            </a:r>
            <a:endParaRPr lang="en-US" sz="12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28" name="Title 45"/>
          <p:cNvSpPr txBox="1">
            <a:spLocks/>
          </p:cNvSpPr>
          <p:nvPr/>
        </p:nvSpPr>
        <p:spPr>
          <a:xfrm>
            <a:off x="4756297" y="6157418"/>
            <a:ext cx="4159102" cy="471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បន្ថែមជញ្ជាំងទប់ខាងក្រោយជួយកាត់បន្ថយកម្លាំងរុញទៅលើជញ្ជាំង</a:t>
            </a:r>
            <a:endParaRPr lang="en-US" sz="12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29" name="Title 45"/>
          <p:cNvSpPr txBox="1">
            <a:spLocks/>
          </p:cNvSpPr>
          <p:nvPr/>
        </p:nvSpPr>
        <p:spPr>
          <a:xfrm>
            <a:off x="260499" y="5770040"/>
            <a:ext cx="4495798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" dirty="0" smtClean="0">
                <a:latin typeface="Khmer OS" pitchFamily="2" charset="0"/>
                <a:cs typeface="Khmer OS" pitchFamily="2" charset="0"/>
              </a:rPr>
              <a:t> </a:t>
            </a: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ប្លង់ស្រទាប់ថ្មជញ្ជាំង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, </a:t>
            </a: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រូបភាពពុះបង្ហាញពីជញ្ជាំងទប់ពីខាងក្រោយ</a:t>
            </a:r>
            <a:endParaRPr lang="en-US" sz="12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446965"/>
            <a:ext cx="3886200" cy="4014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a-ES" sz="1600" b="1" dirty="0" smtClean="0">
                <a:latin typeface="Khmer OS" pitchFamily="2" charset="0"/>
                <a:cs typeface="Khmer OS" pitchFamily="2" charset="0"/>
              </a:rPr>
              <a:t>ខ.</a:t>
            </a:r>
            <a:r>
              <a:rPr lang="km-KH" sz="1600" b="1" dirty="0" smtClean="0">
                <a:latin typeface="Khmer OS" pitchFamily="2" charset="0"/>
                <a:cs typeface="Khmer OS" pitchFamily="2" charset="0"/>
              </a:rPr>
              <a:t>កិច្ច</a:t>
            </a:r>
            <a:r>
              <a:rPr lang="km-KH" sz="1600" b="1" dirty="0">
                <a:latin typeface="Khmer OS" pitchFamily="2" charset="0"/>
                <a:cs typeface="Khmer OS" pitchFamily="2" charset="0"/>
              </a:rPr>
              <a:t>ការពង្រឹងរចនាសម្ព័ន្ធ</a:t>
            </a:r>
            <a:r>
              <a:rPr lang="en-US" sz="1600" b="1" dirty="0" err="1">
                <a:latin typeface="Khmer OS" pitchFamily="2" charset="0"/>
                <a:cs typeface="Khmer OS" pitchFamily="2" charset="0"/>
              </a:rPr>
              <a:t>កំពែងៈ</a:t>
            </a:r>
            <a:endParaRPr lang="en-US" sz="1600" b="1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28600" y="851918"/>
            <a:ext cx="87630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m-KH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ដំណើរជួសជុលជញ្ជាំងកំពែងធ្វើឡើងដោយខិតខំនិងព្យាយាមក្នុងការប្រើប្រាស់បច្ចេកទេសបុរាណដូចជា ការប្រើថ្មចាស់ៗដែលមានគុណភាពល្អសល់ពីការរលំបាក់ រៀបសង់បញ្ជូលនៅទីតាំងដើមវិញចាប់ពីស្រទាប់បាតរហូតដល់ស្រទាប់បញ្ចប់ផ្នែកខាងលើ។   គ្រប់ស្រទាប់និមួយៗមានបន្ថែមនូវបច្ចេកទេសសម្រាប់ពង្រឹងដល់រចនាសម្ព័ន្ធទាំងមូលរបស់ជញ្ជាំងកំពែងដូចជា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hmer OS" pitchFamily="2" charset="0"/>
              <a:cs typeface="Khmer OS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-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 </a:t>
            </a:r>
            <a:r>
              <a:rPr kumimoji="0" lang="km-KH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ប្រើប្រាស់ប្រព័ន្ធធ្នាក់ថ្មីដើម្បីភ្ជាប់គ្នារវាងដុំថ្មនិមួយៗ ពិសេសដើម្បីចែករំលែកកម្លាំងរុញ​ច្រានរបស់ដីទំនប់មកលើជញ្ជាំងកំពែង។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Khmer OS" pitchFamily="2" charset="0"/>
              <a:ea typeface="ＭＳ Ｐゴシック" pitchFamily="34" charset="-128"/>
              <a:cs typeface="Khmer OS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hmer OS" pitchFamily="2" charset="0"/>
              <a:cs typeface="Khmer OS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- </a:t>
            </a:r>
            <a:r>
              <a:rPr kumimoji="0" lang="km-KH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ថ្មតាមស្រទាប់និមួយៗមានការប្រើប្រាស់ដែកទាមទំហំចន្លោះពី ១០ស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.</a:t>
            </a:r>
            <a:r>
              <a:rPr kumimoji="0" lang="km-KH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ម ទៅ ១៦ស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.</a:t>
            </a:r>
            <a:r>
              <a:rPr kumimoji="0" lang="km-KH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ម។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Khmer OS" pitchFamily="2" charset="0"/>
              <a:ea typeface="ＭＳ Ｐゴシック" pitchFamily="34" charset="-128"/>
              <a:cs typeface="Khmer OS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hmer OS" pitchFamily="2" charset="0"/>
              <a:cs typeface="Khmer OS" pitchFamily="2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- </a:t>
            </a:r>
            <a:r>
              <a:rPr kumimoji="0" lang="km-KH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រៀបចំវិធីសាស្រ្តដើម្បីការពារជម្រាបទឹកដោយប្រើប្រាស់ល្បាយដីឥដ្ឋកម្រាស់ ២០ទៅ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​</a:t>
            </a:r>
            <a:r>
              <a:rPr kumimoji="0" lang="km-KH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៣០សមពាសភ្ជាប់ទៅនឹងផ្ទៃជញ្ជាំងថ្មកំពែងផ្នែកខាងក្នុងចាប់ពីស្រទាប់ទីបាតដល់ស្រទាប់ខាងលើបង្អស់។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Khmer OS" pitchFamily="2" charset="0"/>
              <a:ea typeface="ＭＳ Ｐゴシック" pitchFamily="34" charset="-128"/>
              <a:cs typeface="Khmer OS" pitchFamily="2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hmer OS" pitchFamily="2" charset="0"/>
              <a:cs typeface="Khmer OS" pitchFamily="2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- </a:t>
            </a:r>
            <a:r>
              <a:rPr kumimoji="0" lang="km-KH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បន្តពីស្រទាប់ដីឥដ្ឋដែលបានពាស គឺធ្វើការបុកបង្ហាប់ដីដោយប្រើប្រាស់ដីចាស់របស់កំពែងលាយ​បន្ថែម​​​​​នូវប្រភេទដីថ្មី និងថ្មភ្នំផងដែរ។ ការបុកបង្ហាប់នេះធ្វើឡើងជាស្រទាប់ៗ ស្រប</a:t>
            </a:r>
            <a:r>
              <a:rPr lang="km-KH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តាម</a:t>
            </a:r>
            <a:r>
              <a:rPr lang="km-KH" sz="1400" dirty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ស្រទាប់ថ្ម​ដែលបានរៀបជាជញ្ជាំងរួ</a:t>
            </a:r>
            <a:r>
              <a:rPr lang="km-KH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ច។</a:t>
            </a:r>
            <a:endParaRPr lang="en-US" sz="1400" dirty="0" smtClean="0">
              <a:solidFill>
                <a:srgbClr val="000000"/>
              </a:solidFill>
              <a:latin typeface="Khmer OS" pitchFamily="2" charset="0"/>
              <a:ea typeface="ＭＳ Ｐゴシック" pitchFamily="34" charset="-128"/>
              <a:cs typeface="Khmer OS" pitchFamily="2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1400" dirty="0">
              <a:latin typeface="Khmer OS" pitchFamily="2" charset="0"/>
              <a:cs typeface="Khmer OS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- </a:t>
            </a:r>
            <a:r>
              <a:rPr lang="km-KH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ដី</a:t>
            </a:r>
            <a:r>
              <a:rPr lang="km-KH" sz="1400" dirty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មានលាយល្យាយខ្សាច់ច្រើនយកទៅប្រើ</a:t>
            </a:r>
            <a:r>
              <a:rPr lang="km-KH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ប្រាស់សម្រាប់</a:t>
            </a:r>
            <a:r>
              <a:rPr lang="km-KH" sz="1400" dirty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បុកបង្ហាប់នៅស្រទាប់ខាងលើនៃជញ្ជាំ</a:t>
            </a:r>
            <a:r>
              <a:rPr lang="km-KH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ង។</a:t>
            </a:r>
            <a:endParaRPr lang="en-US" sz="1400" dirty="0" smtClean="0">
              <a:solidFill>
                <a:srgbClr val="000000"/>
              </a:solidFill>
              <a:latin typeface="Khmer OS" pitchFamily="2" charset="0"/>
              <a:ea typeface="ＭＳ Ｐゴシック" pitchFamily="34" charset="-128"/>
              <a:cs typeface="Khmer OS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latin typeface="Khmer OS" pitchFamily="2" charset="0"/>
              <a:cs typeface="Khmer OS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- </a:t>
            </a:r>
            <a:r>
              <a:rPr lang="km-KH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គ្រប់</a:t>
            </a:r>
            <a:r>
              <a:rPr lang="km-KH" sz="1400" dirty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តំណនៃដុំថ្មនិមួយៗបានពាសបាយអ</a:t>
            </a:r>
            <a:r>
              <a:rPr lang="km-KH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ដែលបាន</a:t>
            </a:r>
            <a:r>
              <a:rPr lang="km-KH" sz="1400" dirty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ពីការផ្សំ</a:t>
            </a:r>
            <a:r>
              <a:rPr lang="km-KH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រវាងម៉្</a:t>
            </a:r>
            <a:r>
              <a:rPr lang="km-KH" sz="140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សៅ</a:t>
            </a:r>
            <a:r>
              <a:rPr lang="km-KH" sz="140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ដ</a:t>
            </a:r>
            <a:r>
              <a:rPr lang="ca-ES" sz="140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ី</a:t>
            </a:r>
            <a:r>
              <a:rPr lang="km-KH" sz="140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ឥដ្ឋ </a:t>
            </a:r>
            <a:r>
              <a:rPr lang="km-KH" sz="1400" dirty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ម៉្សៅថ្មបាយ​</a:t>
            </a:r>
            <a:r>
              <a:rPr lang="km-KH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ក្រៀមខ្យា</a:t>
            </a:r>
            <a:r>
              <a:rPr lang="km-KH" sz="1400" dirty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ច់ហ្មត់និងកំបោរសលាយបញ្ជូលគ្</a:t>
            </a:r>
            <a:r>
              <a:rPr lang="km-KH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នា។</a:t>
            </a:r>
            <a:endParaRPr lang="en-US" sz="1400" dirty="0" smtClean="0">
              <a:solidFill>
                <a:srgbClr val="000000"/>
              </a:solidFill>
              <a:latin typeface="Khmer OS" pitchFamily="2" charset="0"/>
              <a:ea typeface="ＭＳ Ｐゴシック" pitchFamily="34" charset="-128"/>
              <a:cs typeface="Khmer OS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latin typeface="Khmer OS" pitchFamily="2" charset="0"/>
              <a:cs typeface="Khmer OS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- </a:t>
            </a:r>
            <a:r>
              <a:rPr lang="km-KH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ផ្ទៃ</a:t>
            </a:r>
            <a:r>
              <a:rPr lang="km-KH" sz="1400" dirty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ថ្មនិមួយៗគឺរៀបស្មើ និងលទ្ធភាពភ្ជាប់</a:t>
            </a:r>
            <a:r>
              <a:rPr lang="km-KH" sz="1400" dirty="0" smtClean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គ្នាបាន</a:t>
            </a:r>
            <a:r>
              <a:rPr lang="km-KH" sz="1400" dirty="0">
                <a:solidFill>
                  <a:srgbClr val="000000"/>
                </a:solidFill>
                <a:latin typeface="Khmer OS" pitchFamily="2" charset="0"/>
                <a:ea typeface="ＭＳ Ｐゴシック" pitchFamily="34" charset="-128"/>
                <a:cs typeface="Khmer OS" pitchFamily="2" charset="0"/>
              </a:rPr>
              <a:t>ល្អ។</a:t>
            </a:r>
            <a:endParaRPr lang="km-KH" sz="1400" dirty="0">
              <a:latin typeface="Khmer OS" pitchFamily="2" charset="0"/>
              <a:cs typeface="Khmer OS" pitchFamily="2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hmer OS" pitchFamily="2" charset="0"/>
              <a:cs typeface="Khmer OS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hmer OS" pitchFamily="2" charset="0"/>
              <a:cs typeface="Khmer OS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9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:\from Disk E\2015 Photo\07 2015\Wall Angkor thom\DSC02476.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 r="-838" b="-456"/>
          <a:stretch/>
        </p:blipFill>
        <p:spPr bwMode="auto">
          <a:xfrm>
            <a:off x="4643887" y="2447363"/>
            <a:ext cx="2766204" cy="204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from Disk E\2015 Photo\10 2015\wall angkor thom\2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6529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from Disk E\2015 Photo\07 2015\Wall Angkor thom\4.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2" y="2380126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from Disk E\2015 Photo\06 2015\wall angkor thom\4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0" y="165845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36" y="4612246"/>
            <a:ext cx="2743200" cy="205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45"/>
          <p:cNvSpPr txBox="1">
            <a:spLocks/>
          </p:cNvSpPr>
          <p:nvPr/>
        </p:nvSpPr>
        <p:spPr>
          <a:xfrm>
            <a:off x="2938133" y="170326"/>
            <a:ext cx="1748286" cy="135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200" b="1" dirty="0" err="1" smtClean="0">
                <a:latin typeface="Khmer OS" pitchFamily="2" charset="0"/>
                <a:cs typeface="Khmer OS" pitchFamily="2" charset="0"/>
              </a:rPr>
              <a:t>ការងារកាត់ថ្មៈ</a:t>
            </a:r>
            <a:endParaRPr lang="en-US" sz="1200" b="1" dirty="0">
              <a:latin typeface="Khmer OS" pitchFamily="2" charset="0"/>
              <a:cs typeface="Khmer OS" pitchFamily="2" charset="0"/>
            </a:endParaRPr>
          </a:p>
          <a:p>
            <a:pPr algn="l">
              <a:defRPr/>
            </a:pP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យើងកាត់ថ្មរាងជ្រុងត្រូវកែង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 </a:t>
            </a: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ហើយរាបស្មើល្អនិងយកចិត្តទុកដាក់ខ្ពស់លើមុំនៃជ្រុងនិមួយៗកុំឲ្យបែក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។</a:t>
            </a:r>
            <a:endParaRPr lang="en-US" sz="12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10" name="Title 45"/>
          <p:cNvSpPr txBox="1">
            <a:spLocks/>
          </p:cNvSpPr>
          <p:nvPr/>
        </p:nvSpPr>
        <p:spPr>
          <a:xfrm>
            <a:off x="3021102" y="2335929"/>
            <a:ext cx="1748285" cy="1582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200" b="1" dirty="0" err="1" smtClean="0">
                <a:latin typeface="Khmer OS" pitchFamily="2" charset="0"/>
                <a:cs typeface="Khmer OS" pitchFamily="2" charset="0"/>
              </a:rPr>
              <a:t>ការងាររៀបថ្មៈ</a:t>
            </a:r>
            <a:r>
              <a:rPr lang="en-US" sz="1200" b="1" dirty="0" smtClean="0">
                <a:latin typeface="Khmer OS" pitchFamily="2" charset="0"/>
                <a:cs typeface="Khmer OS" pitchFamily="2" charset="0"/>
              </a:rPr>
              <a:t> </a:t>
            </a:r>
          </a:p>
          <a:p>
            <a:pPr algn="l">
              <a:defRPr/>
            </a:pP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មុនពេលរៀបថ្មយើងព្យាយាមច្រើនសារន្ទាប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់</a:t>
            </a:r>
          </a:p>
          <a:p>
            <a:pPr algn="l">
              <a:defRPr/>
            </a:pP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ឃើញជិតល្អ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​ ​</a:t>
            </a: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លាបទឹកបាយអរ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​</a:t>
            </a: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លើផ្ទៃថ្មខាងក្រោមហើយរៀបទៅវិញ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 </a:t>
            </a: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ចាកទឹកបាយអរទៅលើចន្លោះថ្ម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។</a:t>
            </a:r>
            <a:endParaRPr lang="en-US" sz="1200" dirty="0">
              <a:latin typeface="Khmer OS" pitchFamily="2" charset="0"/>
              <a:cs typeface="Khmer OS" pitchFamily="2" charset="0"/>
            </a:endParaRPr>
          </a:p>
        </p:txBody>
      </p:sp>
      <p:pic>
        <p:nvPicPr>
          <p:cNvPr id="2052" name="Picture 4" descr="D:\from Disk E\2015 Photo\07 2015\Wall Angkor thom\DSC02523.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626449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5"/>
          <p:cNvSpPr txBox="1">
            <a:spLocks/>
          </p:cNvSpPr>
          <p:nvPr/>
        </p:nvSpPr>
        <p:spPr>
          <a:xfrm>
            <a:off x="3006925" y="4437527"/>
            <a:ext cx="1630660" cy="1429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200" b="1" dirty="0" err="1" smtClean="0">
                <a:latin typeface="Khmer OS" pitchFamily="2" charset="0"/>
                <a:cs typeface="Khmer OS" pitchFamily="2" charset="0"/>
              </a:rPr>
              <a:t>ជញ្ជាំងទប់ៈ</a:t>
            </a:r>
            <a:r>
              <a:rPr lang="en-US" sz="1200" b="1" dirty="0" smtClean="0">
                <a:latin typeface="Khmer OS" pitchFamily="2" charset="0"/>
                <a:cs typeface="Khmer OS" pitchFamily="2" charset="0"/>
              </a:rPr>
              <a:t> </a:t>
            </a:r>
          </a:p>
          <a:p>
            <a:pPr algn="l">
              <a:defRPr/>
            </a:pP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គឺជាវិធីសាស្រ្តទប់ជញ្ជាំងខាងក្រៅនិងភ្ជាប់លំនឹង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 </a:t>
            </a: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និងជួយកាត់បន្ថយកម្លាំងរុញមកលើជញ្ជាំងកំពែង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។</a:t>
            </a:r>
          </a:p>
        </p:txBody>
      </p:sp>
      <p:sp>
        <p:nvSpPr>
          <p:cNvPr id="12" name="Title 45"/>
          <p:cNvSpPr txBox="1">
            <a:spLocks/>
          </p:cNvSpPr>
          <p:nvPr/>
        </p:nvSpPr>
        <p:spPr>
          <a:xfrm>
            <a:off x="7389777" y="221720"/>
            <a:ext cx="1678021" cy="1302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km-KH" sz="1200" b="1" dirty="0" smtClean="0">
                <a:latin typeface="Khmer OS" pitchFamily="2" charset="0"/>
                <a:cs typeface="Khmer OS" pitchFamily="2" charset="0"/>
              </a:rPr>
              <a:t>បាយ</a:t>
            </a:r>
            <a:r>
              <a:rPr lang="ca-ES" sz="1200" b="1" dirty="0" smtClean="0">
                <a:latin typeface="Khmer OS" pitchFamily="2" charset="0"/>
                <a:cs typeface="Khmer OS" pitchFamily="2" charset="0"/>
              </a:rPr>
              <a:t>អរ</a:t>
            </a:r>
            <a:r>
              <a:rPr lang="km-KH" sz="1200" b="1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km-KH" sz="1200" b="1" dirty="0">
                <a:latin typeface="Khmer OS" pitchFamily="2" charset="0"/>
                <a:cs typeface="Khmer OS" pitchFamily="2" charset="0"/>
              </a:rPr>
              <a:t>ដីឥដ្</a:t>
            </a:r>
            <a:r>
              <a:rPr lang="km-KH" sz="1200" b="1" dirty="0" smtClean="0">
                <a:latin typeface="Khmer OS" pitchFamily="2" charset="0"/>
                <a:cs typeface="Khmer OS" pitchFamily="2" charset="0"/>
              </a:rPr>
              <a:t>ឋ</a:t>
            </a:r>
            <a:r>
              <a:rPr lang="ca-ES" sz="1200" b="1" dirty="0" smtClean="0">
                <a:latin typeface="Khmer OS" pitchFamily="2" charset="0"/>
                <a:cs typeface="Khmer OS" pitchFamily="2" charset="0"/>
              </a:rPr>
              <a:t>ៈ</a:t>
            </a:r>
          </a:p>
          <a:p>
            <a:pPr algn="l">
              <a:defRPr/>
            </a:pPr>
            <a:r>
              <a:rPr lang="km-KH" sz="1200" dirty="0" smtClean="0">
                <a:latin typeface="Khmer OS" pitchFamily="2" charset="0"/>
                <a:cs typeface="Khmer OS" pitchFamily="2" charset="0"/>
              </a:rPr>
              <a:t>ត្រូវបាន</a:t>
            </a:r>
            <a:r>
              <a:rPr lang="ca-ES" sz="1200" dirty="0" smtClean="0">
                <a:latin typeface="Khmer OS" pitchFamily="2" charset="0"/>
                <a:cs typeface="Khmer OS" pitchFamily="2" charset="0"/>
              </a:rPr>
              <a:t>ប្រើកាក់បង្ហូរពីលើនិងបិតដីឥដ្ឋ</a:t>
            </a:r>
            <a:r>
              <a:rPr lang="km-KH" sz="1200" dirty="0" smtClean="0">
                <a:latin typeface="Khmer OS" pitchFamily="2" charset="0"/>
                <a:cs typeface="Khmer OS" pitchFamily="2" charset="0"/>
              </a:rPr>
              <a:t>នៅ</a:t>
            </a:r>
            <a:r>
              <a:rPr lang="ca-ES" sz="1200" dirty="0" smtClean="0">
                <a:latin typeface="Khmer OS" pitchFamily="2" charset="0"/>
                <a:cs typeface="Khmer OS" pitchFamily="2" charset="0"/>
              </a:rPr>
              <a:t>ខាង</a:t>
            </a:r>
            <a:r>
              <a:rPr lang="km-KH" sz="1200" dirty="0" smtClean="0">
                <a:latin typeface="Khmer OS" pitchFamily="2" charset="0"/>
                <a:cs typeface="Khmer OS" pitchFamily="2" charset="0"/>
              </a:rPr>
              <a:t>ក្រោយ</a:t>
            </a:r>
            <a:r>
              <a:rPr lang="ca-ES" sz="1200" dirty="0" smtClean="0">
                <a:latin typeface="Khmer OS" pitchFamily="2" charset="0"/>
                <a:cs typeface="Khmer OS" pitchFamily="2" charset="0"/>
              </a:rPr>
              <a:t>ជញ្ជាំង​</a:t>
            </a:r>
          </a:p>
          <a:p>
            <a:pPr algn="l">
              <a:defRPr/>
            </a:pPr>
            <a:r>
              <a:rPr lang="km-KH" sz="1200" dirty="0" smtClean="0">
                <a:latin typeface="Khmer OS" pitchFamily="2" charset="0"/>
                <a:cs typeface="Khmer OS" pitchFamily="2" charset="0"/>
              </a:rPr>
              <a:t>មុនពេល</a:t>
            </a:r>
            <a:r>
              <a:rPr lang="ca-ES" sz="1200" dirty="0" smtClean="0">
                <a:latin typeface="Khmer OS" pitchFamily="2" charset="0"/>
                <a:cs typeface="Khmer OS" pitchFamily="2" charset="0"/>
              </a:rPr>
              <a:t>ចាក់ដីនិងបុកបង្ហាប់។</a:t>
            </a:r>
            <a:endParaRPr lang="en-US" sz="12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13" name="Title 45"/>
          <p:cNvSpPr txBox="1">
            <a:spLocks/>
          </p:cNvSpPr>
          <p:nvPr/>
        </p:nvSpPr>
        <p:spPr>
          <a:xfrm>
            <a:off x="7407613" y="2447364"/>
            <a:ext cx="1524000" cy="1515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200" b="1" dirty="0" err="1" smtClean="0">
                <a:latin typeface="Khmer OS" pitchFamily="2" charset="0"/>
                <a:cs typeface="Khmer OS" pitchFamily="2" charset="0"/>
              </a:rPr>
              <a:t>ផលិតបាយអរៈ</a:t>
            </a:r>
            <a:endParaRPr lang="en-US" sz="1200" dirty="0" smtClean="0">
              <a:latin typeface="Khmer OS" pitchFamily="2" charset="0"/>
              <a:cs typeface="Khmer OS" pitchFamily="2" charset="0"/>
            </a:endParaRPr>
          </a:p>
          <a:p>
            <a:pPr algn="l">
              <a:defRPr/>
            </a:pP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យើងផលិតវាដោយប្រើម្ស៉ៅថ្មបាយក្រៀម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, ម្ស៉ៅដីឥដ្ឋហើយខ្សាច់រែងដាក់លាយជាមួយកំបោរសម្រាប់ចាក់បង្ហូរចូលចន្លោះថ្ម.</a:t>
            </a:r>
            <a:endParaRPr lang="en-US" sz="12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14" name="Title 45"/>
          <p:cNvSpPr txBox="1">
            <a:spLocks/>
          </p:cNvSpPr>
          <p:nvPr/>
        </p:nvSpPr>
        <p:spPr>
          <a:xfrm>
            <a:off x="7432789" y="4639968"/>
            <a:ext cx="1524000" cy="1684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200" b="1" dirty="0" err="1" smtClean="0">
                <a:latin typeface="Khmer OS" pitchFamily="2" charset="0"/>
                <a:cs typeface="Khmer OS" pitchFamily="2" charset="0"/>
              </a:rPr>
              <a:t>ការបង្ហាប់ស្រទាប់ដីៈ</a:t>
            </a:r>
            <a:endParaRPr lang="en-US" sz="1200" dirty="0" smtClean="0">
              <a:latin typeface="Khmer OS" pitchFamily="2" charset="0"/>
              <a:cs typeface="Khmer OS" pitchFamily="2" charset="0"/>
            </a:endParaRPr>
          </a:p>
          <a:p>
            <a:pPr algn="l">
              <a:defRPr/>
            </a:pPr>
            <a:r>
              <a:rPr lang="en-US" sz="1200" dirty="0" smtClean="0">
                <a:latin typeface="Khmer OS" pitchFamily="2" charset="0"/>
                <a:cs typeface="Khmer OS" pitchFamily="2" charset="0"/>
              </a:rPr>
              <a:t>បន្ទាប់ពីរៀបថ្មបញ្ចប់១ស្រទាប់, </a:t>
            </a:r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យើងសំអាតដី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, ប្រស់ទឹកតិចៗហើយដាកើដីបំពេញនិងបង្ហាប់ជាច្រើនសារចុះឡើងដើម្បីឲ្យខ្យល់ចេញនិងដីស្ងួតរឹងល្អ។ 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5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2" descr="D:\Impact angkor region\101NIKON\DSCN0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8"/>
          <a:stretch>
            <a:fillRect/>
          </a:stretch>
        </p:blipFill>
        <p:spPr bwMode="auto">
          <a:xfrm>
            <a:off x="4572000" y="362562"/>
            <a:ext cx="4144306" cy="2743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91446" y="228600"/>
            <a:ext cx="2580354" cy="2284720"/>
            <a:chOff x="306022" y="293152"/>
            <a:chExt cx="2580354" cy="2284720"/>
          </a:xfrm>
        </p:grpSpPr>
        <p:grpSp>
          <p:nvGrpSpPr>
            <p:cNvPr id="13" name="Group 12"/>
            <p:cNvGrpSpPr/>
            <p:nvPr/>
          </p:nvGrpSpPr>
          <p:grpSpPr>
            <a:xfrm>
              <a:off x="306022" y="400729"/>
              <a:ext cx="2240643" cy="2177143"/>
              <a:chOff x="3156857" y="2394857"/>
              <a:chExt cx="2240643" cy="2177143"/>
            </a:xfrm>
          </p:grpSpPr>
          <p:grpSp>
            <p:nvGrpSpPr>
              <p:cNvPr id="17" name="Group 34"/>
              <p:cNvGrpSpPr>
                <a:grpSpLocks/>
              </p:cNvGrpSpPr>
              <p:nvPr/>
            </p:nvGrpSpPr>
            <p:grpSpPr bwMode="auto">
              <a:xfrm>
                <a:off x="3156857" y="2394857"/>
                <a:ext cx="2240643" cy="2177143"/>
                <a:chOff x="4537" y="5636"/>
                <a:chExt cx="3740" cy="3622"/>
              </a:xfrm>
            </p:grpSpPr>
            <p:pic>
              <p:nvPicPr>
                <p:cNvPr id="35" name="Picture 40" descr="PLAN Angkor Thom Gaucher EFEO, 200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7" y="5636"/>
                  <a:ext cx="3740" cy="36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" name="Rectangle 39"/>
                <p:cNvSpPr>
                  <a:spLocks noChangeArrowheads="1"/>
                </p:cNvSpPr>
                <p:nvPr/>
              </p:nvSpPr>
              <p:spPr bwMode="auto">
                <a:xfrm>
                  <a:off x="7248" y="5798"/>
                  <a:ext cx="171" cy="168"/>
                </a:xfrm>
                <a:prstGeom prst="rect">
                  <a:avLst/>
                </a:prstGeom>
                <a:solidFill>
                  <a:srgbClr val="FF0000">
                    <a:alpha val="52940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37" name="Rectangle 38"/>
                <p:cNvSpPr>
                  <a:spLocks noChangeArrowheads="1"/>
                </p:cNvSpPr>
                <p:nvPr/>
              </p:nvSpPr>
              <p:spPr bwMode="auto">
                <a:xfrm>
                  <a:off x="6738" y="5791"/>
                  <a:ext cx="76" cy="168"/>
                </a:xfrm>
                <a:prstGeom prst="rect">
                  <a:avLst/>
                </a:prstGeom>
                <a:solidFill>
                  <a:srgbClr val="FF0000">
                    <a:alpha val="52940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38" name="Rectangle 37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6834" y="5790"/>
                  <a:ext cx="171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39" name="Rectangle 36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5637" y="5798"/>
                  <a:ext cx="187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40" name="Rectangle 35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7930" y="7990"/>
                  <a:ext cx="187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</p:grpSp>
          <p:sp>
            <p:nvSpPr>
              <p:cNvPr id="18" name="Rectangle 33"/>
              <p:cNvSpPr>
                <a:spLocks noChangeArrowheads="1"/>
              </p:cNvSpPr>
              <p:nvPr/>
            </p:nvSpPr>
            <p:spPr bwMode="auto">
              <a:xfrm>
                <a:off x="4011398" y="4334345"/>
                <a:ext cx="73152" cy="100983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9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871875" y="4333554"/>
                <a:ext cx="112631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>
                <a:off x="5194407" y="2549434"/>
                <a:ext cx="100584" cy="45720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1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120067" y="4334368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2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200963" y="4334369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3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803241" y="4333767"/>
                <a:ext cx="54864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4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723568" y="4334944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5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267163" y="3573562"/>
                <a:ext cx="100584" cy="7315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6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266587" y="3519225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7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353512" y="2487480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8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396847" y="2487624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9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648736" y="2487494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0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692071" y="2487638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1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903082" y="2494171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2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201315" y="2712270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3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201594" y="4038600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4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105400" y="4347064"/>
                <a:ext cx="27432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</p:grp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1558024" y="293152"/>
              <a:ext cx="152400" cy="166629"/>
            </a:xfrm>
            <a:prstGeom prst="rect">
              <a:avLst/>
            </a:prstGeom>
            <a:ln w="12700"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rgbClr val="FF0000"/>
                  </a:solidFill>
                  <a:latin typeface="DaunPenh" pitchFamily="2" charset="0"/>
                </a:rPr>
                <a:t>1</a:t>
              </a:r>
              <a:endParaRPr lang="en-US" sz="700" dirty="0"/>
            </a:p>
          </p:txBody>
        </p:sp>
        <p:sp>
          <p:nvSpPr>
            <p:cNvPr id="15" name="Up Arrow 14"/>
            <p:cNvSpPr/>
            <p:nvPr/>
          </p:nvSpPr>
          <p:spPr>
            <a:xfrm>
              <a:off x="2724855" y="688452"/>
              <a:ext cx="161521" cy="12120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2716162" y="500530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1000" dirty="0" smtClean="0">
                  <a:latin typeface="DaunPenh" pitchFamily="2" charset="0"/>
                </a:rPr>
                <a:t>N</a:t>
              </a:r>
              <a:endParaRPr lang="en-US" sz="1000" dirty="0"/>
            </a:p>
          </p:txBody>
        </p:sp>
      </p:grpSp>
      <p:pic>
        <p:nvPicPr>
          <p:cNvPr id="41" name="Picture 2" descr="D:\from Disk E\2012 Photo\121031 photo\wall angkor thom\DSC037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4"/>
          <a:stretch/>
        </p:blipFill>
        <p:spPr bwMode="auto">
          <a:xfrm>
            <a:off x="4572001" y="3429000"/>
            <a:ext cx="410655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:\from Disk E\2013 Photo\130131 photo\130122\Wall Angkor thom\DSC054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4086730" cy="229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228599" y="5651586"/>
            <a:ext cx="40867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  </a:t>
            </a: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  . កិច្ចការដំណើរការពង្រឹងនឹងជួសជុលនៅទីតាំងទី១, បានរៀបចំទីតាំង, ធ្វើរោងដាក់សម្ភារៈ,ផ្លូវ...។​​​ </a:t>
            </a:r>
          </a:p>
          <a:p>
            <a:pPr eaLnBrk="1" hangingPunct="1"/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    . សំអាតការដ្ឋាន, កាត់ដើមឈើ, សម្រង់ប្លង់, ចុះលេខ, រើថ្ម, កំណាយពិនិត្យមើលគ្រឹះ...។</a:t>
            </a:r>
            <a:endParaRPr lang="en-US" sz="1400" b="0" dirty="0" smtClean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423369" y="2502177"/>
            <a:ext cx="38320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b="0" dirty="0" smtClean="0">
                <a:latin typeface="Khmer OS" pitchFamily="2" charset="0"/>
                <a:cs typeface="Khmer OS" pitchFamily="2" charset="0"/>
              </a:rPr>
              <a:t>. ទីតាំងទី១, ដួលរលំ១៤/១០/២០១១មានប្រវែង១៤ម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. ចាប់ផ្តើមការងារជួសជុលពង្រឹងពីខែ០៩/២០១២។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. បញ្ចប់គម្រោងទាំងស្រុងនៅខ០៣/២០១៦។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. 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បាន​ចំណាយ​​​​រយ</a:t>
            </a:r>
            <a:r>
              <a:rPr lang="en-US" sz="1200" b="0" dirty="0">
                <a:latin typeface="Khmer OS" pitchFamily="2" charset="0"/>
                <a:cs typeface="Khmer OS" pitchFamily="2" charset="0"/>
              </a:rPr>
              <a:t>: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ពេលជួសជុលចំនួន៣ឆ្នាំនិង៥ខែ។ </a:t>
            </a:r>
            <a:endParaRPr lang="en-US" sz="1200" b="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4038600" y="1432871"/>
            <a:ext cx="137160" cy="301752"/>
          </a:xfrm>
          <a:prstGeom prst="rightArrow">
            <a:avLst/>
          </a:prstGeom>
          <a:solidFill>
            <a:srgbClr val="D52B19"/>
          </a:solidFill>
          <a:ln>
            <a:solidFill>
              <a:srgbClr val="D52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7" name="Right Arrow 46"/>
          <p:cNvSpPr/>
          <p:nvPr/>
        </p:nvSpPr>
        <p:spPr>
          <a:xfrm rot="5400000">
            <a:off x="6482279" y="3134161"/>
            <a:ext cx="137160" cy="300117"/>
          </a:xfrm>
          <a:prstGeom prst="rightArrow">
            <a:avLst/>
          </a:prstGeom>
          <a:solidFill>
            <a:srgbClr val="D52B19"/>
          </a:solidFill>
          <a:ln>
            <a:solidFill>
              <a:srgbClr val="D52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8" name="Right Arrow 47"/>
          <p:cNvSpPr/>
          <p:nvPr/>
        </p:nvSpPr>
        <p:spPr>
          <a:xfrm rot="10800000">
            <a:off x="4358640" y="4495800"/>
            <a:ext cx="137160" cy="301752"/>
          </a:xfrm>
          <a:prstGeom prst="rightArrow">
            <a:avLst/>
          </a:prstGeom>
          <a:solidFill>
            <a:srgbClr val="D52B19"/>
          </a:solidFill>
          <a:ln>
            <a:solidFill>
              <a:srgbClr val="D52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D:\from Disk E\2015 Photo\10 2015\wall angkor thom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9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9"/>
          <p:cNvSpPr txBox="1">
            <a:spLocks noChangeArrowheads="1"/>
          </p:cNvSpPr>
          <p:nvPr/>
        </p:nvSpPr>
        <p:spPr bwMode="auto">
          <a:xfrm>
            <a:off x="169862" y="3810000"/>
            <a:ext cx="3932238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just" eaLnBrk="1" hangingPunct="1"/>
            <a:endParaRPr lang="en-US" sz="1200" b="0" dirty="0">
              <a:latin typeface="Khmer OS" pitchFamily="2" charset="0"/>
              <a:cs typeface="Khmer OS" pitchFamily="2" charset="0"/>
            </a:endParaRPr>
          </a:p>
          <a:p>
            <a:pPr lvl="0">
              <a:lnSpc>
                <a:spcPct val="150000"/>
              </a:lnSpc>
            </a:pP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    .ការ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ជួស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ជុលរួចរាល់លើជញ្ជាំង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កំពែង</a:t>
            </a:r>
            <a:r>
              <a:rPr lang="ca-ES" sz="1400" b="0" dirty="0">
                <a:latin typeface="Khmer OS" pitchFamily="2" charset="0"/>
                <a:cs typeface="Khmer OS" pitchFamily="2" charset="0"/>
              </a:rPr>
              <a:t> </a:t>
            </a: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បានរៀប​</a:t>
            </a:r>
          </a:p>
          <a:p>
            <a:pPr lvl="0">
              <a:lnSpc>
                <a:spcPct val="150000"/>
              </a:lnSpc>
            </a:pP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ថ្ម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ជញ្ជាំង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មានចំនួន​១៦ស្រទាប់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​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 ការប្រើប្រាស់ថ្មនៅ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ទីនេះគឺ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ថ្ម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បាយក្រៀម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ថ្មីចំនួន​២៥</a:t>
            </a:r>
            <a:r>
              <a:rPr lang="en-US" sz="1400" b="0" dirty="0" smtClean="0">
                <a:latin typeface="Khmer OS" pitchFamily="2" charset="0"/>
                <a:cs typeface="Khmer OS" pitchFamily="2" charset="0"/>
              </a:rPr>
              <a:t>% ​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សម្រាប់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ប្រើ​ជំនួស​ថ្មចាស់ដែលខូច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និបាត់</a:t>
            </a: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បង់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ចំណែក</a:t>
            </a: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៧៥</a:t>
            </a:r>
            <a:r>
              <a:rPr lang="en-US" sz="1400" b="0" dirty="0" smtClean="0">
                <a:latin typeface="Khmer OS" pitchFamily="2" charset="0"/>
                <a:cs typeface="Khmer OS" pitchFamily="2" charset="0"/>
              </a:rPr>
              <a:t>% ​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នៃ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ថ្មចាស់ បានប្រមូលនិងប្រើឡើងវិ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ញ។</a:t>
            </a:r>
            <a:endParaRPr lang="ca-ES" sz="1400" b="0" dirty="0" smtClean="0">
              <a:latin typeface="Khmer OS" pitchFamily="2" charset="0"/>
              <a:cs typeface="Khmer OS" pitchFamily="2" charset="0"/>
            </a:endParaRPr>
          </a:p>
          <a:p>
            <a:pPr>
              <a:lnSpc>
                <a:spcPct val="150000"/>
              </a:lnSpc>
            </a:pP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    .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បុក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បង្ហាប់ដីទំនប់ជញ្ជាំងកំពែងផ្នែកខាងក្នុងដោយប្រើប្រាស់ដីថ្មីប្រមាណ២៩៤ម៉ែត្រគូប។ </a:t>
            </a:r>
            <a:endParaRPr lang="en-US" sz="1400" b="0" dirty="0">
              <a:latin typeface="Khmer OS" pitchFamily="2" charset="0"/>
              <a:cs typeface="Khmer OS" pitchFamily="2" charset="0"/>
            </a:endParaRPr>
          </a:p>
          <a:p>
            <a:pPr lvl="0">
              <a:lnSpc>
                <a:spcPct val="150000"/>
              </a:lnSpc>
            </a:pPr>
            <a:endParaRPr lang="en-US" sz="1400" b="0" dirty="0">
              <a:latin typeface="Khmer OS" pitchFamily="2" charset="0"/>
              <a:cs typeface="Khmer OS" pitchFamily="2" charset="0"/>
            </a:endParaRPr>
          </a:p>
          <a:p>
            <a:pPr algn="just" eaLnBrk="1" hangingPunct="1"/>
            <a:endParaRPr lang="en-US" sz="1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6" name="Picture 2" descr="D:\from Disk E\2016 Photo\03 2016\Wall Angkor Thom\DSC054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963863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D:\from Disk E\2016 Photo\03 2016\Wall Angkor Thom\DSC054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040063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6953250" y="6578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3F83A1-47A3-45FF-8DBC-B22F3286763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54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Impact angkor region\100NIKON\1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6299" r="5518" b="21248"/>
          <a:stretch/>
        </p:blipFill>
        <p:spPr bwMode="auto">
          <a:xfrm>
            <a:off x="4612341" y="116545"/>
            <a:ext cx="3977265" cy="212621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from Disk E\2013 Photo\130228.1 photo\Wall angkor thom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4"/>
          <a:stretch/>
        </p:blipFill>
        <p:spPr bwMode="auto">
          <a:xfrm>
            <a:off x="4630270" y="2339326"/>
            <a:ext cx="3977265" cy="204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92201" y="76200"/>
            <a:ext cx="2580354" cy="2288463"/>
            <a:chOff x="292201" y="76200"/>
            <a:chExt cx="2580354" cy="2288463"/>
          </a:xfrm>
        </p:grpSpPr>
        <p:grpSp>
          <p:nvGrpSpPr>
            <p:cNvPr id="8" name="Group 7"/>
            <p:cNvGrpSpPr/>
            <p:nvPr/>
          </p:nvGrpSpPr>
          <p:grpSpPr>
            <a:xfrm>
              <a:off x="292201" y="187520"/>
              <a:ext cx="2240643" cy="2177143"/>
              <a:chOff x="3156857" y="2394857"/>
              <a:chExt cx="2240643" cy="2177143"/>
            </a:xfrm>
          </p:grpSpPr>
          <p:grpSp>
            <p:nvGrpSpPr>
              <p:cNvPr id="12" name="Group 34"/>
              <p:cNvGrpSpPr>
                <a:grpSpLocks/>
              </p:cNvGrpSpPr>
              <p:nvPr/>
            </p:nvGrpSpPr>
            <p:grpSpPr bwMode="auto">
              <a:xfrm>
                <a:off x="3156857" y="2394857"/>
                <a:ext cx="2240643" cy="2177143"/>
                <a:chOff x="4537" y="5636"/>
                <a:chExt cx="3740" cy="3622"/>
              </a:xfrm>
            </p:grpSpPr>
            <p:pic>
              <p:nvPicPr>
                <p:cNvPr id="30" name="Picture 40" descr="PLAN Angkor Thom Gaucher EFEO, 200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7" y="5636"/>
                  <a:ext cx="3740" cy="36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Rectangle 39"/>
                <p:cNvSpPr>
                  <a:spLocks noChangeArrowheads="1"/>
                </p:cNvSpPr>
                <p:nvPr/>
              </p:nvSpPr>
              <p:spPr bwMode="auto">
                <a:xfrm>
                  <a:off x="7248" y="5798"/>
                  <a:ext cx="171" cy="168"/>
                </a:xfrm>
                <a:prstGeom prst="rect">
                  <a:avLst/>
                </a:prstGeom>
                <a:solidFill>
                  <a:srgbClr val="FF0000">
                    <a:alpha val="52940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32" name="Rectangle 38"/>
                <p:cNvSpPr>
                  <a:spLocks noChangeArrowheads="1"/>
                </p:cNvSpPr>
                <p:nvPr/>
              </p:nvSpPr>
              <p:spPr bwMode="auto">
                <a:xfrm>
                  <a:off x="6738" y="5791"/>
                  <a:ext cx="76" cy="168"/>
                </a:xfrm>
                <a:prstGeom prst="rect">
                  <a:avLst/>
                </a:prstGeom>
                <a:solidFill>
                  <a:srgbClr val="FF0000">
                    <a:alpha val="52940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33" name="Rectangle 37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6834" y="5790"/>
                  <a:ext cx="171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34" name="Rectangle 36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5637" y="5798"/>
                  <a:ext cx="187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35" name="Rectangle 35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7930" y="7990"/>
                  <a:ext cx="187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</p:grpSp>
          <p:sp>
            <p:nvSpPr>
              <p:cNvPr id="13" name="Rectangle 33"/>
              <p:cNvSpPr>
                <a:spLocks noChangeArrowheads="1"/>
              </p:cNvSpPr>
              <p:nvPr/>
            </p:nvSpPr>
            <p:spPr bwMode="auto">
              <a:xfrm>
                <a:off x="4011398" y="4334345"/>
                <a:ext cx="73152" cy="100983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4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871875" y="4333554"/>
                <a:ext cx="112631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194407" y="2549434"/>
                <a:ext cx="100584" cy="45720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6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120067" y="4334368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7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200963" y="4334369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8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803241" y="4333767"/>
                <a:ext cx="54864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9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723568" y="4334944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0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267163" y="3573562"/>
                <a:ext cx="100584" cy="7315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1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266587" y="3519225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2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353512" y="2487480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3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396847" y="2487624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4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648736" y="2487494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5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692071" y="2487638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6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903082" y="2494171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7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201315" y="2712270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8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201594" y="4038600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9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105400" y="4347064"/>
                <a:ext cx="27432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</p:grp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1891423" y="76200"/>
              <a:ext cx="152400" cy="166629"/>
            </a:xfrm>
            <a:prstGeom prst="rect">
              <a:avLst/>
            </a:prstGeom>
            <a:ln w="12700"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rgbClr val="FF0000"/>
                  </a:solidFill>
                  <a:latin typeface="DaunPenh" pitchFamily="2" charset="0"/>
                </a:rPr>
                <a:t>2</a:t>
              </a:r>
              <a:endParaRPr lang="en-US" sz="700" dirty="0"/>
            </a:p>
          </p:txBody>
        </p:sp>
        <p:sp>
          <p:nvSpPr>
            <p:cNvPr id="10" name="Up Arrow 9"/>
            <p:cNvSpPr/>
            <p:nvPr/>
          </p:nvSpPr>
          <p:spPr>
            <a:xfrm>
              <a:off x="2711034" y="475243"/>
              <a:ext cx="161521" cy="12120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2702341" y="287321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1000" dirty="0" smtClean="0">
                  <a:latin typeface="DaunPenh" pitchFamily="2" charset="0"/>
                </a:rPr>
                <a:t>N</a:t>
              </a:r>
              <a:endParaRPr lang="en-US" sz="1000" dirty="0"/>
            </a:p>
          </p:txBody>
        </p:sp>
      </p:grpSp>
      <p:pic>
        <p:nvPicPr>
          <p:cNvPr id="36" name="Picture 2" descr="D:\from Disk E\2013 Photo\130307 Photo\Wall Angkor thom\DSC071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235" y="4494516"/>
            <a:ext cx="3977265" cy="223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D:\from Disk E\2014 photo\05 2014\1Wall Angkor Thom\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4"/>
          <a:stretch/>
        </p:blipFill>
        <p:spPr bwMode="auto">
          <a:xfrm>
            <a:off x="400847" y="3133561"/>
            <a:ext cx="3581400" cy="246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9"/>
          <p:cNvSpPr txBox="1">
            <a:spLocks noChangeArrowheads="1"/>
          </p:cNvSpPr>
          <p:nvPr/>
        </p:nvSpPr>
        <p:spPr bwMode="auto">
          <a:xfrm>
            <a:off x="358960" y="2369403"/>
            <a:ext cx="38320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b="0" dirty="0" smtClean="0">
                <a:latin typeface="Khmer OS" pitchFamily="2" charset="0"/>
                <a:cs typeface="Khmer OS" pitchFamily="2" charset="0"/>
              </a:rPr>
              <a:t>. ទីតាំងទី២, ដួលរលំ១១/១០/២០១១មានប្រវែង៤៥ម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. ចាប់ផ្តើមការងារជួសជុលពង្រឹងពីខែ០៩/២០១២។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. បញ្ចប់គម្រោងទាំងស្រុងនៅខ១០/២០១៦។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. 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បាន​ចំណាយ​​​​រយ</a:t>
            </a:r>
            <a:r>
              <a:rPr lang="en-US" sz="1200" b="0" dirty="0">
                <a:latin typeface="Khmer OS" pitchFamily="2" charset="0"/>
                <a:cs typeface="Khmer OS" pitchFamily="2" charset="0"/>
              </a:rPr>
              <a:t>: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ពេលជួសជុលចំនួន៣ឆ្នាំ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១០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ខែ។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 </a:t>
            </a:r>
            <a:endParaRPr lang="en-US" sz="1200" b="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40" name="TextBox 9"/>
          <p:cNvSpPr txBox="1">
            <a:spLocks noChangeArrowheads="1"/>
          </p:cNvSpPr>
          <p:nvPr/>
        </p:nvSpPr>
        <p:spPr bwMode="auto">
          <a:xfrm>
            <a:off x="228599" y="5651586"/>
            <a:ext cx="40867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  </a:t>
            </a: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  . កិច្ចការដំណើរការពង្រឹងនឹងជួសជុលនៅទីតាំងទី២, បានរៀបចំទីតាំង, ធ្វើរោងដាក់សម្ភារៈ,ផ្លូវ...។​​​ </a:t>
            </a:r>
          </a:p>
          <a:p>
            <a:pPr eaLnBrk="1" hangingPunct="1"/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    . សំអាតការដ្ឋាន, កាត់ដើមឈើ, សម្រង់ប្លង់, ចុះលេខ, រើថ្ម, កំណាយពិនិត្យមើលគ្រឹះ...។</a:t>
            </a:r>
            <a:endParaRPr lang="en-US" sz="1400" b="0" dirty="0" smtClean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4253971" y="1432871"/>
            <a:ext cx="137160" cy="301752"/>
          </a:xfrm>
          <a:prstGeom prst="rightArrow">
            <a:avLst/>
          </a:prstGeom>
          <a:solidFill>
            <a:srgbClr val="D52B19"/>
          </a:solidFill>
          <a:ln>
            <a:solidFill>
              <a:srgbClr val="D52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4" name="Right Arrow 43"/>
          <p:cNvSpPr/>
          <p:nvPr/>
        </p:nvSpPr>
        <p:spPr>
          <a:xfrm rot="10800000">
            <a:off x="4114801" y="4267200"/>
            <a:ext cx="137160" cy="301752"/>
          </a:xfrm>
          <a:prstGeom prst="rightArrow">
            <a:avLst/>
          </a:prstGeom>
          <a:solidFill>
            <a:srgbClr val="D52B19"/>
          </a:solidFill>
          <a:ln>
            <a:solidFill>
              <a:srgbClr val="D52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2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15889"/>
            <a:ext cx="5837237" cy="429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 descr="D:\from Disk E\2016 Photo\160515 Photo for Tann Sophal\moving stone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109913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D:\from Disk E\2016 Photo\09 2016\Wall Angkor Thom\160919 eastnorth wall angkor thom16m.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29718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275" y="4343400"/>
            <a:ext cx="4149725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a-ES" sz="1400" dirty="0" smtClean="0">
                <a:latin typeface="Khmer OS" pitchFamily="2" charset="0"/>
                <a:cs typeface="Khmer OS" pitchFamily="2" charset="0"/>
              </a:rPr>
              <a:t>    .ការ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ជួស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ជុលរួចរាល់លើជញ្ជាំង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កំពែង</a:t>
            </a:r>
            <a:r>
              <a:rPr lang="ca-ES" sz="1400" dirty="0">
                <a:latin typeface="Khmer OS" pitchFamily="2" charset="0"/>
                <a:cs typeface="Khmer OS" pitchFamily="2" charset="0"/>
              </a:rPr>
              <a:t>បានរៀប​</a:t>
            </a:r>
          </a:p>
          <a:p>
            <a:pPr lvl="0">
              <a:lnSpc>
                <a:spcPct val="150000"/>
              </a:lnSpc>
            </a:pPr>
            <a:r>
              <a:rPr lang="ca-ES" sz="1400" dirty="0">
                <a:latin typeface="Khmer OS" pitchFamily="2" charset="0"/>
                <a:cs typeface="Khmer OS" pitchFamily="2" charset="0"/>
              </a:rPr>
              <a:t>ថ្ម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ជញ្ជាំង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ចំនួន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​១៧ស្រទាប់​ 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។កា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រប្រើប្រាស់ថ្មនៅទីនេះគឺថ្ម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បាយក្រៀមថ្មី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ចំនួន​៣៥</a:t>
            </a:r>
            <a:r>
              <a:rPr lang="en-US" sz="1400" dirty="0">
                <a:latin typeface="Khmer OS" pitchFamily="2" charset="0"/>
                <a:cs typeface="Khmer OS" pitchFamily="2" charset="0"/>
              </a:rPr>
              <a:t>% 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សម្រាប់ប្រើ​ជំនួស​ថ្មចាស់ដែលខូចនិងបាត់បង់ ចំណែក៦៥</a:t>
            </a:r>
            <a:r>
              <a:rPr lang="en-US" sz="1400" dirty="0">
                <a:latin typeface="Khmer OS" pitchFamily="2" charset="0"/>
                <a:cs typeface="Khmer OS" pitchFamily="2" charset="0"/>
              </a:rPr>
              <a:t>% 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នៃថ្មចាស់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បានប្រមូល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និងប្រើឡើងវិញ។</a:t>
            </a:r>
            <a:endParaRPr lang="en-US" sz="1400" dirty="0">
              <a:latin typeface="Khmer OS" pitchFamily="2" charset="0"/>
              <a:cs typeface="Khmer OS" pitchFamily="2" charset="0"/>
            </a:endParaRPr>
          </a:p>
          <a:p>
            <a:pPr lvl="0">
              <a:lnSpc>
                <a:spcPct val="150000"/>
              </a:lnSpc>
            </a:pPr>
            <a:r>
              <a:rPr lang="ca-ES" sz="1400" dirty="0" smtClean="0">
                <a:latin typeface="Khmer OS" pitchFamily="2" charset="0"/>
                <a:cs typeface="Khmer OS" pitchFamily="2" charset="0"/>
              </a:rPr>
              <a:t>   .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បុក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បង្ហាប់ដីទំនប់ជញ្ជាំងកំពែងផ្នែកខាងក្នុងដោយប្រើប្រាស់ដីថ្មីប្រមាណ៧៨៨ម៉ែត្រគូប។ </a:t>
            </a:r>
            <a:endParaRPr lang="en-US" sz="14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2775" y="6569075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E:\111016 wall of angkor thom\DSC_99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37" y="236538"/>
            <a:ext cx="4783015" cy="31797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DSC0135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/>
          <a:stretch/>
        </p:blipFill>
        <p:spPr bwMode="auto">
          <a:xfrm>
            <a:off x="4183836" y="3810000"/>
            <a:ext cx="4806299" cy="2743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34" y="3048000"/>
            <a:ext cx="3735266" cy="28019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220308" y="381000"/>
            <a:ext cx="3305908" cy="2743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7467600" y="4143375"/>
            <a:ext cx="152400" cy="152400"/>
          </a:xfrm>
          <a:prstGeom prst="rightArrow">
            <a:avLst/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92201" y="128251"/>
            <a:ext cx="2580354" cy="2177143"/>
            <a:chOff x="445201" y="358976"/>
            <a:chExt cx="2580354" cy="2177143"/>
          </a:xfrm>
        </p:grpSpPr>
        <p:grpSp>
          <p:nvGrpSpPr>
            <p:cNvPr id="23" name="Group 22"/>
            <p:cNvGrpSpPr/>
            <p:nvPr/>
          </p:nvGrpSpPr>
          <p:grpSpPr>
            <a:xfrm>
              <a:off x="445201" y="358976"/>
              <a:ext cx="2240643" cy="2177143"/>
              <a:chOff x="3156857" y="2394857"/>
              <a:chExt cx="2240643" cy="2177143"/>
            </a:xfrm>
          </p:grpSpPr>
          <p:grpSp>
            <p:nvGrpSpPr>
              <p:cNvPr id="30" name="Group 34"/>
              <p:cNvGrpSpPr>
                <a:grpSpLocks/>
              </p:cNvGrpSpPr>
              <p:nvPr/>
            </p:nvGrpSpPr>
            <p:grpSpPr bwMode="auto">
              <a:xfrm>
                <a:off x="3156857" y="2394857"/>
                <a:ext cx="2240643" cy="2177143"/>
                <a:chOff x="4537" y="5636"/>
                <a:chExt cx="3740" cy="3622"/>
              </a:xfrm>
            </p:grpSpPr>
            <p:pic>
              <p:nvPicPr>
                <p:cNvPr id="48" name="Picture 40" descr="PLAN Angkor Thom Gaucher EFEO, 200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7" y="5636"/>
                  <a:ext cx="3740" cy="36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" name="Rectangle 39"/>
                <p:cNvSpPr>
                  <a:spLocks noChangeArrowheads="1"/>
                </p:cNvSpPr>
                <p:nvPr/>
              </p:nvSpPr>
              <p:spPr bwMode="auto">
                <a:xfrm>
                  <a:off x="7248" y="5798"/>
                  <a:ext cx="171" cy="168"/>
                </a:xfrm>
                <a:prstGeom prst="rect">
                  <a:avLst/>
                </a:prstGeom>
                <a:solidFill>
                  <a:srgbClr val="FF0000">
                    <a:alpha val="52940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50" name="Rectangle 38"/>
                <p:cNvSpPr>
                  <a:spLocks noChangeArrowheads="1"/>
                </p:cNvSpPr>
                <p:nvPr/>
              </p:nvSpPr>
              <p:spPr bwMode="auto">
                <a:xfrm>
                  <a:off x="6738" y="5791"/>
                  <a:ext cx="76" cy="168"/>
                </a:xfrm>
                <a:prstGeom prst="rect">
                  <a:avLst/>
                </a:prstGeom>
                <a:solidFill>
                  <a:srgbClr val="FF0000">
                    <a:alpha val="52940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51" name="Rectangle 37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6834" y="5790"/>
                  <a:ext cx="171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52" name="Rectangle 36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5637" y="5798"/>
                  <a:ext cx="187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53" name="Rectangle 35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7930" y="7990"/>
                  <a:ext cx="187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</p:grpSp>
          <p:sp>
            <p:nvSpPr>
              <p:cNvPr id="31" name="Rectangle 33"/>
              <p:cNvSpPr>
                <a:spLocks noChangeArrowheads="1"/>
              </p:cNvSpPr>
              <p:nvPr/>
            </p:nvSpPr>
            <p:spPr bwMode="auto">
              <a:xfrm>
                <a:off x="4011398" y="4334345"/>
                <a:ext cx="73152" cy="100983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2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871875" y="4333554"/>
                <a:ext cx="112631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3" name="Rectangle 13"/>
              <p:cNvSpPr>
                <a:spLocks noChangeArrowheads="1"/>
              </p:cNvSpPr>
              <p:nvPr/>
            </p:nvSpPr>
            <p:spPr bwMode="auto">
              <a:xfrm>
                <a:off x="5194407" y="2549434"/>
                <a:ext cx="100584" cy="45720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4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120067" y="4334368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5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200963" y="4334369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6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803241" y="4333767"/>
                <a:ext cx="54864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7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723568" y="4334944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8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267163" y="3573562"/>
                <a:ext cx="100584" cy="7315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9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266587" y="3519225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0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353512" y="2487480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1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396847" y="2487624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2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648736" y="2487494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3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692071" y="2487638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4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903082" y="2494171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5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201315" y="2712270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6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201594" y="4038600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7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105400" y="4347064"/>
                <a:ext cx="27432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</p:grp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2634928" y="452145"/>
              <a:ext cx="152400" cy="166629"/>
            </a:xfrm>
            <a:prstGeom prst="rect">
              <a:avLst/>
            </a:prstGeom>
            <a:ln w="12700"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rgbClr val="FF0000"/>
                  </a:solidFill>
                  <a:latin typeface="DaunPenh" pitchFamily="2" charset="0"/>
                </a:rPr>
                <a:t>3</a:t>
              </a:r>
              <a:endParaRPr lang="en-US" sz="700" dirty="0"/>
            </a:p>
          </p:txBody>
        </p:sp>
        <p:sp>
          <p:nvSpPr>
            <p:cNvPr id="28" name="Up Arrow 27"/>
            <p:cNvSpPr/>
            <p:nvPr/>
          </p:nvSpPr>
          <p:spPr>
            <a:xfrm>
              <a:off x="2864034" y="646699"/>
              <a:ext cx="161521" cy="12120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2855341" y="45877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1000" dirty="0" smtClean="0">
                  <a:latin typeface="DaunPenh" pitchFamily="2" charset="0"/>
                </a:rPr>
                <a:t>N</a:t>
              </a:r>
              <a:endParaRPr lang="en-US" sz="1000" dirty="0"/>
            </a:p>
          </p:txBody>
        </p:sp>
      </p:grpSp>
      <p:sp>
        <p:nvSpPr>
          <p:cNvPr id="57" name="TextBox 9"/>
          <p:cNvSpPr txBox="1">
            <a:spLocks noChangeArrowheads="1"/>
          </p:cNvSpPr>
          <p:nvPr/>
        </p:nvSpPr>
        <p:spPr bwMode="auto">
          <a:xfrm>
            <a:off x="246347" y="2264628"/>
            <a:ext cx="38320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b="0" dirty="0" smtClean="0">
                <a:latin typeface="Khmer OS" pitchFamily="2" charset="0"/>
                <a:cs typeface="Khmer OS" pitchFamily="2" charset="0"/>
              </a:rPr>
              <a:t>. ទីតាំងទី៣, ដួលរលំ១៥/១០/២០១១មានប្រវែង</a:t>
            </a:r>
            <a:r>
              <a:rPr lang="en-US" sz="1200" b="0" dirty="0">
                <a:latin typeface="Khmer OS" pitchFamily="2" charset="0"/>
                <a:cs typeface="Khmer OS" pitchFamily="2" charset="0"/>
              </a:rPr>
              <a:t>៨</a:t>
            </a:r>
            <a:r>
              <a:rPr lang="en-US" sz="1200" b="0" dirty="0" smtClean="0">
                <a:latin typeface="Khmer OS" pitchFamily="2" charset="0"/>
                <a:cs typeface="Khmer OS" pitchFamily="2" charset="0"/>
              </a:rPr>
              <a:t>ម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. ចាប់ផ្តើមការងារជួសជុលពង្រឹងពីខែ០១/២០១៤។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. បញ្ចប់គម្រោងទាំងស្រុងនៅខ១១/២០១៥។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. 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បាន​ចំណាយ​​​​រយ</a:t>
            </a:r>
            <a:r>
              <a:rPr lang="en-US" sz="1200" b="0" dirty="0">
                <a:latin typeface="Khmer OS" pitchFamily="2" charset="0"/>
                <a:cs typeface="Khmer OS" pitchFamily="2" charset="0"/>
              </a:rPr>
              <a:t>: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ពេលជួសជុល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ចំនួន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១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ឆ្នាំនិង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១១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ខែ។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 </a:t>
            </a:r>
            <a:endParaRPr lang="en-US" sz="1200" b="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58" name="TextBox 9"/>
          <p:cNvSpPr txBox="1">
            <a:spLocks noChangeArrowheads="1"/>
          </p:cNvSpPr>
          <p:nvPr/>
        </p:nvSpPr>
        <p:spPr bwMode="auto">
          <a:xfrm>
            <a:off x="213777" y="5849938"/>
            <a:ext cx="4086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    . កិច្ចការដំណើរការពង្រឹងនឹងជួសជុលនៅទីតាំងទី៣,​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បានរៀបចំទីតាំង, ធ្វើរោងដាក់សម្ភារៈ,ផ្លូវ...។​​​ 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   . សំអាតការដ្ឋាន, កាត់ដើមឈើ, សម្រង់ប្លង់, ចុះលេខ, រើថ្ម, កំណាយពិនិត្យមើលគ្រឹះ...។</a:t>
            </a:r>
            <a:endParaRPr lang="en-US" sz="1200" b="0" dirty="0" smtClean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3733800" y="1426376"/>
            <a:ext cx="137160" cy="301752"/>
          </a:xfrm>
          <a:prstGeom prst="rightArrow">
            <a:avLst/>
          </a:prstGeom>
          <a:solidFill>
            <a:srgbClr val="D52B19"/>
          </a:solidFill>
          <a:ln>
            <a:solidFill>
              <a:srgbClr val="D52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0" name="Right Arrow 59"/>
          <p:cNvSpPr/>
          <p:nvPr/>
        </p:nvSpPr>
        <p:spPr>
          <a:xfrm rot="5400000">
            <a:off x="6639360" y="3438961"/>
            <a:ext cx="137160" cy="300117"/>
          </a:xfrm>
          <a:prstGeom prst="rightArrow">
            <a:avLst/>
          </a:prstGeom>
          <a:solidFill>
            <a:srgbClr val="D52B19"/>
          </a:solidFill>
          <a:ln>
            <a:solidFill>
              <a:srgbClr val="D52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1" name="Right Arrow 60"/>
          <p:cNvSpPr/>
          <p:nvPr/>
        </p:nvSpPr>
        <p:spPr>
          <a:xfrm rot="10800000">
            <a:off x="4019551" y="4610872"/>
            <a:ext cx="137160" cy="301752"/>
          </a:xfrm>
          <a:prstGeom prst="rightArrow">
            <a:avLst/>
          </a:prstGeom>
          <a:solidFill>
            <a:srgbClr val="D52B19"/>
          </a:solidFill>
          <a:ln>
            <a:solidFill>
              <a:srgbClr val="D52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rom Disk E\2015 Photo\11 2015\Wall Angkor thom\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5" y="257963"/>
            <a:ext cx="8461248" cy="63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321732" y="4267200"/>
            <a:ext cx="4021667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lang="ca-ES" sz="1400" b="0" dirty="0" smtClean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  .ការ</a:t>
            </a:r>
            <a:r>
              <a:rPr lang="km-KH" sz="1400" b="0" dirty="0" smtClean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ជួស</a:t>
            </a:r>
            <a:r>
              <a:rPr lang="km-KH" sz="1400" b="0" dirty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ជុលរួចរាល់លើ</a:t>
            </a:r>
            <a:r>
              <a:rPr lang="km-KH" sz="1400" b="0" dirty="0" smtClean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ជញ្ជាំង</a:t>
            </a:r>
            <a:r>
              <a:rPr lang="ca-ES" sz="1400" b="0" dirty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បានរៀប</a:t>
            </a:r>
            <a:r>
              <a:rPr lang="ca-ES" sz="1400" b="0" dirty="0" smtClean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​ថ្ម</a:t>
            </a:r>
            <a:r>
              <a:rPr lang="km-KH" sz="1400" b="0" dirty="0" smtClean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ជញ្ជាំង</a:t>
            </a:r>
            <a:r>
              <a:rPr lang="ca-ES" sz="1400" b="0" dirty="0" smtClean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​</a:t>
            </a:r>
          </a:p>
          <a:p>
            <a:pPr lvl="0">
              <a:lnSpc>
                <a:spcPct val="150000"/>
              </a:lnSpc>
            </a:pPr>
            <a:r>
              <a:rPr lang="km-KH" sz="1400" b="0" dirty="0" smtClean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ចំនួន</a:t>
            </a:r>
            <a:r>
              <a:rPr lang="km-KH" sz="1400" b="0" dirty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​២៣ស្រទាប់​ </a:t>
            </a:r>
            <a:r>
              <a:rPr lang="km-KH" sz="1400" b="0" dirty="0" smtClean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។កា</a:t>
            </a:r>
            <a:r>
              <a:rPr lang="km-KH" sz="1400" b="0" dirty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រប្រើប្រាស់ថ្មនៅទីនេះគឺថ្ម</a:t>
            </a:r>
            <a:r>
              <a:rPr lang="km-KH" sz="1400" b="0" dirty="0" smtClean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បាយក្រៀមថ្មី</a:t>
            </a:r>
            <a:r>
              <a:rPr lang="km-KH" sz="1400" b="0" dirty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ចំនួន​១៥</a:t>
            </a:r>
            <a:r>
              <a:rPr lang="en-US" sz="1400" b="0" dirty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% </a:t>
            </a:r>
            <a:r>
              <a:rPr lang="km-KH" sz="1400" b="0" dirty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សម្រាប់ប្រើ​ជំនួស​ថ្មចាស់ដែលខូចនិងបាត់បង់ ចំណែក៨៥</a:t>
            </a:r>
            <a:r>
              <a:rPr lang="en-US" sz="1400" b="0" dirty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% </a:t>
            </a:r>
            <a:r>
              <a:rPr lang="km-KH" sz="1400" b="0" dirty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នៃថ្មចាស់បាន</a:t>
            </a:r>
            <a:endParaRPr lang="en-US" sz="1400" b="0" dirty="0">
              <a:solidFill>
                <a:schemeClr val="bg1"/>
              </a:solidFill>
              <a:latin typeface="Khmer OS" pitchFamily="2" charset="0"/>
              <a:cs typeface="Khmer OS" pitchFamily="2" charset="0"/>
            </a:endParaRPr>
          </a:p>
          <a:p>
            <a:pPr>
              <a:lnSpc>
                <a:spcPct val="150000"/>
              </a:lnSpc>
            </a:pPr>
            <a:r>
              <a:rPr lang="km-KH" sz="1400" b="0" dirty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ប្រមូលនិងប្រើឡើងវិញ។</a:t>
            </a:r>
            <a:endParaRPr lang="en-US" sz="1400" b="0" dirty="0">
              <a:solidFill>
                <a:schemeClr val="bg1"/>
              </a:solidFill>
              <a:latin typeface="Khmer OS" pitchFamily="2" charset="0"/>
              <a:cs typeface="Khmer OS" pitchFamily="2" charset="0"/>
            </a:endParaRPr>
          </a:p>
          <a:p>
            <a:pPr lvl="0">
              <a:lnSpc>
                <a:spcPct val="150000"/>
              </a:lnSpc>
            </a:pPr>
            <a:r>
              <a:rPr lang="ca-ES" sz="1400" b="0" dirty="0" smtClean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 .</a:t>
            </a:r>
            <a:r>
              <a:rPr lang="km-KH" sz="1400" b="0" dirty="0" smtClean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បុក</a:t>
            </a:r>
            <a:r>
              <a:rPr lang="km-KH" sz="1400" b="0" dirty="0">
                <a:solidFill>
                  <a:schemeClr val="bg1"/>
                </a:solidFill>
                <a:latin typeface="Khmer OS" pitchFamily="2" charset="0"/>
                <a:cs typeface="Khmer OS" pitchFamily="2" charset="0"/>
              </a:rPr>
              <a:t>បង្ហាប់ដីទំនប់ជញ្ជាំងកំពែងផ្នែកខាងក្នុងដោយប្រើប្រាស់ដីថ្មីប្រមាណ១១២ម៉ែត្រគូប។ </a:t>
            </a:r>
            <a:endParaRPr lang="en-US" sz="1400" b="0" dirty="0">
              <a:solidFill>
                <a:schemeClr val="bg1"/>
              </a:solidFill>
              <a:latin typeface="Khmer OS" pitchFamily="2" charset="0"/>
              <a:cs typeface="Khmer OS" pitchFamily="2" charset="0"/>
            </a:endParaRPr>
          </a:p>
          <a:p>
            <a:pPr eaLnBrk="1" hangingPunct="1"/>
            <a:endParaRPr lang="en-US" sz="1000" b="0" dirty="0"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51510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from Disk E\2013 Photo\130831\Wall angkor Thom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3" y="3391712"/>
            <a:ext cx="3769518" cy="28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53078" y="280689"/>
            <a:ext cx="2580354" cy="2254310"/>
            <a:chOff x="553078" y="280689"/>
            <a:chExt cx="2580354" cy="2254310"/>
          </a:xfrm>
        </p:grpSpPr>
        <p:grpSp>
          <p:nvGrpSpPr>
            <p:cNvPr id="7" name="Group 6"/>
            <p:cNvGrpSpPr/>
            <p:nvPr/>
          </p:nvGrpSpPr>
          <p:grpSpPr>
            <a:xfrm>
              <a:off x="553078" y="280689"/>
              <a:ext cx="2240643" cy="2177143"/>
              <a:chOff x="3156857" y="2394857"/>
              <a:chExt cx="2240643" cy="2177143"/>
            </a:xfrm>
          </p:grpSpPr>
          <p:grpSp>
            <p:nvGrpSpPr>
              <p:cNvPr id="11" name="Group 34"/>
              <p:cNvGrpSpPr>
                <a:grpSpLocks/>
              </p:cNvGrpSpPr>
              <p:nvPr/>
            </p:nvGrpSpPr>
            <p:grpSpPr bwMode="auto">
              <a:xfrm>
                <a:off x="3156857" y="2394857"/>
                <a:ext cx="2240643" cy="2177143"/>
                <a:chOff x="4537" y="5636"/>
                <a:chExt cx="3740" cy="3622"/>
              </a:xfrm>
            </p:grpSpPr>
            <p:pic>
              <p:nvPicPr>
                <p:cNvPr id="29" name="Picture 40" descr="PLAN Angkor Thom Gaucher EFEO, 200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7" y="5636"/>
                  <a:ext cx="3740" cy="36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Rectangle 39"/>
                <p:cNvSpPr>
                  <a:spLocks noChangeArrowheads="1"/>
                </p:cNvSpPr>
                <p:nvPr/>
              </p:nvSpPr>
              <p:spPr bwMode="auto">
                <a:xfrm>
                  <a:off x="7248" y="5798"/>
                  <a:ext cx="171" cy="168"/>
                </a:xfrm>
                <a:prstGeom prst="rect">
                  <a:avLst/>
                </a:prstGeom>
                <a:solidFill>
                  <a:srgbClr val="FF0000">
                    <a:alpha val="52940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31" name="Rectangle 38"/>
                <p:cNvSpPr>
                  <a:spLocks noChangeArrowheads="1"/>
                </p:cNvSpPr>
                <p:nvPr/>
              </p:nvSpPr>
              <p:spPr bwMode="auto">
                <a:xfrm>
                  <a:off x="6738" y="5791"/>
                  <a:ext cx="76" cy="168"/>
                </a:xfrm>
                <a:prstGeom prst="rect">
                  <a:avLst/>
                </a:prstGeom>
                <a:solidFill>
                  <a:srgbClr val="FF0000">
                    <a:alpha val="52940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32" name="Rectangle 37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6834" y="5790"/>
                  <a:ext cx="171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33" name="Rectangle 36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5637" y="5798"/>
                  <a:ext cx="187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34" name="Rectangle 35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7930" y="7990"/>
                  <a:ext cx="187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</p:grpSp>
          <p:sp>
            <p:nvSpPr>
              <p:cNvPr id="12" name="Rectangle 33"/>
              <p:cNvSpPr>
                <a:spLocks noChangeArrowheads="1"/>
              </p:cNvSpPr>
              <p:nvPr/>
            </p:nvSpPr>
            <p:spPr bwMode="auto">
              <a:xfrm>
                <a:off x="4011398" y="4334345"/>
                <a:ext cx="73152" cy="100983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3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871875" y="4333554"/>
                <a:ext cx="112631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5194407" y="2549434"/>
                <a:ext cx="100584" cy="45720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5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120067" y="4334368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6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200963" y="4334369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7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803241" y="4333767"/>
                <a:ext cx="54864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8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723568" y="4334944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19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267163" y="3573562"/>
                <a:ext cx="100584" cy="7315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0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266587" y="3519225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1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353512" y="2487480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2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396847" y="2487624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3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648736" y="2487494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4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692071" y="2487638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5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903082" y="2494171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6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201315" y="2712270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7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201594" y="4038600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28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105400" y="4347064"/>
                <a:ext cx="27432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</p:grp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1352887" y="2368370"/>
              <a:ext cx="152400" cy="166629"/>
            </a:xfrm>
            <a:prstGeom prst="rect">
              <a:avLst/>
            </a:prstGeom>
            <a:ln w="12700"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rgbClr val="FF0000"/>
                  </a:solidFill>
                  <a:latin typeface="DaunPenh" pitchFamily="2" charset="0"/>
                </a:rPr>
                <a:t>4</a:t>
              </a:r>
              <a:endParaRPr lang="en-US" sz="700" dirty="0"/>
            </a:p>
          </p:txBody>
        </p:sp>
        <p:sp>
          <p:nvSpPr>
            <p:cNvPr id="9" name="Up Arrow 8"/>
            <p:cNvSpPr/>
            <p:nvPr/>
          </p:nvSpPr>
          <p:spPr>
            <a:xfrm>
              <a:off x="2971911" y="568412"/>
              <a:ext cx="161521" cy="12120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2963218" y="380490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1000" dirty="0" smtClean="0">
                  <a:latin typeface="DaunPenh" pitchFamily="2" charset="0"/>
                </a:rPr>
                <a:t>N</a:t>
              </a:r>
              <a:endParaRPr lang="en-US" sz="1000" dirty="0"/>
            </a:p>
          </p:txBody>
        </p:sp>
      </p:grpSp>
      <p:pic>
        <p:nvPicPr>
          <p:cNvPr id="35" name="Picture 2" descr="D:\from Disk E\2013 Photo\130731\Wall angkor thom\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r="11380"/>
          <a:stretch/>
        </p:blipFill>
        <p:spPr bwMode="auto">
          <a:xfrm>
            <a:off x="4746813" y="3391712"/>
            <a:ext cx="3768088" cy="280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Sopheap\Desktop\100NIKON\Panorama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 t="16666" r="6539"/>
          <a:stretch/>
        </p:blipFill>
        <p:spPr bwMode="auto">
          <a:xfrm>
            <a:off x="4724400" y="258277"/>
            <a:ext cx="3768089" cy="28061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ight Arrow 36"/>
          <p:cNvSpPr/>
          <p:nvPr/>
        </p:nvSpPr>
        <p:spPr>
          <a:xfrm>
            <a:off x="4253971" y="1432871"/>
            <a:ext cx="137160" cy="301752"/>
          </a:xfrm>
          <a:prstGeom prst="rightArrow">
            <a:avLst/>
          </a:prstGeom>
          <a:solidFill>
            <a:srgbClr val="D52B19"/>
          </a:solidFill>
          <a:ln>
            <a:solidFill>
              <a:srgbClr val="D52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 rot="5400000">
            <a:off x="6639360" y="3057961"/>
            <a:ext cx="137160" cy="300117"/>
          </a:xfrm>
          <a:prstGeom prst="rightArrow">
            <a:avLst/>
          </a:prstGeom>
          <a:solidFill>
            <a:srgbClr val="D52B19"/>
          </a:solidFill>
          <a:ln>
            <a:solidFill>
              <a:srgbClr val="D52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Right Arrow 38"/>
          <p:cNvSpPr/>
          <p:nvPr/>
        </p:nvSpPr>
        <p:spPr>
          <a:xfrm rot="10800000">
            <a:off x="4508833" y="4610872"/>
            <a:ext cx="137160" cy="301752"/>
          </a:xfrm>
          <a:prstGeom prst="rightArrow">
            <a:avLst/>
          </a:prstGeom>
          <a:solidFill>
            <a:srgbClr val="D52B19"/>
          </a:solidFill>
          <a:ln>
            <a:solidFill>
              <a:srgbClr val="D52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0" name="TextBox 9"/>
          <p:cNvSpPr txBox="1">
            <a:spLocks noChangeArrowheads="1"/>
          </p:cNvSpPr>
          <p:nvPr/>
        </p:nvSpPr>
        <p:spPr bwMode="auto">
          <a:xfrm>
            <a:off x="530516" y="2521803"/>
            <a:ext cx="38320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b="0" dirty="0" smtClean="0">
                <a:latin typeface="Khmer OS" pitchFamily="2" charset="0"/>
                <a:cs typeface="Khmer OS" pitchFamily="2" charset="0"/>
              </a:rPr>
              <a:t>. ទីតាំងទី៤, ដួលរលំ១៨/០៩/២០១១មានប្រវែង១៦ម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. ចាប់ផ្តើមការងារជួសជុលពង្រឹងពីខែ០៦/២០១១។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. បញ្ចប់គម្រោងទាំងស្រុងនៅខ០៦/២០១៦។</a:t>
            </a:r>
          </a:p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. 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បាន​ចំណាយ​​​​រយ</a:t>
            </a:r>
            <a:r>
              <a:rPr lang="en-US" sz="1200" b="0" dirty="0">
                <a:latin typeface="Khmer OS" pitchFamily="2" charset="0"/>
                <a:cs typeface="Khmer OS" pitchFamily="2" charset="0"/>
              </a:rPr>
              <a:t>: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ពេលជួសជុល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ចំនួន</a:t>
            </a:r>
            <a:r>
              <a:rPr lang="ca-ES" sz="1200" b="0" dirty="0">
                <a:latin typeface="Khmer OS" pitchFamily="2" charset="0"/>
                <a:cs typeface="Khmer OS" pitchFamily="2" charset="0"/>
              </a:rPr>
              <a:t>៣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ឆ្នាំ។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 </a:t>
            </a:r>
            <a:endParaRPr lang="en-US" sz="1200" b="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68580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a-ES" dirty="0">
                <a:latin typeface="Khmer MEF1" pitchFamily="2" charset="0"/>
                <a:cs typeface="Khmer MEF1" pitchFamily="2" charset="0"/>
              </a:rPr>
              <a:t>	</a:t>
            </a:r>
            <a:r>
              <a:rPr lang="ca-ES" dirty="0" smtClean="0">
                <a:solidFill>
                  <a:srgbClr val="0000CC"/>
                </a:solidFill>
                <a:latin typeface="Khmer MEF1" pitchFamily="2" charset="0"/>
                <a:cs typeface="Khmer MEF1" pitchFamily="2" charset="0"/>
              </a:rPr>
              <a:t>	</a:t>
            </a:r>
          </a:p>
          <a:p>
            <a:pPr>
              <a:lnSpc>
                <a:spcPct val="150000"/>
              </a:lnSpc>
              <a:buNone/>
            </a:pPr>
            <a:r>
              <a:rPr lang="ca-ES" sz="2800" dirty="0" smtClean="0">
                <a:solidFill>
                  <a:srgbClr val="0000CC"/>
                </a:solidFill>
                <a:latin typeface="Khmer MEF1" pitchFamily="2" charset="0"/>
                <a:cs typeface="Khmer MEF1" pitchFamily="2" charset="0"/>
              </a:rPr>
              <a:t>		</a:t>
            </a:r>
            <a:r>
              <a:rPr lang="ca-ES" sz="2400" dirty="0" smtClean="0">
                <a:latin typeface="Khmer OS" pitchFamily="2" charset="0"/>
                <a:cs typeface="Khmer OS" pitchFamily="2" charset="0"/>
              </a:rPr>
              <a:t>១- សេចក្តីផ្តើម</a:t>
            </a:r>
            <a:r>
              <a:rPr lang="km-KH" sz="2400" dirty="0" smtClean="0">
                <a:latin typeface="Khmer OS" pitchFamily="2" charset="0"/>
                <a:cs typeface="Khmer OS" pitchFamily="2" charset="0"/>
              </a:rPr>
              <a:t>:</a:t>
            </a:r>
            <a:r>
              <a:rPr lang="ca-ES" sz="2400" dirty="0">
                <a:latin typeface="Khmer OS" pitchFamily="2" charset="0"/>
                <a:cs typeface="Khmer OS" pitchFamily="2" charset="0"/>
              </a:rPr>
              <a:t>	</a:t>
            </a:r>
            <a:r>
              <a:rPr lang="ca-ES" sz="2400" dirty="0" smtClean="0">
                <a:latin typeface="Khmer OS" pitchFamily="2" charset="0"/>
                <a:cs typeface="Khmer OS" pitchFamily="2" charset="0"/>
              </a:rPr>
              <a:t>	</a:t>
            </a:r>
          </a:p>
          <a:p>
            <a:pPr>
              <a:lnSpc>
                <a:spcPct val="150000"/>
              </a:lnSpc>
              <a:buNone/>
            </a:pPr>
            <a:r>
              <a:rPr lang="ca-ES" sz="2400" dirty="0">
                <a:latin typeface="Khmer OS" pitchFamily="2" charset="0"/>
                <a:cs typeface="Khmer OS" pitchFamily="2" charset="0"/>
              </a:rPr>
              <a:t>	</a:t>
            </a:r>
            <a:r>
              <a:rPr lang="ca-ES" sz="2400" dirty="0" smtClean="0">
                <a:latin typeface="Khmer OS" pitchFamily="2" charset="0"/>
                <a:cs typeface="Khmer OS" pitchFamily="2" charset="0"/>
              </a:rPr>
              <a:t>	២</a:t>
            </a:r>
            <a:r>
              <a:rPr lang="en-US" sz="2400" dirty="0" smtClean="0">
                <a:latin typeface="Khmer OS" pitchFamily="2" charset="0"/>
                <a:cs typeface="Khmer OS" pitchFamily="2" charset="0"/>
              </a:rPr>
              <a:t>-</a:t>
            </a:r>
            <a:r>
              <a:rPr lang="km-KH" sz="2400" dirty="0">
                <a:latin typeface="Khmer OS" pitchFamily="2" charset="0"/>
                <a:cs typeface="Khmer OS" pitchFamily="2" charset="0"/>
              </a:rPr>
              <a:t> គោលបំណងនៃការធ្វើអន្តរាគមន៍:</a:t>
            </a:r>
            <a:r>
              <a:rPr lang="en-US" sz="2400" dirty="0" smtClean="0">
                <a:latin typeface="Khmer OS" pitchFamily="2" charset="0"/>
                <a:cs typeface="Khmer OS" pitchFamily="2" charset="0"/>
              </a:rPr>
              <a:t> </a:t>
            </a:r>
            <a:r>
              <a:rPr lang="ca-ES" sz="2400" dirty="0" smtClean="0">
                <a:latin typeface="Khmer OS" pitchFamily="2" charset="0"/>
                <a:cs typeface="Khmer OS" pitchFamily="2" charset="0"/>
              </a:rPr>
              <a:t>		៣</a:t>
            </a:r>
            <a:r>
              <a:rPr lang="en-US" sz="2400" dirty="0" smtClean="0">
                <a:latin typeface="Khmer OS" pitchFamily="2" charset="0"/>
                <a:cs typeface="Khmer OS" pitchFamily="2" charset="0"/>
              </a:rPr>
              <a:t>- </a:t>
            </a:r>
            <a:r>
              <a:rPr lang="ca-ES" sz="2400" dirty="0">
                <a:latin typeface="Khmer OS" pitchFamily="2" charset="0"/>
                <a:cs typeface="Khmer OS" pitchFamily="2" charset="0"/>
              </a:rPr>
              <a:t>ការប្រឈម និងដំណោះស្រាយៈ</a:t>
            </a:r>
          </a:p>
          <a:p>
            <a:pPr>
              <a:lnSpc>
                <a:spcPct val="150000"/>
              </a:lnSpc>
              <a:buNone/>
            </a:pPr>
            <a:r>
              <a:rPr lang="ca-ES" sz="2400" dirty="0" smtClean="0">
                <a:latin typeface="Khmer OS" pitchFamily="2" charset="0"/>
                <a:cs typeface="Khmer OS" pitchFamily="2" charset="0"/>
              </a:rPr>
              <a:t>		៤</a:t>
            </a:r>
            <a:r>
              <a:rPr lang="en-US" sz="2400" dirty="0">
                <a:latin typeface="Khmer OS" pitchFamily="2" charset="0"/>
                <a:cs typeface="Khmer OS" pitchFamily="2" charset="0"/>
              </a:rPr>
              <a:t>- </a:t>
            </a:r>
            <a:r>
              <a:rPr lang="en-US" sz="2400" dirty="0" err="1">
                <a:latin typeface="Khmer OS" pitchFamily="2" charset="0"/>
                <a:cs typeface="Khmer OS" pitchFamily="2" charset="0"/>
              </a:rPr>
              <a:t>សកម្មភាព</a:t>
            </a:r>
            <a:r>
              <a:rPr lang="en-US" sz="2400" dirty="0">
                <a:latin typeface="Khmer OS" pitchFamily="2" charset="0"/>
                <a:cs typeface="Khmer OS" pitchFamily="2" charset="0"/>
              </a:rPr>
              <a:t> </a:t>
            </a:r>
            <a:r>
              <a:rPr lang="en-US" sz="2400" dirty="0" err="1">
                <a:latin typeface="Khmer OS" pitchFamily="2" charset="0"/>
                <a:cs typeface="Khmer OS" pitchFamily="2" charset="0"/>
              </a:rPr>
              <a:t>និង</a:t>
            </a:r>
            <a:r>
              <a:rPr lang="ca-ES" sz="2400" dirty="0">
                <a:latin typeface="Khmer OS" pitchFamily="2" charset="0"/>
                <a:cs typeface="Khmer OS" pitchFamily="2" charset="0"/>
              </a:rPr>
              <a:t>លទ្ធផលសម្រេចបានៈ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Khmer OS" pitchFamily="2" charset="0"/>
                <a:cs typeface="Khmer OS" pitchFamily="2" charset="0"/>
              </a:rPr>
              <a:t>		៥- </a:t>
            </a:r>
            <a:r>
              <a:rPr lang="ca-ES" sz="2400" dirty="0" smtClean="0">
                <a:latin typeface="Khmer OS" pitchFamily="2" charset="0"/>
                <a:cs typeface="Khmer OS" pitchFamily="2" charset="0"/>
              </a:rPr>
              <a:t>ទិសដៅបន្ត</a:t>
            </a:r>
          </a:p>
          <a:p>
            <a:pPr>
              <a:buNone/>
            </a:pPr>
            <a:r>
              <a:rPr lang="en-US" sz="2400" dirty="0">
                <a:latin typeface="Khmer OS" pitchFamily="2" charset="0"/>
                <a:cs typeface="Khmer OS" pitchFamily="2" charset="0"/>
              </a:rPr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F83A1-47A3-45FF-8DBC-B22F3286763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0600"/>
            <a:ext cx="3657600" cy="990600"/>
          </a:xfrm>
        </p:spPr>
        <p:txBody>
          <a:bodyPr>
            <a:normAutofit/>
          </a:bodyPr>
          <a:lstStyle/>
          <a:p>
            <a:r>
              <a:rPr lang="ca-ES" sz="3200" dirty="0" smtClean="0">
                <a:latin typeface="Khmer OS Fasthand" pitchFamily="2" charset="0"/>
                <a:cs typeface="Khmer OS Fasthand" pitchFamily="2" charset="0"/>
              </a:rPr>
              <a:t>មាតិកា</a:t>
            </a:r>
            <a:endParaRPr lang="en-US" sz="3200" dirty="0">
              <a:latin typeface="Khmer OS Fasthand" pitchFamily="2" charset="0"/>
              <a:cs typeface="Khmer OS Fast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6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D:\from Disk E\2014 photo\04 2014\Wall Angkor thom\DSC03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9538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 descr="D:\from Disk E\2016 Photo\03 2016\Wall Angkor Thom\DSC054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3148013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D:\from Disk E\2016 Photo\07 2016\Wall Angkor Thom\DSC000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" y="4114800"/>
            <a:ext cx="40767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a-ES" sz="1400" dirty="0" smtClean="0">
                <a:latin typeface="Khmer OS" pitchFamily="2" charset="0"/>
                <a:cs typeface="Khmer OS" pitchFamily="2" charset="0"/>
              </a:rPr>
              <a:t>.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ជួស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ជុលរួចរាល់លើជញ្ជាំង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កំពែង</a:t>
            </a:r>
            <a:r>
              <a:rPr lang="ca-ES" sz="1400" dirty="0">
                <a:latin typeface="Khmer OS" pitchFamily="2" charset="0"/>
                <a:cs typeface="Khmer OS" pitchFamily="2" charset="0"/>
              </a:rPr>
              <a:t>បានរៀប</a:t>
            </a:r>
            <a:r>
              <a:rPr lang="ca-ES" sz="1400" dirty="0" smtClean="0">
                <a:latin typeface="Khmer OS" pitchFamily="2" charset="0"/>
                <a:cs typeface="Khmer OS" pitchFamily="2" charset="0"/>
              </a:rPr>
              <a:t>​ថ្ម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ជញ្ជាំង</a:t>
            </a:r>
            <a:r>
              <a:rPr lang="ca-ES" sz="1400" dirty="0" smtClean="0">
                <a:latin typeface="Khmer OS" pitchFamily="2" charset="0"/>
                <a:cs typeface="Khmer OS" pitchFamily="2" charset="0"/>
              </a:rPr>
              <a:t>​​</a:t>
            </a:r>
          </a:p>
          <a:p>
            <a:pPr lvl="0">
              <a:lnSpc>
                <a:spcPct val="150000"/>
              </a:lnSpc>
            </a:pP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ចំនួន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​១៩ស្រទាប់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​។</a:t>
            </a:r>
            <a:r>
              <a:rPr lang="ca-ES" sz="1400" dirty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ការប្រើប្រាស់ថ្មនៅទីនេះ  គឺថ្មបាយក្រៀមថ្មី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ចំនួន៣០</a:t>
            </a:r>
            <a:r>
              <a:rPr lang="en-US" sz="1400" dirty="0">
                <a:latin typeface="Khmer OS" pitchFamily="2" charset="0"/>
                <a:cs typeface="Khmer OS" pitchFamily="2" charset="0"/>
              </a:rPr>
              <a:t>% 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សម្រាប់ប្រើ​ជំនួស​ថ្មចាស់ដែលខូចនិងបាត់បង់ ចំណែក៧០</a:t>
            </a:r>
            <a:r>
              <a:rPr lang="en-US" sz="1400" dirty="0">
                <a:latin typeface="Khmer OS" pitchFamily="2" charset="0"/>
                <a:cs typeface="Khmer OS" pitchFamily="2" charset="0"/>
              </a:rPr>
              <a:t>% 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នៃថ្មចាស់បាន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ប្រមូលនិង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ប្រើឡើងវិញ។</a:t>
            </a:r>
            <a:endParaRPr lang="en-US" sz="1400" dirty="0">
              <a:latin typeface="Khmer OS" pitchFamily="2" charset="0"/>
              <a:cs typeface="Khmer OS" pitchFamily="2" charset="0"/>
            </a:endParaRPr>
          </a:p>
          <a:p>
            <a:pPr lvl="0">
              <a:lnSpc>
                <a:spcPct val="150000"/>
              </a:lnSpc>
            </a:pPr>
            <a:r>
              <a:rPr lang="ca-ES" sz="1400" dirty="0" smtClean="0">
                <a:latin typeface="Khmer OS" pitchFamily="2" charset="0"/>
                <a:cs typeface="Khmer OS" pitchFamily="2" charset="0"/>
              </a:rPr>
              <a:t>.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បុក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បង្ហាប់ដីទំនប់ជញ្ជាំងកំពែងផ្នែកខាងក្នុងដោយប្រើប្រាស់ដីថ្មីប្រមាណ២២៤ម៉ែត្រគូប។ </a:t>
            </a:r>
            <a:endParaRPr lang="en-US" sz="14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105400" y="768787"/>
            <a:ext cx="3733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  </a:t>
            </a: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  . កិច្ចការដំណើរការពង្រឹងនឹងជួសជុលនៅទីតាំងទី៤, បានរៀបចំទីតាំង, ធ្វើរោងដាក់សម្ភារៈ,ផ្លូវ...។​​​ </a:t>
            </a:r>
          </a:p>
          <a:p>
            <a:pPr eaLnBrk="1" hangingPunct="1"/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    . សំអាតការដ្ឋាន, កាត់ដើមឈើ, សម្រង់ប្លង់,​​ ចុះលេខ, រើថ្ម, កំណាយពិនិត្យមើលគ្រឹះ...។</a:t>
            </a:r>
            <a:endParaRPr lang="en-US" sz="1400" b="0" dirty="0" smtClean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2775" y="657860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89" descr="DSC012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16" y="5093283"/>
            <a:ext cx="1746250" cy="130628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90" descr="IMG_39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73" y="489467"/>
            <a:ext cx="1743982" cy="130628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06" descr="DSC009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43" y="5088157"/>
            <a:ext cx="1746250" cy="130628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D:\from Disk E\2015 Photo\ហានិភ័យ​ ក្រុងអង្គរធំ\risk 150410\150410.7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60" y="1981200"/>
            <a:ext cx="1739776" cy="1304832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from Disk E\2015 Photo\ហានិភ័យ​ ក្រុងអង្គរធំ\risk 15 0419\150419. wall.1.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47" y="5089120"/>
            <a:ext cx="1747265" cy="1310449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D:\from Disk E\2015 Photo\ហានិភ័យ​ ក្រុងអង្គរធំ\risk 15 0419\150419. wall.11.1.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66" y="489467"/>
            <a:ext cx="1751322" cy="1313492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D:\from Disk E\2015 Photo\ហានិភ័យ​ ក្រុងអង្គរធំ\risk 150405\DSC01243.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60" y="477609"/>
            <a:ext cx="1767840" cy="132588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D:\from Disk E\2015 Photo\DSC03303.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070" y="3576077"/>
            <a:ext cx="1767840" cy="1325880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3215411" y="1981200"/>
            <a:ext cx="2240643" cy="2177143"/>
            <a:chOff x="3156857" y="2394857"/>
            <a:chExt cx="2240643" cy="2177143"/>
          </a:xfrm>
        </p:grpSpPr>
        <p:grpSp>
          <p:nvGrpSpPr>
            <p:cNvPr id="52" name="Group 34"/>
            <p:cNvGrpSpPr>
              <a:grpSpLocks/>
            </p:cNvGrpSpPr>
            <p:nvPr/>
          </p:nvGrpSpPr>
          <p:grpSpPr bwMode="auto">
            <a:xfrm>
              <a:off x="3156857" y="2394857"/>
              <a:ext cx="2240643" cy="2177143"/>
              <a:chOff x="4537" y="5636"/>
              <a:chExt cx="3740" cy="3622"/>
            </a:xfrm>
          </p:grpSpPr>
          <p:pic>
            <p:nvPicPr>
              <p:cNvPr id="70" name="Picture 40" descr="PLAN Angkor Thom Gaucher EFEO, 200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7" y="5636"/>
                <a:ext cx="3740" cy="3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7248" y="5798"/>
                <a:ext cx="171" cy="168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72" name="Rectangle 38"/>
              <p:cNvSpPr>
                <a:spLocks noChangeArrowheads="1"/>
              </p:cNvSpPr>
              <p:nvPr/>
            </p:nvSpPr>
            <p:spPr bwMode="auto">
              <a:xfrm>
                <a:off x="6738" y="5791"/>
                <a:ext cx="76" cy="168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73" name="Rectangle 37" descr="Light upward diagonal"/>
              <p:cNvSpPr>
                <a:spLocks noChangeArrowheads="1"/>
              </p:cNvSpPr>
              <p:nvPr/>
            </p:nvSpPr>
            <p:spPr bwMode="auto">
              <a:xfrm>
                <a:off x="6834" y="5790"/>
                <a:ext cx="171" cy="168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74" name="Rectangle 36" descr="Light upward diagonal"/>
              <p:cNvSpPr>
                <a:spLocks noChangeArrowheads="1"/>
              </p:cNvSpPr>
              <p:nvPr/>
            </p:nvSpPr>
            <p:spPr bwMode="auto">
              <a:xfrm>
                <a:off x="5637" y="5798"/>
                <a:ext cx="187" cy="168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75" name="Rectangle 35" descr="Light upward diagonal"/>
              <p:cNvSpPr>
                <a:spLocks noChangeArrowheads="1"/>
              </p:cNvSpPr>
              <p:nvPr/>
            </p:nvSpPr>
            <p:spPr bwMode="auto">
              <a:xfrm>
                <a:off x="7930" y="7990"/>
                <a:ext cx="187" cy="168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</p:grp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4011398" y="4334345"/>
              <a:ext cx="73152" cy="100983"/>
            </a:xfrm>
            <a:prstGeom prst="rect">
              <a:avLst/>
            </a:prstGeom>
            <a:solidFill>
              <a:srgbClr val="FF0000">
                <a:alpha val="5294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54" name="Rectangle 32" descr="Light upward diagonal"/>
            <p:cNvSpPr>
              <a:spLocks noChangeArrowheads="1"/>
            </p:cNvSpPr>
            <p:nvPr/>
          </p:nvSpPr>
          <p:spPr bwMode="auto">
            <a:xfrm>
              <a:off x="3871875" y="4333554"/>
              <a:ext cx="112631" cy="100983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55" name="Rectangle 13"/>
            <p:cNvSpPr>
              <a:spLocks noChangeArrowheads="1"/>
            </p:cNvSpPr>
            <p:nvPr/>
          </p:nvSpPr>
          <p:spPr bwMode="auto">
            <a:xfrm>
              <a:off x="5194407" y="2549434"/>
              <a:ext cx="100584" cy="45720"/>
            </a:xfrm>
            <a:prstGeom prst="rect">
              <a:avLst/>
            </a:prstGeom>
            <a:solidFill>
              <a:srgbClr val="FF0000">
                <a:alpha val="5294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56" name="Rectangle 32" descr="Light upward diagonal"/>
            <p:cNvSpPr>
              <a:spLocks noChangeArrowheads="1"/>
            </p:cNvSpPr>
            <p:nvPr/>
          </p:nvSpPr>
          <p:spPr bwMode="auto">
            <a:xfrm>
              <a:off x="4120067" y="4334368"/>
              <a:ext cx="64008" cy="100983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57" name="Rectangle 32" descr="Light upward diagonal"/>
            <p:cNvSpPr>
              <a:spLocks noChangeArrowheads="1"/>
            </p:cNvSpPr>
            <p:nvPr/>
          </p:nvSpPr>
          <p:spPr bwMode="auto">
            <a:xfrm>
              <a:off x="4200963" y="4334369"/>
              <a:ext cx="36576" cy="100983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58" name="Rectangle 32" descr="Light upward diagonal"/>
            <p:cNvSpPr>
              <a:spLocks noChangeArrowheads="1"/>
            </p:cNvSpPr>
            <p:nvPr/>
          </p:nvSpPr>
          <p:spPr bwMode="auto">
            <a:xfrm>
              <a:off x="3803241" y="4333767"/>
              <a:ext cx="54864" cy="100983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59" name="Rectangle 32" descr="Light upward diagonal"/>
            <p:cNvSpPr>
              <a:spLocks noChangeArrowheads="1"/>
            </p:cNvSpPr>
            <p:nvPr/>
          </p:nvSpPr>
          <p:spPr bwMode="auto">
            <a:xfrm>
              <a:off x="3723568" y="4334944"/>
              <a:ext cx="64008" cy="100983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60" name="Rectangle 32" descr="Light upward diagonal"/>
            <p:cNvSpPr>
              <a:spLocks noChangeArrowheads="1"/>
            </p:cNvSpPr>
            <p:nvPr/>
          </p:nvSpPr>
          <p:spPr bwMode="auto">
            <a:xfrm>
              <a:off x="3267163" y="3573562"/>
              <a:ext cx="100584" cy="73152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61" name="Rectangle 32" descr="Light upward diagonal"/>
            <p:cNvSpPr>
              <a:spLocks noChangeArrowheads="1"/>
            </p:cNvSpPr>
            <p:nvPr/>
          </p:nvSpPr>
          <p:spPr bwMode="auto">
            <a:xfrm>
              <a:off x="3266587" y="3519225"/>
              <a:ext cx="100584" cy="27432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62" name="Rectangle 32" descr="Light upward diagonal"/>
            <p:cNvSpPr>
              <a:spLocks noChangeArrowheads="1"/>
            </p:cNvSpPr>
            <p:nvPr/>
          </p:nvSpPr>
          <p:spPr bwMode="auto">
            <a:xfrm>
              <a:off x="4353512" y="2487480"/>
              <a:ext cx="36576" cy="100983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63" name="Rectangle 32" descr="Light upward diagonal"/>
            <p:cNvSpPr>
              <a:spLocks noChangeArrowheads="1"/>
            </p:cNvSpPr>
            <p:nvPr/>
          </p:nvSpPr>
          <p:spPr bwMode="auto">
            <a:xfrm>
              <a:off x="4396847" y="2487624"/>
              <a:ext cx="64008" cy="100983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64" name="Rectangle 32" descr="Light upward diagonal"/>
            <p:cNvSpPr>
              <a:spLocks noChangeArrowheads="1"/>
            </p:cNvSpPr>
            <p:nvPr/>
          </p:nvSpPr>
          <p:spPr bwMode="auto">
            <a:xfrm>
              <a:off x="4648736" y="2487494"/>
              <a:ext cx="36576" cy="100983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65" name="Rectangle 32" descr="Light upward diagonal"/>
            <p:cNvSpPr>
              <a:spLocks noChangeArrowheads="1"/>
            </p:cNvSpPr>
            <p:nvPr/>
          </p:nvSpPr>
          <p:spPr bwMode="auto">
            <a:xfrm>
              <a:off x="4692071" y="2487638"/>
              <a:ext cx="64008" cy="100983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66" name="Rectangle 32" descr="Light upward diagonal"/>
            <p:cNvSpPr>
              <a:spLocks noChangeArrowheads="1"/>
            </p:cNvSpPr>
            <p:nvPr/>
          </p:nvSpPr>
          <p:spPr bwMode="auto">
            <a:xfrm>
              <a:off x="4903082" y="2494171"/>
              <a:ext cx="36576" cy="100983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67" name="Rectangle 32" descr="Light upward diagonal"/>
            <p:cNvSpPr>
              <a:spLocks noChangeArrowheads="1"/>
            </p:cNvSpPr>
            <p:nvPr/>
          </p:nvSpPr>
          <p:spPr bwMode="auto">
            <a:xfrm>
              <a:off x="5201315" y="2712270"/>
              <a:ext cx="100584" cy="27432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68" name="Rectangle 32" descr="Light upward diagonal"/>
            <p:cNvSpPr>
              <a:spLocks noChangeArrowheads="1"/>
            </p:cNvSpPr>
            <p:nvPr/>
          </p:nvSpPr>
          <p:spPr bwMode="auto">
            <a:xfrm>
              <a:off x="5201594" y="4038600"/>
              <a:ext cx="100584" cy="27432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  <p:sp>
          <p:nvSpPr>
            <p:cNvPr id="69" name="Rectangle 32" descr="Light upward diagonal"/>
            <p:cNvSpPr>
              <a:spLocks noChangeArrowheads="1"/>
            </p:cNvSpPr>
            <p:nvPr/>
          </p:nvSpPr>
          <p:spPr bwMode="auto">
            <a:xfrm>
              <a:off x="5105400" y="4347064"/>
              <a:ext cx="27432" cy="100983"/>
            </a:xfrm>
            <a:prstGeom prst="rect">
              <a:avLst/>
            </a:prstGeom>
            <a:pattFill prst="ltUpDiag">
              <a:fgClr>
                <a:schemeClr val="accent5">
                  <a:lumMod val="75000"/>
                  <a:alpha val="52940"/>
                </a:schemeClr>
              </a:fgClr>
              <a:bgClr>
                <a:srgbClr val="FFFFFF">
                  <a:alpha val="52940"/>
                </a:srgbClr>
              </a:bgClr>
            </a:patt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Book Antiqua" pitchFamily="18" charset="0"/>
              </a:endParaRPr>
            </a:p>
          </p:txBody>
        </p:sp>
      </p:grp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4219893" y="1858762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1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Up Arrow 49"/>
          <p:cNvSpPr/>
          <p:nvPr/>
        </p:nvSpPr>
        <p:spPr>
          <a:xfrm>
            <a:off x="5634244" y="2268923"/>
            <a:ext cx="161521" cy="1212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5625551" y="2081001"/>
            <a:ext cx="152400" cy="166629"/>
          </a:xfrm>
          <a:prstGeom prst="rect">
            <a:avLst/>
          </a:prstGeom>
          <a:noFill/>
          <a:ln w="12700">
            <a:noFill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1000" dirty="0" smtClean="0">
                <a:latin typeface="DaunPenh" pitchFamily="2" charset="0"/>
              </a:rPr>
              <a:t>N</a:t>
            </a:r>
            <a:endParaRPr lang="en-US" sz="1000" dirty="0"/>
          </a:p>
        </p:txBody>
      </p:sp>
      <p:pic>
        <p:nvPicPr>
          <p:cNvPr id="1026" name="Picture 2" descr="D:\from Disk E\2015 Photo\ហានិភ័យ​ ក្រុងអង្គរធំ\DSC08692.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2" y="5084565"/>
            <a:ext cx="1746504" cy="130987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15"/>
          <p:cNvSpPr txBox="1">
            <a:spLocks noChangeArrowheads="1"/>
          </p:cNvSpPr>
          <p:nvPr/>
        </p:nvSpPr>
        <p:spPr bwMode="auto">
          <a:xfrm>
            <a:off x="4087192" y="1641120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1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4235132" y="1642258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2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1" name="Text Box 15"/>
          <p:cNvSpPr txBox="1">
            <a:spLocks noChangeArrowheads="1"/>
          </p:cNvSpPr>
          <p:nvPr/>
        </p:nvSpPr>
        <p:spPr bwMode="auto">
          <a:xfrm>
            <a:off x="4372293" y="1858762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2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 descr="D:\from Disk E\2015 Photo\ហានិភ័យ​ ក្រុងអង្គរធំ\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2" y="3517823"/>
            <a:ext cx="1746504" cy="1309878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from Disk E\2015 Photo\ហានិភ័យ​ ក្រុងអង្គរធំ\risk 150405\DSC01245.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070" y="514764"/>
            <a:ext cx="1746504" cy="1309878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from Disk E\2015 Photo\ហានិភ័យ​ ក្រុងអង្គរធំ\risk 150405\DSC01287.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647" y="2073768"/>
            <a:ext cx="1746504" cy="1309878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 Box 15"/>
          <p:cNvSpPr txBox="1">
            <a:spLocks noChangeArrowheads="1"/>
          </p:cNvSpPr>
          <p:nvPr/>
        </p:nvSpPr>
        <p:spPr bwMode="auto">
          <a:xfrm>
            <a:off x="4594221" y="1861830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3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7" name="Text Box 15"/>
          <p:cNvSpPr txBox="1">
            <a:spLocks noChangeArrowheads="1"/>
          </p:cNvSpPr>
          <p:nvPr/>
        </p:nvSpPr>
        <p:spPr bwMode="auto">
          <a:xfrm>
            <a:off x="4709160" y="1861830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4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8" name="Text Box 15"/>
          <p:cNvSpPr txBox="1">
            <a:spLocks noChangeArrowheads="1"/>
          </p:cNvSpPr>
          <p:nvPr/>
        </p:nvSpPr>
        <p:spPr bwMode="auto">
          <a:xfrm>
            <a:off x="4824151" y="1862004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5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9" name="Text Box 15"/>
          <p:cNvSpPr txBox="1">
            <a:spLocks noChangeArrowheads="1"/>
          </p:cNvSpPr>
          <p:nvPr/>
        </p:nvSpPr>
        <p:spPr bwMode="auto">
          <a:xfrm>
            <a:off x="6223526" y="1648828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3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0" name="Text Box 15"/>
          <p:cNvSpPr txBox="1">
            <a:spLocks noChangeArrowheads="1"/>
          </p:cNvSpPr>
          <p:nvPr/>
        </p:nvSpPr>
        <p:spPr bwMode="auto">
          <a:xfrm>
            <a:off x="6338465" y="1648828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4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1" name="Text Box 15"/>
          <p:cNvSpPr txBox="1">
            <a:spLocks noChangeArrowheads="1"/>
          </p:cNvSpPr>
          <p:nvPr/>
        </p:nvSpPr>
        <p:spPr bwMode="auto">
          <a:xfrm>
            <a:off x="6882798" y="1668272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5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2" name="Text Box 15"/>
          <p:cNvSpPr txBox="1">
            <a:spLocks noChangeArrowheads="1"/>
          </p:cNvSpPr>
          <p:nvPr/>
        </p:nvSpPr>
        <p:spPr bwMode="auto">
          <a:xfrm>
            <a:off x="5003922" y="1866150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6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3" name="Text Box 15"/>
          <p:cNvSpPr txBox="1">
            <a:spLocks noChangeArrowheads="1"/>
          </p:cNvSpPr>
          <p:nvPr/>
        </p:nvSpPr>
        <p:spPr bwMode="auto">
          <a:xfrm>
            <a:off x="6906479" y="3230199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6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4" name="Text Box 15"/>
          <p:cNvSpPr txBox="1">
            <a:spLocks noChangeArrowheads="1"/>
          </p:cNvSpPr>
          <p:nvPr/>
        </p:nvSpPr>
        <p:spPr bwMode="auto">
          <a:xfrm>
            <a:off x="5404675" y="2226070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7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5" name="Text Box 15"/>
          <p:cNvSpPr txBox="1">
            <a:spLocks noChangeArrowheads="1"/>
          </p:cNvSpPr>
          <p:nvPr/>
        </p:nvSpPr>
        <p:spPr bwMode="auto">
          <a:xfrm>
            <a:off x="6880397" y="4753590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7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6" name="Text Box 15"/>
          <p:cNvSpPr txBox="1">
            <a:spLocks noChangeArrowheads="1"/>
          </p:cNvSpPr>
          <p:nvPr/>
        </p:nvSpPr>
        <p:spPr bwMode="auto">
          <a:xfrm>
            <a:off x="5404675" y="3363339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8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7" name="Text Box 15"/>
          <p:cNvSpPr txBox="1">
            <a:spLocks noChangeArrowheads="1"/>
          </p:cNvSpPr>
          <p:nvPr/>
        </p:nvSpPr>
        <p:spPr bwMode="auto">
          <a:xfrm>
            <a:off x="6894454" y="5077186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8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8" name="Text Box 15"/>
          <p:cNvSpPr txBox="1">
            <a:spLocks noChangeArrowheads="1"/>
          </p:cNvSpPr>
          <p:nvPr/>
        </p:nvSpPr>
        <p:spPr bwMode="auto">
          <a:xfrm>
            <a:off x="5404675" y="3569060"/>
            <a:ext cx="152400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9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9" name="Text Box 15"/>
          <p:cNvSpPr txBox="1">
            <a:spLocks noChangeArrowheads="1"/>
          </p:cNvSpPr>
          <p:nvPr/>
        </p:nvSpPr>
        <p:spPr bwMode="auto">
          <a:xfrm>
            <a:off x="5162457" y="4078414"/>
            <a:ext cx="146931" cy="166629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1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0" name="Text Box 15"/>
          <p:cNvSpPr txBox="1">
            <a:spLocks noChangeArrowheads="1"/>
          </p:cNvSpPr>
          <p:nvPr/>
        </p:nvSpPr>
        <p:spPr bwMode="auto">
          <a:xfrm>
            <a:off x="5189942" y="4078524"/>
            <a:ext cx="152400" cy="166629"/>
          </a:xfrm>
          <a:prstGeom prst="rect">
            <a:avLst/>
          </a:prstGeom>
          <a:noFill/>
          <a:ln w="12700">
            <a:noFill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DaunPenh" pitchFamily="2" charset="0"/>
              </a:rPr>
              <a:t>0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4277954" y="4072387"/>
            <a:ext cx="186825" cy="166630"/>
            <a:chOff x="4277954" y="4072387"/>
            <a:chExt cx="186825" cy="166630"/>
          </a:xfrm>
        </p:grpSpPr>
        <p:sp>
          <p:nvSpPr>
            <p:cNvPr id="101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2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819132" y="5077185"/>
            <a:ext cx="186825" cy="166630"/>
            <a:chOff x="4277954" y="4072387"/>
            <a:chExt cx="186825" cy="166630"/>
          </a:xfrm>
        </p:grpSpPr>
        <p:sp>
          <p:nvSpPr>
            <p:cNvPr id="105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6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271141" y="5077184"/>
            <a:ext cx="186825" cy="166630"/>
            <a:chOff x="4277954" y="4072387"/>
            <a:chExt cx="186825" cy="166630"/>
          </a:xfrm>
        </p:grpSpPr>
        <p:sp>
          <p:nvSpPr>
            <p:cNvPr id="108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9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 smtClean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2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106528" y="4072386"/>
            <a:ext cx="186825" cy="166630"/>
            <a:chOff x="4277954" y="4072387"/>
            <a:chExt cx="186825" cy="166630"/>
          </a:xfrm>
        </p:grpSpPr>
        <p:sp>
          <p:nvSpPr>
            <p:cNvPr id="111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12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 smtClean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2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907212" y="4075028"/>
            <a:ext cx="186825" cy="166630"/>
            <a:chOff x="4277954" y="4072387"/>
            <a:chExt cx="186825" cy="166630"/>
          </a:xfrm>
        </p:grpSpPr>
        <p:sp>
          <p:nvSpPr>
            <p:cNvPr id="114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15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 smtClean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3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151888" y="5061195"/>
            <a:ext cx="186825" cy="166630"/>
            <a:chOff x="4277954" y="4072387"/>
            <a:chExt cx="186825" cy="166630"/>
          </a:xfrm>
        </p:grpSpPr>
        <p:sp>
          <p:nvSpPr>
            <p:cNvPr id="117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18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 smtClean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3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3729834" y="4069597"/>
            <a:ext cx="186825" cy="166630"/>
            <a:chOff x="4277954" y="4072387"/>
            <a:chExt cx="186825" cy="166630"/>
          </a:xfrm>
        </p:grpSpPr>
        <p:sp>
          <p:nvSpPr>
            <p:cNvPr id="120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21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 smtClean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4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550715" y="4064807"/>
            <a:ext cx="186825" cy="166630"/>
            <a:chOff x="4277954" y="4072387"/>
            <a:chExt cx="186825" cy="166630"/>
          </a:xfrm>
        </p:grpSpPr>
        <p:sp>
          <p:nvSpPr>
            <p:cNvPr id="123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24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 smtClean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5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2144895" y="4661071"/>
            <a:ext cx="186825" cy="166630"/>
            <a:chOff x="4277954" y="4072387"/>
            <a:chExt cx="186825" cy="166630"/>
          </a:xfrm>
        </p:grpSpPr>
        <p:sp>
          <p:nvSpPr>
            <p:cNvPr id="126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27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 smtClean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5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3108282" y="3133000"/>
            <a:ext cx="186825" cy="166630"/>
            <a:chOff x="4277954" y="4072387"/>
            <a:chExt cx="186825" cy="166630"/>
          </a:xfrm>
        </p:grpSpPr>
        <p:sp>
          <p:nvSpPr>
            <p:cNvPr id="129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0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 smtClean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6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2145970" y="3128427"/>
            <a:ext cx="186825" cy="166630"/>
            <a:chOff x="4277954" y="4072387"/>
            <a:chExt cx="186825" cy="166630"/>
          </a:xfrm>
        </p:grpSpPr>
        <p:sp>
          <p:nvSpPr>
            <p:cNvPr id="132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3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 smtClean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6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3105861" y="2952654"/>
            <a:ext cx="186825" cy="166630"/>
            <a:chOff x="4277954" y="4072387"/>
            <a:chExt cx="186825" cy="166630"/>
          </a:xfrm>
        </p:grpSpPr>
        <p:sp>
          <p:nvSpPr>
            <p:cNvPr id="135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6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 smtClean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7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827063" y="1866150"/>
            <a:ext cx="186825" cy="166630"/>
            <a:chOff x="4277954" y="4072387"/>
            <a:chExt cx="186825" cy="166630"/>
          </a:xfrm>
        </p:grpSpPr>
        <p:sp>
          <p:nvSpPr>
            <p:cNvPr id="138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9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 smtClean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8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2124692" y="1633695"/>
            <a:ext cx="186825" cy="166630"/>
            <a:chOff x="4277954" y="4072387"/>
            <a:chExt cx="186825" cy="166630"/>
          </a:xfrm>
        </p:grpSpPr>
        <p:sp>
          <p:nvSpPr>
            <p:cNvPr id="141" name="Text Box 15"/>
            <p:cNvSpPr txBox="1">
              <a:spLocks noChangeArrowheads="1"/>
            </p:cNvSpPr>
            <p:nvPr/>
          </p:nvSpPr>
          <p:spPr bwMode="auto">
            <a:xfrm>
              <a:off x="4277954" y="4072388"/>
              <a:ext cx="152400" cy="166629"/>
            </a:xfrm>
            <a:prstGeom prst="rect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1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2" name="Text Box 15"/>
            <p:cNvSpPr txBox="1">
              <a:spLocks noChangeArrowheads="1"/>
            </p:cNvSpPr>
            <p:nvPr/>
          </p:nvSpPr>
          <p:spPr bwMode="auto">
            <a:xfrm>
              <a:off x="4312379" y="4072387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 smtClean="0">
                  <a:solidFill>
                    <a:schemeClr val="accent1">
                      <a:lumMod val="50000"/>
                    </a:schemeClr>
                  </a:solidFill>
                  <a:latin typeface="DaunPenh" pitchFamily="2" charset="0"/>
                </a:rPr>
                <a:t>8</a:t>
              </a:r>
              <a:endParaRPr lang="en-US" sz="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43" name="TextBox 9"/>
          <p:cNvSpPr txBox="1">
            <a:spLocks noChangeArrowheads="1"/>
          </p:cNvSpPr>
          <p:nvPr/>
        </p:nvSpPr>
        <p:spPr bwMode="auto">
          <a:xfrm>
            <a:off x="2616012" y="4416200"/>
            <a:ext cx="4089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ផែនការអនុវត្តគម្រោងនៅពេលអនាគត</a:t>
            </a:r>
            <a:r>
              <a:rPr lang="en-US" sz="1200" dirty="0" smtClean="0">
                <a:latin typeface="Khmer OS" pitchFamily="2" charset="0"/>
                <a:cs typeface="Khmer OS" pitchFamily="2" charset="0"/>
              </a:rPr>
              <a:t>:</a:t>
            </a:r>
          </a:p>
          <a:p>
            <a:pPr marL="171450" indent="-171450" eaLnBrk="1" hangingPunct="1">
              <a:buFontTx/>
              <a:buChar char="-"/>
            </a:pPr>
            <a:r>
              <a:rPr lang="en-US" sz="1200" b="0" dirty="0" smtClean="0">
                <a:latin typeface="Khmer OS" pitchFamily="2" charset="0"/>
                <a:cs typeface="Khmer OS" pitchFamily="2" charset="0"/>
              </a:rPr>
              <a:t>១៨កន្លែងនែគ្រោងជញ្ជាំងដួលរលំមានប្រវែង៣៣៤ម។</a:t>
            </a:r>
            <a:r>
              <a:rPr lang="en-US" sz="1200" b="0" dirty="0" smtClean="0">
                <a:cs typeface="Times New Roman" pitchFamily="18" charset="0"/>
              </a:rPr>
              <a:t>​</a:t>
            </a:r>
          </a:p>
        </p:txBody>
      </p:sp>
      <p:sp>
        <p:nvSpPr>
          <p:cNvPr id="103" name="Title 1"/>
          <p:cNvSpPr>
            <a:spLocks noGrp="1"/>
          </p:cNvSpPr>
          <p:nvPr>
            <p:ph type="title"/>
          </p:nvPr>
        </p:nvSpPr>
        <p:spPr>
          <a:xfrm>
            <a:off x="1629164" y="121358"/>
            <a:ext cx="5838436" cy="40140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600" dirty="0" err="1" smtClean="0">
                <a:latin typeface="Khmer OS" pitchFamily="2" charset="0"/>
                <a:cs typeface="Khmer OS" pitchFamily="2" charset="0"/>
              </a:rPr>
              <a:t>ស្ថានភាពគ្រោះថ្នាក់នៅលើរចនាសម្ព</a:t>
            </a:r>
            <a:r>
              <a:rPr lang="en-US" sz="1600" dirty="0" smtClean="0">
                <a:latin typeface="Khmer OS" pitchFamily="2" charset="0"/>
                <a:cs typeface="Khmer OS" pitchFamily="2" charset="0"/>
              </a:rPr>
              <a:t>័្</a:t>
            </a:r>
            <a:r>
              <a:rPr lang="en-US" sz="1600" dirty="0" err="1" smtClean="0">
                <a:latin typeface="Khmer OS" pitchFamily="2" charset="0"/>
                <a:cs typeface="Khmer OS" pitchFamily="2" charset="0"/>
              </a:rPr>
              <a:t>នន្ធកំពែងក្រុងអង្គរធំ</a:t>
            </a:r>
            <a:endParaRPr lang="en-US" sz="16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0413" y="164068"/>
            <a:ext cx="1636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Khmer OS" pitchFamily="2" charset="0"/>
                <a:cs typeface="Khmer OS" pitchFamily="2" charset="0"/>
              </a:rPr>
              <a:t>៥- </a:t>
            </a:r>
            <a:r>
              <a:rPr lang="ca-ES" dirty="0">
                <a:latin typeface="Khmer OS" pitchFamily="2" charset="0"/>
                <a:cs typeface="Khmer OS" pitchFamily="2" charset="0"/>
              </a:rPr>
              <a:t>ទិសដៅបន្ត</a:t>
            </a:r>
          </a:p>
        </p:txBody>
      </p:sp>
      <p:sp>
        <p:nvSpPr>
          <p:cNvPr id="14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opheap\Desktop\Angkor Thom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515" r="24567" b="1515"/>
          <a:stretch>
            <a:fillRect/>
          </a:stretch>
        </p:blipFill>
        <p:spPr bwMode="auto">
          <a:xfrm>
            <a:off x="1333500" y="161462"/>
            <a:ext cx="6538524" cy="6277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8400" y="3962400"/>
            <a:ext cx="464873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hmer OS Fasthand" pitchFamily="2" charset="0"/>
                <a:cs typeface="Khmer OS Fasthand" pitchFamily="2" charset="0"/>
              </a:rPr>
              <a:t>សូមអរគុណ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hmer OS Fasthand" pitchFamily="2" charset="0"/>
                <a:cs typeface="Khmer OS Fasthand" pitchFamily="2" charset="0"/>
              </a:rPr>
              <a:t>​ !</a:t>
            </a:r>
          </a:p>
        </p:txBody>
      </p:sp>
    </p:spTree>
    <p:extLst>
      <p:ext uri="{BB962C8B-B14F-4D97-AF65-F5344CB8AC3E}">
        <p14:creationId xmlns:p14="http://schemas.microsoft.com/office/powerpoint/2010/main" val="64691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8725" y="5706894"/>
            <a:ext cx="1983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Khmer OS" pitchFamily="2" charset="0"/>
                <a:ea typeface="ÇlÇr ñæí©" charset="0"/>
                <a:cs typeface="Khmer OS" pitchFamily="2" charset="0"/>
              </a:rPr>
              <a:t>(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Khmer OS" pitchFamily="2" charset="0"/>
                <a:ea typeface="ÇlÇr ñæí©" charset="0"/>
                <a:cs typeface="Khmer OS" pitchFamily="2" charset="0"/>
              </a:rPr>
              <a:t>ប្លង់ទូទៅទីក្រុងអង្គរធ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Khmer OS" pitchFamily="2" charset="0"/>
                <a:ea typeface="ÇlÇr ñæí©" charset="0"/>
                <a:cs typeface="Khmer OS" pitchFamily="2" charset="0"/>
              </a:rPr>
              <a:t>ំ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Khmer OS" pitchFamily="2" charset="0"/>
                <a:ea typeface="ÇlÇr ñæí©" charset="0"/>
                <a:cs typeface="Khmer OS" pitchFamily="2" charset="0"/>
              </a:rPr>
              <a:t>)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Khmer OS" pitchFamily="2" charset="0"/>
              <a:cs typeface="Khmer OS" pitchFamily="2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40745" y="596108"/>
            <a:ext cx="4712255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en-US" sz="140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r>
              <a:rPr lang="km-KH" sz="1200" b="0" dirty="0">
                <a:latin typeface="Khmer OS" pitchFamily="2" charset="0"/>
                <a:cs typeface="Khmer OS" pitchFamily="2" charset="0"/>
              </a:rPr>
              <a:t>អង្គរធំដែលជារាជធានីចុងក្រោយនៃចក្រភពខ្មែរគឺជាទីក្រុងដែលមានកំពែងរឹងមាំដែលមាន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លំនៅ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ដ្ឋាន, ផ្ទះនាម៉ឺន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មន្រ្តីនៃ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ព្រះបរមរាជ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វាំង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ពលទ័ព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ក៏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ដូចជាអគារនានាសម្រាប់ការគ្រប់គ្រងព្រះរាជាណា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ចក្រ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,និងប្រាសាទជាច្រើន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។</a:t>
            </a:r>
            <a:endParaRPr lang="ca-E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endParaRPr lang="ca-E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endParaRPr lang="en-US" sz="1200" b="0" dirty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r>
              <a:rPr lang="en-US" sz="1200" b="0" dirty="0">
                <a:latin typeface="Khmer OS" pitchFamily="2" charset="0"/>
                <a:cs typeface="Khmer OS" pitchFamily="2" charset="0"/>
              </a:rPr>
              <a:t> 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រចនាសម្ព័ន្ធ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ជញ្ជាំងត្រូវ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បានសាង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សង់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ពីដុំ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ថ្ម 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(ថ្ម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ភក់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, ថ្មបាយ​ក្រៀម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) 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ដែលព័ទ្ធជុំ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វិញ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កំពែង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អង្គរធំ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ដែលមាន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ប្រវែងសរុបនៃជញ្ជាំងបួនជ្រុងគឺ 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១២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 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គីឡូម៉ែត្រ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រាងបួនជ្រុង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កំព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ស់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៧.៥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 ម៉ែត្រ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,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ស្មើ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១៤៥.៨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 ហិច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តា។ លើសពីនេះទៅទៀត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មាន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កសិន្ធុទឹក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នៅ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ជុំវិញជញ្ជាំងខាងក្រៅដែលមានទទឹង 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១០០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ម៉ែ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ត្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រ។</a:t>
            </a:r>
            <a:endParaRPr lang="ca-E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endParaRPr lang="ca-E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endParaRPr lang="en-U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ក្លោងទ្វារ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ច្រកចូលចំនួន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៥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ច្រក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នីមួយៗ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មាន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ស្ពាន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ឆ្លងកាត់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កសិន្ធុទឹក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។ 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លើកលែងតែនៅខាង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កើ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តមានក្លោងទ្វារ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ចូល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ចំនួន</a:t>
            </a:r>
            <a:r>
              <a:rPr lang="ca-ES" sz="1200" b="0" dirty="0">
                <a:latin typeface="Khmer OS" pitchFamily="2" charset="0"/>
                <a:cs typeface="Khmer OS" pitchFamily="2" charset="0"/>
              </a:rPr>
              <a:t>២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។</a:t>
            </a:r>
            <a:endParaRPr lang="ca-E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endParaRPr lang="ca-E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endParaRPr lang="en-U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នៅសង្ខាងស្ពានមាន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រូប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ចម្លាក់ទេវតា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យក្ស, ស្ពានៗឆ្លងកាត់កសិន្ធុទៅច្រកចូលមានលំអរដោយ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រូប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ចម្លាក់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ថ្ម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គក់ម្ខាង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ចំនួន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៥៤រូប យក្ស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ខាង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ស្ដាំនិងទេវតានៅខាងឆ្វេង។ ចំនួនសរុបនៃរូបចម្លាក់ទាំងនេះគឺ 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១០៨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 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។ តំណាងឱ្យតួអង្គទេវកថាការពារទីក្រុងអង្គរ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ធំ។</a:t>
            </a:r>
            <a:endParaRPr lang="ca-E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endParaRPr lang="ca-E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endParaRPr lang="en-U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r>
              <a:rPr lang="km-KH" sz="1200" b="0" dirty="0">
                <a:latin typeface="Khmer OS" pitchFamily="2" charset="0"/>
                <a:cs typeface="Khmer OS" pitchFamily="2" charset="0"/>
              </a:rPr>
              <a:t>ប្រាសាទថ្មភក់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តូច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ៗបួន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ត្រូវ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បានសាងសង់នៅលើជ្រុងនីមួយៗ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នៃ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កំពែង</a:t>
            </a:r>
            <a:r>
              <a:rPr lang="ca-ES" sz="1200" b="0" dirty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ដែល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មាន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ជា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សិលា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ចារឹក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បានចារឈ្មោះ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ព្រះបាទជ័យវរ្ម័នទី </a:t>
            </a:r>
            <a:r>
              <a:rPr lang="en-US" sz="1200" b="0" dirty="0">
                <a:latin typeface="Khmer OS" pitchFamily="2" charset="0"/>
                <a:cs typeface="Khmer OS" pitchFamily="2" charset="0"/>
              </a:rPr>
              <a:t>VII 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ជាអ្នកសាង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សង់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បានផ្តល់ធម្មនុញ្ញនៃ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គ្រឹះជញ្ជាំង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កំពែង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គូរទឹកនៃ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ទ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ី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ក្រុង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នេះត្រូវ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បាន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ស្ថាបនា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នៅ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ខាងក្នុងប្រាសាទ។</a:t>
            </a:r>
            <a:endParaRPr lang="en-US" sz="1200" b="0" dirty="0" smtClean="0">
              <a:latin typeface="Khmer OS" pitchFamily="2" charset="0"/>
              <a:cs typeface="Khmer OS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68163" y="1185586"/>
            <a:ext cx="4123437" cy="4114800"/>
            <a:chOff x="5366488" y="209795"/>
            <a:chExt cx="2932222" cy="2926080"/>
          </a:xfrm>
        </p:grpSpPr>
        <p:pic>
          <p:nvPicPr>
            <p:cNvPr id="1027" name="Picture 2" descr="Description: M:\2-DMA WORK\DMA WORK 02\Angkor Thom Sheler\PLAN Angkor Thom Gaucher EFEO, 200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488" y="209795"/>
              <a:ext cx="2932222" cy="2926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6814733" y="328021"/>
              <a:ext cx="114300" cy="1143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039100" y="1181100"/>
              <a:ext cx="114300" cy="1143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039100" y="1581556"/>
              <a:ext cx="114300" cy="1143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821213" y="2838044"/>
              <a:ext cx="114300" cy="1143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515584" y="1601012"/>
              <a:ext cx="114300" cy="1143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07801" y="337749"/>
              <a:ext cx="91440" cy="9144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61960" y="332360"/>
              <a:ext cx="91440" cy="9144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33737" y="2843072"/>
              <a:ext cx="91440" cy="9144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8061960" y="2844696"/>
            <a:ext cx="91440" cy="91440"/>
          </a:xfrm>
          <a:prstGeom prst="rect">
            <a:avLst/>
          </a:prstGeom>
          <a:solidFill>
            <a:srgbClr val="FF0000">
              <a:alpha val="5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0745" y="25765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latin typeface="Khmer OS" pitchFamily="2" charset="0"/>
                <a:cs typeface="Khmer OS" pitchFamily="2" charset="0"/>
              </a:rPr>
              <a:t>១- សេចក្តីផ្តើម</a:t>
            </a:r>
            <a:r>
              <a:rPr lang="km-KH" dirty="0">
                <a:latin typeface="Khmer OS" pitchFamily="2" charset="0"/>
                <a:cs typeface="Khmer OS" pitchFamily="2" charset="0"/>
              </a:rPr>
              <a:t>:</a:t>
            </a:r>
            <a:r>
              <a:rPr lang="ca-ES" dirty="0">
                <a:latin typeface="Khmer OS" pitchFamily="2" charset="0"/>
                <a:cs typeface="Khmer OS" pitchFamily="2" charset="0"/>
              </a:rPr>
              <a:t>	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67510" y="2078798"/>
            <a:ext cx="2591027" cy="1306286"/>
            <a:chOff x="5878286" y="2993571"/>
            <a:chExt cx="2591027" cy="1306286"/>
          </a:xfrm>
        </p:grpSpPr>
        <p:pic>
          <p:nvPicPr>
            <p:cNvPr id="23554" name="Picture 2" descr="E:\111016 wall of angkor thom\wall of angkor thom\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78286" y="2993571"/>
              <a:ext cx="1101045" cy="1306286"/>
            </a:xfrm>
            <a:prstGeom prst="rect">
              <a:avLst/>
            </a:prstGeom>
            <a:ln w="19050">
              <a:solidFill>
                <a:srgbClr val="FF0000"/>
              </a:solidFill>
            </a:ln>
            <a:effectLst/>
          </p:spPr>
        </p:pic>
        <p:pic>
          <p:nvPicPr>
            <p:cNvPr id="23555" name="Picture 3" descr="E:\111016 wall of angkor thom\DSC_993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r="24222"/>
            <a:stretch/>
          </p:blipFill>
          <p:spPr bwMode="auto">
            <a:xfrm>
              <a:off x="6979331" y="2993571"/>
              <a:ext cx="1489982" cy="1306286"/>
            </a:xfrm>
            <a:prstGeom prst="rect">
              <a:avLst/>
            </a:prstGeom>
            <a:ln w="19050">
              <a:solidFill>
                <a:srgbClr val="FF0000"/>
              </a:solidFill>
            </a:ln>
            <a:effectLst/>
          </p:spPr>
        </p:pic>
      </p:grpSp>
      <p:pic>
        <p:nvPicPr>
          <p:cNvPr id="7173" name="Picture 396" descr="DSC011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596" y="496659"/>
            <a:ext cx="1746250" cy="130628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400" descr="DSC011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293" y="503503"/>
            <a:ext cx="1746250" cy="130628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Text Box 26"/>
          <p:cNvSpPr txBox="1">
            <a:spLocks noChangeArrowheads="1"/>
          </p:cNvSpPr>
          <p:nvPr/>
        </p:nvSpPr>
        <p:spPr bwMode="auto">
          <a:xfrm>
            <a:off x="2292416" y="4419600"/>
            <a:ext cx="2401580" cy="55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 indent="457200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53064" eaLnBrk="1" hangingPunct="1"/>
            <a:r>
              <a:rPr lang="en-US" sz="1600" dirty="0">
                <a:latin typeface="Limon S1" pitchFamily="2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Limon S1" pitchFamily="2" charset="0"/>
                <a:cs typeface="Times New Roman" pitchFamily="18" charset="0"/>
              </a:rPr>
              <a:t>kEnøgEdldYlrlM</a:t>
            </a:r>
            <a:r>
              <a:rPr lang="en-US" sz="1600" dirty="0">
                <a:latin typeface="Limon S1" pitchFamily="2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Limon S1" pitchFamily="2" charset="0"/>
                <a:cs typeface="Times New Roman" pitchFamily="18" charset="0"/>
              </a:rPr>
              <a:t>mindwgéf¶kMNt</a:t>
            </a:r>
            <a:r>
              <a:rPr lang="en-US" sz="1600" dirty="0">
                <a:latin typeface="Limon S1" pitchFamily="2" charset="0"/>
                <a:cs typeface="Times New Roman" pitchFamily="18" charset="0"/>
              </a:rPr>
              <a:t>;</a:t>
            </a:r>
            <a:endParaRPr lang="en-US" sz="900" dirty="0">
              <a:cs typeface="Times New Roman" pitchFamily="18" charset="0"/>
            </a:endParaRPr>
          </a:p>
          <a:p>
            <a:pPr defTabSz="653064"/>
            <a:r>
              <a:rPr lang="en-US" sz="700" dirty="0">
                <a:cs typeface="Times New Roman" pitchFamily="18" charset="0"/>
              </a:rPr>
              <a:t> </a:t>
            </a:r>
            <a:r>
              <a:rPr lang="en-US" sz="800" dirty="0" smtClean="0">
                <a:cs typeface="Times New Roman" pitchFamily="18" charset="0"/>
              </a:rPr>
              <a:t>the collapsed section that we have not </a:t>
            </a:r>
          </a:p>
          <a:p>
            <a:pPr defTabSz="653064"/>
            <a:r>
              <a:rPr lang="en-US" sz="800" dirty="0" smtClean="0">
                <a:cs typeface="Times New Roman" pitchFamily="18" charset="0"/>
              </a:rPr>
              <a:t>known the date</a:t>
            </a:r>
            <a:endParaRPr lang="en-US" sz="1300" dirty="0"/>
          </a:p>
        </p:txBody>
      </p:sp>
      <p:sp>
        <p:nvSpPr>
          <p:cNvPr id="7178" name="Text Box 25"/>
          <p:cNvSpPr txBox="1">
            <a:spLocks noChangeArrowheads="1"/>
          </p:cNvSpPr>
          <p:nvPr/>
        </p:nvSpPr>
        <p:spPr bwMode="auto">
          <a:xfrm>
            <a:off x="4932899" y="4426766"/>
            <a:ext cx="2210026" cy="43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53064" eaLnBrk="1" hangingPunct="1"/>
            <a:r>
              <a:rPr lang="en-US" sz="1600" dirty="0" err="1">
                <a:latin typeface="Limon S1" pitchFamily="2" charset="0"/>
                <a:cs typeface="Times New Roman" pitchFamily="18" charset="0"/>
              </a:rPr>
              <a:t>kEnøgEdldYlrlMfµI</a:t>
            </a:r>
            <a:r>
              <a:rPr lang="en-US" sz="1600" dirty="0">
                <a:latin typeface="Limon S1" pitchFamily="2" charset="0"/>
                <a:cs typeface="Times New Roman" pitchFamily="18" charset="0"/>
              </a:rPr>
              <a:t> ¬</a:t>
            </a:r>
            <a:r>
              <a:rPr lang="en-US" sz="1600" dirty="0" err="1">
                <a:latin typeface="Limon S1" pitchFamily="2" charset="0"/>
                <a:cs typeface="Times New Roman" pitchFamily="18" charset="0"/>
              </a:rPr>
              <a:t>kñúgExtula</a:t>
            </a:r>
            <a:r>
              <a:rPr lang="en-US" sz="1600" dirty="0">
                <a:latin typeface="Limon S1" pitchFamily="2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Limon S1" pitchFamily="2" charset="0"/>
                <a:cs typeface="Times New Roman" pitchFamily="18" charset="0"/>
              </a:rPr>
              <a:t>qñaM2011¦</a:t>
            </a:r>
            <a:endParaRPr lang="en-US" sz="900" dirty="0">
              <a:cs typeface="Times New Roman" pitchFamily="18" charset="0"/>
            </a:endParaRPr>
          </a:p>
          <a:p>
            <a:pPr defTabSz="653064"/>
            <a:r>
              <a:rPr lang="en-US" sz="800" dirty="0">
                <a:cs typeface="Times New Roman" pitchFamily="18" charset="0"/>
              </a:rPr>
              <a:t>Recent collapse (October 2011)</a:t>
            </a:r>
            <a:endParaRPr lang="en-US" sz="800" dirty="0"/>
          </a:p>
        </p:txBody>
      </p:sp>
      <p:pic>
        <p:nvPicPr>
          <p:cNvPr id="7180" name="Picture 389" descr="DSC0127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9120"/>
            <a:ext cx="1746250" cy="130628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390" descr="IMG_399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44" y="2043171"/>
            <a:ext cx="1743982" cy="130628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406" descr="DSC0096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43" y="5088157"/>
            <a:ext cx="1746250" cy="130628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anorama"/>
          <p:cNvPicPr>
            <a:picLocks noChangeAspect="1" noChangeArrowheads="1"/>
          </p:cNvPicPr>
          <p:nvPr/>
        </p:nvPicPr>
        <p:blipFill rotWithShape="1">
          <a:blip r:embed="rId10"/>
          <a:srcRect l="14021" t="16698" r="19526"/>
          <a:stretch/>
        </p:blipFill>
        <p:spPr bwMode="auto">
          <a:xfrm>
            <a:off x="2679050" y="5093282"/>
            <a:ext cx="1775292" cy="1306287"/>
          </a:xfrm>
          <a:prstGeom prst="rect">
            <a:avLst/>
          </a:prstGeom>
          <a:ln w="19050">
            <a:solidFill>
              <a:srgbClr val="FF0000"/>
            </a:solidFill>
          </a:ln>
          <a:effectLst/>
        </p:spPr>
      </p:pic>
      <p:sp>
        <p:nvSpPr>
          <p:cNvPr id="7189" name="Rectangle 12" descr="Light upward diagonal"/>
          <p:cNvSpPr>
            <a:spLocks noChangeArrowheads="1"/>
          </p:cNvSpPr>
          <p:nvPr/>
        </p:nvSpPr>
        <p:spPr bwMode="auto">
          <a:xfrm>
            <a:off x="2438066" y="4547286"/>
            <a:ext cx="250191" cy="215446"/>
          </a:xfrm>
          <a:prstGeom prst="rect">
            <a:avLst/>
          </a:prstGeom>
          <a:pattFill prst="ltUpDiag">
            <a:fgClr>
              <a:schemeClr val="accent5">
                <a:lumMod val="75000"/>
                <a:alpha val="52940"/>
              </a:schemeClr>
            </a:fgClr>
            <a:bgClr>
              <a:srgbClr val="FFFFFF">
                <a:alpha val="52940"/>
              </a:srgbClr>
            </a:bgClr>
          </a:pattFill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lIns="65306" tIns="32653" rIns="65306" bIns="32653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7190" name="Rectangle 11"/>
          <p:cNvSpPr>
            <a:spLocks noChangeArrowheads="1"/>
          </p:cNvSpPr>
          <p:nvPr/>
        </p:nvSpPr>
        <p:spPr bwMode="auto">
          <a:xfrm>
            <a:off x="4661287" y="4559439"/>
            <a:ext cx="250191" cy="217714"/>
          </a:xfrm>
          <a:prstGeom prst="rect">
            <a:avLst/>
          </a:prstGeom>
          <a:solidFill>
            <a:srgbClr val="FF0000">
              <a:alpha val="52940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65306" tIns="32653" rIns="65306" bIns="32653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2326923" y="76200"/>
            <a:ext cx="4510999" cy="40140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600" dirty="0" err="1">
                <a:latin typeface="Khmer OS" pitchFamily="2" charset="0"/>
                <a:cs typeface="Khmer OS" pitchFamily="2" charset="0"/>
              </a:rPr>
              <a:t>ស្ថានភាពគ្រោះ</a:t>
            </a:r>
            <a:r>
              <a:rPr lang="en-US" sz="1600" dirty="0" err="1" smtClean="0">
                <a:latin typeface="Khmer OS" pitchFamily="2" charset="0"/>
                <a:cs typeface="Khmer OS" pitchFamily="2" charset="0"/>
              </a:rPr>
              <a:t>ថ្នាក</a:t>
            </a:r>
            <a:r>
              <a:rPr lang="en-US" sz="1600" dirty="0" smtClean="0">
                <a:latin typeface="Khmer OS" pitchFamily="2" charset="0"/>
                <a:cs typeface="Khmer OS" pitchFamily="2" charset="0"/>
              </a:rPr>
              <a:t>់ និងការដួលរលំនៅឆ្នាំ២០១១</a:t>
            </a:r>
            <a:endParaRPr lang="en-US" sz="1600" dirty="0">
              <a:latin typeface="Khmer OS" pitchFamily="2" charset="0"/>
              <a:cs typeface="Khmer OS" pitchFamily="2" charset="0"/>
            </a:endParaRPr>
          </a:p>
        </p:txBody>
      </p:sp>
      <p:pic>
        <p:nvPicPr>
          <p:cNvPr id="1026" name="Picture 2" descr="D:\from Disk E\2015 Photo\ហានិភ័យ​ ក្រុងអង្គរធំ\risk 150410\150410.7.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15963"/>
            <a:ext cx="1739776" cy="1304832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from Disk E\2015 Photo\ហានិភ័យ​ ក្រុងអង្គរធំ\risk 15 0419\150419. wall.1.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47" y="5089120"/>
            <a:ext cx="1747265" cy="1310449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from Disk E\2015 Photo\ហានិភ័យ​ ក្រុងអង្គរធំ\risk 15 0419\150419. wall.11.1.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4" y="516116"/>
            <a:ext cx="1751322" cy="1313492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from Disk E\2015 Photo\ហានិភ័យ​ ក្រុងអង្គរធំ\risk 150405\DSC01243.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60" y="477609"/>
            <a:ext cx="1767840" cy="1325880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from Disk E\2015 Photo\DSC03303.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070" y="3576077"/>
            <a:ext cx="1767840" cy="1325880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15"/>
          <p:cNvSpPr txBox="1">
            <a:spLocks noChangeArrowheads="1"/>
          </p:cNvSpPr>
          <p:nvPr/>
        </p:nvSpPr>
        <p:spPr bwMode="auto">
          <a:xfrm>
            <a:off x="2640300" y="1640530"/>
            <a:ext cx="152400" cy="166629"/>
          </a:xfrm>
          <a:prstGeom prst="rect">
            <a:avLst/>
          </a:prstGeom>
          <a:ln w="12700"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rgbClr val="FF0000"/>
                </a:solidFill>
                <a:latin typeface="DaunPenh" pitchFamily="2" charset="0"/>
              </a:rPr>
              <a:t>1</a:t>
            </a:r>
            <a:endParaRPr lang="en-US" sz="700" dirty="0"/>
          </a:p>
        </p:txBody>
      </p:sp>
      <p:sp>
        <p:nvSpPr>
          <p:cNvPr id="68" name="Text Box 15"/>
          <p:cNvSpPr txBox="1">
            <a:spLocks noChangeArrowheads="1"/>
          </p:cNvSpPr>
          <p:nvPr/>
        </p:nvSpPr>
        <p:spPr bwMode="auto">
          <a:xfrm>
            <a:off x="6872865" y="1644743"/>
            <a:ext cx="152400" cy="166629"/>
          </a:xfrm>
          <a:prstGeom prst="rect">
            <a:avLst/>
          </a:prstGeom>
          <a:ln w="12700"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rgbClr val="FF0000"/>
                </a:solidFill>
                <a:latin typeface="DaunPenh" pitchFamily="2" charset="0"/>
              </a:rPr>
              <a:t>2</a:t>
            </a:r>
            <a:endParaRPr lang="en-US" sz="700" dirty="0"/>
          </a:p>
        </p:txBody>
      </p:sp>
      <p:sp>
        <p:nvSpPr>
          <p:cNvPr id="70" name="Text Box 15"/>
          <p:cNvSpPr txBox="1">
            <a:spLocks noChangeArrowheads="1"/>
          </p:cNvSpPr>
          <p:nvPr/>
        </p:nvSpPr>
        <p:spPr bwMode="auto">
          <a:xfrm>
            <a:off x="7164341" y="3219614"/>
            <a:ext cx="152400" cy="166629"/>
          </a:xfrm>
          <a:prstGeom prst="rect">
            <a:avLst/>
          </a:prstGeom>
          <a:ln w="12700"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rgbClr val="FF0000"/>
                </a:solidFill>
                <a:latin typeface="DaunPenh" pitchFamily="2" charset="0"/>
              </a:rPr>
              <a:t>3</a:t>
            </a:r>
            <a:endParaRPr lang="en-US" sz="700" dirty="0"/>
          </a:p>
        </p:txBody>
      </p:sp>
      <p:sp>
        <p:nvSpPr>
          <p:cNvPr id="72" name="Text Box 15"/>
          <p:cNvSpPr txBox="1">
            <a:spLocks noChangeArrowheads="1"/>
          </p:cNvSpPr>
          <p:nvPr/>
        </p:nvSpPr>
        <p:spPr bwMode="auto">
          <a:xfrm>
            <a:off x="2669023" y="6234108"/>
            <a:ext cx="152400" cy="166629"/>
          </a:xfrm>
          <a:prstGeom prst="rect">
            <a:avLst/>
          </a:prstGeom>
          <a:ln w="12700"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700" dirty="0">
                <a:solidFill>
                  <a:srgbClr val="FF0000"/>
                </a:solidFill>
                <a:latin typeface="DaunPenh" pitchFamily="2" charset="0"/>
              </a:rPr>
              <a:t>4</a:t>
            </a:r>
            <a:endParaRPr lang="en-US" sz="700" dirty="0"/>
          </a:p>
        </p:txBody>
      </p:sp>
      <p:grpSp>
        <p:nvGrpSpPr>
          <p:cNvPr id="7" name="Group 6"/>
          <p:cNvGrpSpPr/>
          <p:nvPr/>
        </p:nvGrpSpPr>
        <p:grpSpPr>
          <a:xfrm>
            <a:off x="3215411" y="1858762"/>
            <a:ext cx="2580354" cy="2397315"/>
            <a:chOff x="3206285" y="1858762"/>
            <a:chExt cx="2580354" cy="2397315"/>
          </a:xfrm>
        </p:grpSpPr>
        <p:grpSp>
          <p:nvGrpSpPr>
            <p:cNvPr id="2" name="Group 1"/>
            <p:cNvGrpSpPr/>
            <p:nvPr/>
          </p:nvGrpSpPr>
          <p:grpSpPr>
            <a:xfrm>
              <a:off x="3206285" y="1981200"/>
              <a:ext cx="2240643" cy="2177143"/>
              <a:chOff x="3156857" y="2394857"/>
              <a:chExt cx="2240643" cy="2177143"/>
            </a:xfrm>
          </p:grpSpPr>
          <p:grpSp>
            <p:nvGrpSpPr>
              <p:cNvPr id="7206" name="Group 34"/>
              <p:cNvGrpSpPr>
                <a:grpSpLocks/>
              </p:cNvGrpSpPr>
              <p:nvPr/>
            </p:nvGrpSpPr>
            <p:grpSpPr bwMode="auto">
              <a:xfrm>
                <a:off x="3156857" y="2394857"/>
                <a:ext cx="2240643" cy="2177143"/>
                <a:chOff x="4537" y="5636"/>
                <a:chExt cx="3740" cy="3622"/>
              </a:xfrm>
            </p:grpSpPr>
            <p:pic>
              <p:nvPicPr>
                <p:cNvPr id="7209" name="Picture 40" descr="PLAN Angkor Thom Gaucher EFEO, 2005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7" y="5636"/>
                  <a:ext cx="3740" cy="36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10" name="Rectangle 39"/>
                <p:cNvSpPr>
                  <a:spLocks noChangeArrowheads="1"/>
                </p:cNvSpPr>
                <p:nvPr/>
              </p:nvSpPr>
              <p:spPr bwMode="auto">
                <a:xfrm>
                  <a:off x="7248" y="5798"/>
                  <a:ext cx="171" cy="168"/>
                </a:xfrm>
                <a:prstGeom prst="rect">
                  <a:avLst/>
                </a:prstGeom>
                <a:solidFill>
                  <a:srgbClr val="FF0000">
                    <a:alpha val="52940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7211" name="Rectangle 38"/>
                <p:cNvSpPr>
                  <a:spLocks noChangeArrowheads="1"/>
                </p:cNvSpPr>
                <p:nvPr/>
              </p:nvSpPr>
              <p:spPr bwMode="auto">
                <a:xfrm>
                  <a:off x="6738" y="5791"/>
                  <a:ext cx="76" cy="168"/>
                </a:xfrm>
                <a:prstGeom prst="rect">
                  <a:avLst/>
                </a:prstGeom>
                <a:solidFill>
                  <a:srgbClr val="FF0000">
                    <a:alpha val="52940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7212" name="Rectangle 37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6834" y="5790"/>
                  <a:ext cx="171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7213" name="Rectangle 36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5637" y="5798"/>
                  <a:ext cx="187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7214" name="Rectangle 35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7930" y="7990"/>
                  <a:ext cx="187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</p:grpSp>
          <p:sp>
            <p:nvSpPr>
              <p:cNvPr id="7207" name="Rectangle 33"/>
              <p:cNvSpPr>
                <a:spLocks noChangeArrowheads="1"/>
              </p:cNvSpPr>
              <p:nvPr/>
            </p:nvSpPr>
            <p:spPr bwMode="auto">
              <a:xfrm>
                <a:off x="4011398" y="4334345"/>
                <a:ext cx="73152" cy="100983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7208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871875" y="4333554"/>
                <a:ext cx="112631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7205" name="Rectangle 13"/>
              <p:cNvSpPr>
                <a:spLocks noChangeArrowheads="1"/>
              </p:cNvSpPr>
              <p:nvPr/>
            </p:nvSpPr>
            <p:spPr bwMode="auto">
              <a:xfrm>
                <a:off x="5194407" y="2549434"/>
                <a:ext cx="100584" cy="45720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0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120067" y="4334368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1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200963" y="4334369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2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803241" y="4333767"/>
                <a:ext cx="54864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3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723568" y="4334944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4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267163" y="3573562"/>
                <a:ext cx="100584" cy="7315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5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266587" y="3519225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6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353512" y="2487480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7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396847" y="2487624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8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648736" y="2487494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9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692071" y="2487638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60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903082" y="2494171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61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201315" y="2712270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62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201594" y="4038600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63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105400" y="4347064"/>
                <a:ext cx="27432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</p:grpSp>
        <p:sp>
          <p:nvSpPr>
            <p:cNvPr id="65" name="Text Box 15"/>
            <p:cNvSpPr txBox="1">
              <a:spLocks noChangeArrowheads="1"/>
            </p:cNvSpPr>
            <p:nvPr/>
          </p:nvSpPr>
          <p:spPr bwMode="auto">
            <a:xfrm>
              <a:off x="4471475" y="1858762"/>
              <a:ext cx="152400" cy="166629"/>
            </a:xfrm>
            <a:prstGeom prst="rect">
              <a:avLst/>
            </a:prstGeom>
            <a:ln w="12700"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rgbClr val="FF0000"/>
                  </a:solidFill>
                  <a:latin typeface="DaunPenh" pitchFamily="2" charset="0"/>
                </a:rPr>
                <a:t>1</a:t>
              </a:r>
              <a:endParaRPr lang="en-US" sz="700" dirty="0"/>
            </a:p>
          </p:txBody>
        </p:sp>
        <p:sp>
          <p:nvSpPr>
            <p:cNvPr id="67" name="Text Box 15"/>
            <p:cNvSpPr txBox="1">
              <a:spLocks noChangeArrowheads="1"/>
            </p:cNvSpPr>
            <p:nvPr/>
          </p:nvSpPr>
          <p:spPr bwMode="auto">
            <a:xfrm>
              <a:off x="4806453" y="1858762"/>
              <a:ext cx="152400" cy="166629"/>
            </a:xfrm>
            <a:prstGeom prst="rect">
              <a:avLst/>
            </a:prstGeom>
            <a:ln w="12700"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rgbClr val="FF0000"/>
                  </a:solidFill>
                  <a:latin typeface="DaunPenh" pitchFamily="2" charset="0"/>
                </a:rPr>
                <a:t>2</a:t>
              </a:r>
              <a:endParaRPr lang="en-US" sz="700" dirty="0"/>
            </a:p>
          </p:txBody>
        </p:sp>
        <p:sp>
          <p:nvSpPr>
            <p:cNvPr id="69" name="Text Box 15"/>
            <p:cNvSpPr txBox="1">
              <a:spLocks noChangeArrowheads="1"/>
            </p:cNvSpPr>
            <p:nvPr/>
          </p:nvSpPr>
          <p:spPr bwMode="auto">
            <a:xfrm>
              <a:off x="5396012" y="2074369"/>
              <a:ext cx="152400" cy="166629"/>
            </a:xfrm>
            <a:prstGeom prst="rect">
              <a:avLst/>
            </a:prstGeom>
            <a:ln w="12700"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rgbClr val="FF0000"/>
                  </a:solidFill>
                  <a:latin typeface="DaunPenh" pitchFamily="2" charset="0"/>
                </a:rPr>
                <a:t>3</a:t>
              </a:r>
              <a:endParaRPr lang="en-US" sz="700" dirty="0"/>
            </a:p>
          </p:txBody>
        </p:sp>
        <p:sp>
          <p:nvSpPr>
            <p:cNvPr id="71" name="Text Box 15"/>
            <p:cNvSpPr txBox="1">
              <a:spLocks noChangeArrowheads="1"/>
            </p:cNvSpPr>
            <p:nvPr/>
          </p:nvSpPr>
          <p:spPr bwMode="auto">
            <a:xfrm>
              <a:off x="4021202" y="4089448"/>
              <a:ext cx="152400" cy="166629"/>
            </a:xfrm>
            <a:prstGeom prst="rect">
              <a:avLst/>
            </a:prstGeom>
            <a:ln w="12700"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rgbClr val="FF0000"/>
                  </a:solidFill>
                  <a:latin typeface="DaunPenh" pitchFamily="2" charset="0"/>
                </a:rPr>
                <a:t>4</a:t>
              </a:r>
              <a:endParaRPr lang="en-US" sz="700" dirty="0"/>
            </a:p>
          </p:txBody>
        </p:sp>
        <p:sp>
          <p:nvSpPr>
            <p:cNvPr id="4" name="Up Arrow 3"/>
            <p:cNvSpPr/>
            <p:nvPr/>
          </p:nvSpPr>
          <p:spPr>
            <a:xfrm>
              <a:off x="5625118" y="2268923"/>
              <a:ext cx="161521" cy="12120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 Box 15"/>
            <p:cNvSpPr txBox="1">
              <a:spLocks noChangeArrowheads="1"/>
            </p:cNvSpPr>
            <p:nvPr/>
          </p:nvSpPr>
          <p:spPr bwMode="auto">
            <a:xfrm>
              <a:off x="5616425" y="2081001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1000" dirty="0" smtClean="0">
                  <a:latin typeface="DaunPenh" pitchFamily="2" charset="0"/>
                </a:rPr>
                <a:t>N</a:t>
              </a:r>
              <a:endParaRPr lang="en-US" sz="1000" dirty="0"/>
            </a:p>
          </p:txBody>
        </p:sp>
      </p:grpSp>
      <p:sp>
        <p:nvSpPr>
          <p:cNvPr id="7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oupe chrung Layout1 (2)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588" y="1138361"/>
            <a:ext cx="4426075" cy="275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01"/>
          <a:stretch>
            <a:fillRect/>
          </a:stretch>
        </p:blipFill>
        <p:spPr bwMode="auto">
          <a:xfrm>
            <a:off x="426522" y="4427764"/>
            <a:ext cx="8433027" cy="197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45"/>
          <p:cNvSpPr>
            <a:spLocks noGrp="1"/>
          </p:cNvSpPr>
          <p:nvPr>
            <p:ph type="title"/>
          </p:nvPr>
        </p:nvSpPr>
        <p:spPr>
          <a:xfrm>
            <a:off x="4751676" y="3692174"/>
            <a:ext cx="4114800" cy="5878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Crossed section of Angkor Thom wall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85780" y="693031"/>
            <a:ext cx="4926498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ca-ES" sz="1400" dirty="0" smtClean="0">
                <a:latin typeface="Khmer OS" pitchFamily="2" charset="0"/>
                <a:cs typeface="Khmer OS" pitchFamily="2" charset="0"/>
              </a:rPr>
              <a:t>ទប់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ទ្រ</a:t>
            </a:r>
            <a:r>
              <a:rPr lang="ca-ES" sz="1400" dirty="0" smtClean="0">
                <a:latin typeface="Khmer OS" pitchFamily="2" charset="0"/>
                <a:cs typeface="Khmer OS" pitchFamily="2" charset="0"/>
              </a:rPr>
              <a:t> និងដាក់បាវដីទប់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រចនា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សម្ព័ន្ធ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ជញ្ជាំង</a:t>
            </a:r>
            <a:r>
              <a:rPr lang="ca-ES" sz="1400" dirty="0" smtClean="0">
                <a:latin typeface="Khmer OS" pitchFamily="2" charset="0"/>
                <a:cs typeface="Khmer OS" pitchFamily="2" charset="0"/>
              </a:rPr>
              <a:t>ដែលរលំ 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ដើម្បី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បញ្ឈប់ការដួលរលំបន្ថែមទៀ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ត។</a:t>
            </a:r>
            <a:endParaRPr lang="ca-ES" sz="1400" dirty="0" smtClean="0">
              <a:latin typeface="Khmer OS" pitchFamily="2" charset="0"/>
              <a:cs typeface="Khmer OS" pitchFamily="2" charset="0"/>
            </a:endParaRPr>
          </a:p>
          <a:p>
            <a:pPr marL="0" indent="0" eaLnBrk="1" hangingPunct="1">
              <a:buNone/>
              <a:defRPr/>
            </a:pPr>
            <a:endParaRPr lang="ca-ES" sz="140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ca-ES" sz="1400" dirty="0" smtClean="0">
                <a:latin typeface="Khmer OS" pitchFamily="2" charset="0"/>
                <a:cs typeface="Khmer OS" pitchFamily="2" charset="0"/>
              </a:rPr>
              <a:t>ថែរក្សា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រចនាសម្ព័ន្ធ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ជញ្ជាំង</a:t>
            </a:r>
            <a:r>
              <a:rPr lang="ca-ES" sz="1400" dirty="0" smtClean="0">
                <a:latin typeface="Khmer OS" pitchFamily="2" charset="0"/>
                <a:cs typeface="Khmer OS" pitchFamily="2" charset="0"/>
              </a:rPr>
              <a:t>កំពែងធាតុដើម។</a:t>
            </a:r>
          </a:p>
          <a:p>
            <a:pPr marL="0" indent="0" eaLnBrk="1" hangingPunct="1">
              <a:buNone/>
              <a:defRPr/>
            </a:pPr>
            <a:endParaRPr lang="ca-ES" sz="140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km-KH" sz="1400" dirty="0">
                <a:latin typeface="Khmer OS" pitchFamily="2" charset="0"/>
                <a:cs typeface="Khmer OS" pitchFamily="2" charset="0"/>
              </a:rPr>
              <a:t>ធ្វើ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ការ</a:t>
            </a:r>
            <a:r>
              <a:rPr lang="ca-ES" sz="1400" dirty="0" smtClean="0">
                <a:latin typeface="Khmer OS" pitchFamily="2" charset="0"/>
                <a:cs typeface="Khmer OS" pitchFamily="2" charset="0"/>
              </a:rPr>
              <a:t>បណ្តុះបណ្តាល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អ្នកភូមិ</a:t>
            </a:r>
            <a:r>
              <a:rPr lang="ca-ES" sz="1400" dirty="0" smtClean="0">
                <a:latin typeface="Khmer OS" pitchFamily="2" charset="0"/>
                <a:cs typeface="Khmer OS" pitchFamily="2" charset="0"/>
              </a:rPr>
              <a:t>និង 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ចូល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រួមក្នុងការអភិ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រក្ស</a:t>
            </a:r>
            <a:r>
              <a:rPr lang="ca-ES" sz="1400" dirty="0" smtClean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ដើម្បីការស្រឡាញ់បេតិកភណ្ឌ។</a:t>
            </a:r>
            <a:endParaRPr lang="ca-ES" sz="140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  <a:defRPr/>
            </a:pPr>
            <a:endParaRPr lang="ca-ES" sz="140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km-KH" sz="1400" dirty="0">
                <a:latin typeface="Khmer OS" pitchFamily="2" charset="0"/>
                <a:cs typeface="Khmer OS" pitchFamily="2" charset="0"/>
              </a:rPr>
              <a:t>រក្សារចនាសម្ព័ន្ធដើម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សម្រាប់</a:t>
            </a:r>
            <a:r>
              <a:rPr lang="ca-ES" sz="1400" dirty="0" smtClean="0">
                <a:latin typeface="Khmer OS" pitchFamily="2" charset="0"/>
                <a:cs typeface="Khmer OS" pitchFamily="2" charset="0"/>
              </a:rPr>
              <a:t>អ្នក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ជំនាន់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ក្រោ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យ។</a:t>
            </a:r>
            <a:endParaRPr lang="ca-ES" sz="1400" dirty="0" smtClean="0">
              <a:latin typeface="Khmer OS" pitchFamily="2" charset="0"/>
              <a:cs typeface="Khmer OS" pitchFamily="2" charset="0"/>
            </a:endParaRPr>
          </a:p>
          <a:p>
            <a:pPr marL="0" indent="0" eaLnBrk="1" hangingPunct="1">
              <a:buNone/>
              <a:defRPr/>
            </a:pPr>
            <a:endParaRPr lang="ca-ES" sz="1400" dirty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ca-ES" sz="1400" dirty="0" smtClean="0">
                <a:latin typeface="Khmer OS" pitchFamily="2" charset="0"/>
                <a:cs typeface="Khmer OS" pitchFamily="2" charset="0"/>
              </a:rPr>
              <a:t>ការងារ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អភិរក្ស</a:t>
            </a:r>
            <a:r>
              <a:rPr lang="ca-ES" sz="1400" dirty="0" smtClean="0">
                <a:latin typeface="Khmer OS" pitchFamily="2" charset="0"/>
                <a:cs typeface="Khmer OS" pitchFamily="2" charset="0"/>
              </a:rPr>
              <a:t>, ការងារជួសជុល 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ca-ES" sz="1400" dirty="0" smtClean="0">
                <a:latin typeface="Khmer OS" pitchFamily="2" charset="0"/>
                <a:cs typeface="Khmer OS" pitchFamily="2" charset="0"/>
              </a:rPr>
              <a:t>ការ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គ្រប់គ្រង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បេតិកភណ្ឌវប្បធ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ម៌។</a:t>
            </a:r>
            <a:endParaRPr lang="ca-ES" sz="140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  <a:defRPr/>
            </a:pPr>
            <a:endParaRPr lang="ca-ES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ca-ES" sz="1400" dirty="0" smtClean="0">
                <a:latin typeface="Khmer OS" pitchFamily="2" charset="0"/>
                <a:cs typeface="Khmer OS" pitchFamily="2" charset="0"/>
              </a:rPr>
              <a:t>ការជួសជុល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ជញ្ជាំង</a:t>
            </a:r>
            <a:r>
              <a:rPr lang="ca-ES" sz="1400" dirty="0" smtClean="0">
                <a:latin typeface="Khmer OS" pitchFamily="2" charset="0"/>
                <a:cs typeface="Khmer OS" pitchFamily="2" charset="0"/>
              </a:rPr>
              <a:t>កំពែង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ទី</a:t>
            </a:r>
            <a:r>
              <a:rPr lang="km-KH" sz="1400" dirty="0">
                <a:latin typeface="Khmer OS" pitchFamily="2" charset="0"/>
                <a:cs typeface="Khmer OS" pitchFamily="2" charset="0"/>
              </a:rPr>
              <a:t>ក្រុងឡើងវិញដើម្បីអភិរក្សបេតិកភណ្ឌនិងលើកកម្ពស់ការអភិវឌ្ឍវិស័</a:t>
            </a:r>
            <a:r>
              <a:rPr lang="km-KH" sz="1400" dirty="0" smtClean="0">
                <a:latin typeface="Khmer OS" pitchFamily="2" charset="0"/>
                <a:cs typeface="Khmer OS" pitchFamily="2" charset="0"/>
              </a:rPr>
              <a:t>យទេសចរណ៍។</a:t>
            </a:r>
          </a:p>
        </p:txBody>
      </p:sp>
      <p:sp>
        <p:nvSpPr>
          <p:cNvPr id="9" name="Rectangle 8"/>
          <p:cNvSpPr/>
          <p:nvPr/>
        </p:nvSpPr>
        <p:spPr>
          <a:xfrm>
            <a:off x="424929" y="243203"/>
            <a:ext cx="464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a-ES" sz="1600" dirty="0">
                <a:latin typeface="Khmer OS" pitchFamily="2" charset="0"/>
                <a:cs typeface="Khmer OS" pitchFamily="2" charset="0"/>
              </a:rPr>
              <a:t>២</a:t>
            </a:r>
            <a:r>
              <a:rPr lang="ca-ES" sz="1600" dirty="0" smtClean="0">
                <a:latin typeface="Khmer OS" pitchFamily="2" charset="0"/>
                <a:cs typeface="Khmer OS" pitchFamily="2" charset="0"/>
              </a:rPr>
              <a:t>- </a:t>
            </a:r>
            <a:r>
              <a:rPr lang="km-KH" sz="1600" dirty="0">
                <a:latin typeface="Khmer OS" pitchFamily="2" charset="0"/>
                <a:cs typeface="Khmer OS" pitchFamily="2" charset="0"/>
              </a:rPr>
              <a:t>គោលបំណងនៃការធ្វើអន្តរាគមន៍:</a:t>
            </a:r>
            <a:endParaRPr lang="ca-ES" sz="16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111016 wall of angkor thom\120215 PDF wall angkor thom restoration\wal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8049" y="3651467"/>
            <a:ext cx="4215384" cy="292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111016 wall of angkor thom\120215 PDF wall angkor thom restoration\wal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8615" y="732733"/>
            <a:ext cx="4216401" cy="307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5"/>
          <p:cNvSpPr>
            <a:spLocks noGrp="1"/>
          </p:cNvSpPr>
          <p:nvPr>
            <p:ph type="title"/>
          </p:nvPr>
        </p:nvSpPr>
        <p:spPr>
          <a:xfrm>
            <a:off x="3479799" y="3017187"/>
            <a:ext cx="3911601" cy="457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Drawing to show the problem on the structure Angkor Thom city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itle 45"/>
          <p:cNvSpPr txBox="1">
            <a:spLocks/>
          </p:cNvSpPr>
          <p:nvPr/>
        </p:nvSpPr>
        <p:spPr>
          <a:xfrm>
            <a:off x="3276621" y="6296258"/>
            <a:ext cx="3657579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Arial Narrow" pitchFamily="34" charset="0"/>
              </a:rPr>
              <a:t>Drawing to show the solving on the structure Angkor Thom city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07397" y="3767644"/>
            <a:ext cx="29718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 err="1" smtClean="0">
                <a:latin typeface="Khmer OS" pitchFamily="2" charset="0"/>
                <a:cs typeface="Khmer OS" pitchFamily="2" charset="0"/>
              </a:rPr>
              <a:t>ខ.ដំណោះស្រាយៈ</a:t>
            </a:r>
            <a:endParaRPr lang="en-US" sz="1200" dirty="0" smtClean="0">
              <a:latin typeface="Khmer OS" pitchFamily="2" charset="0"/>
              <a:cs typeface="Khmer OS" pitchFamily="2" charset="0"/>
            </a:endParaRPr>
          </a:p>
          <a:p>
            <a:pPr eaLnBrk="1" hangingPunct="1"/>
            <a:r>
              <a:rPr lang="ca-ES" sz="1200" dirty="0">
                <a:latin typeface="Khmer OS" pitchFamily="2" charset="0"/>
                <a:cs typeface="Khmer OS" pitchFamily="2" charset="0"/>
              </a:rPr>
              <a:t> </a:t>
            </a:r>
            <a:r>
              <a:rPr lang="ca-ES" sz="1200" dirty="0" smtClean="0">
                <a:latin typeface="Khmer OS" pitchFamily="2" charset="0"/>
                <a:cs typeface="Khmer OS" pitchFamily="2" charset="0"/>
              </a:rPr>
              <a:t>     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ការបង្ការ,  តាមដាន និងសង្រ្គោះបន្តាន់</a:t>
            </a:r>
            <a:endParaRPr lang="en-US" sz="1200" b="0" dirty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r>
              <a:rPr lang="km-KH" sz="1200" b="0" dirty="0">
                <a:latin typeface="Khmer OS" pitchFamily="2" charset="0"/>
                <a:cs typeface="Khmer OS" pitchFamily="2" charset="0"/>
              </a:rPr>
              <a:t>ការបំពេញដី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នៅ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កន្លែងដកទឹក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ដើម្បីការពារ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ជម្រាបនិងហូរទៅលើជញ្ជាំង។</a:t>
            </a:r>
          </a:p>
          <a:p>
            <a:pPr eaLnBrk="1" hangingPunct="1">
              <a:buFontTx/>
              <a:buChar char="-"/>
            </a:pPr>
            <a:endParaRPr lang="ca-ES" sz="6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ការសំអាតជញ្ជាំង និងធ្វើជំរាលឲ្យទៅខាងក្នុង</a:t>
            </a:r>
            <a:r>
              <a:rPr lang="en-US" sz="1200" b="0" dirty="0" smtClean="0">
                <a:latin typeface="Khmer OS" pitchFamily="2" charset="0"/>
                <a:cs typeface="Khmer OS" pitchFamily="2" charset="0"/>
              </a:rPr>
              <a:t>។</a:t>
            </a:r>
          </a:p>
          <a:p>
            <a:pPr eaLnBrk="1" hangingPunct="1">
              <a:buFontTx/>
              <a:buChar char="-"/>
            </a:pPr>
            <a:endParaRPr lang="en-US" sz="6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r>
              <a:rPr lang="km-KH" sz="1200" b="0" dirty="0">
                <a:latin typeface="Khmer OS" pitchFamily="2" charset="0"/>
                <a:cs typeface="Khmer OS" pitchFamily="2" charset="0"/>
              </a:rPr>
              <a:t>កាត់មែកឈើនៅ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លើ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គ្រោង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ជញ្ជាំងថ្ម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និង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ជា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ផ្លូវ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សម្រាប់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ភ្ញៀវទេសច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រ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។</a:t>
            </a:r>
          </a:p>
          <a:p>
            <a:pPr eaLnBrk="1" hangingPunct="1">
              <a:buFontTx/>
              <a:buChar char="-"/>
            </a:pPr>
            <a:endParaRPr lang="ca-ES" sz="6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ការ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ថែទាំ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នៅលើរចនាសម្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ព័ន្ធ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គ្រោង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ជញ្ជាំង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កំពែង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ដែល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បានដួលរ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លំ។</a:t>
            </a:r>
            <a:endParaRPr lang="ca-E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endParaRPr lang="ca-ES" sz="6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ការត្រួតពិនិត្យ និង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គ្រប់គ្រង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ជាប្រចាំ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លើកំពែងទីក្រុង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ទាំងមូ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ល។</a:t>
            </a:r>
            <a:endParaRPr lang="en-US" sz="1200" b="0" dirty="0">
              <a:latin typeface="Khmer OS" pitchFamily="2" charset="0"/>
              <a:cs typeface="Khmer OS" pitchFamily="2" charset="0"/>
            </a:endParaRPr>
          </a:p>
        </p:txBody>
      </p:sp>
      <p:pic>
        <p:nvPicPr>
          <p:cNvPr id="1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6425" y="465138"/>
            <a:ext cx="1441450" cy="9144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431925"/>
            <a:ext cx="14493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2393950"/>
            <a:ext cx="14239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3362325"/>
            <a:ext cx="14208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4329113"/>
            <a:ext cx="14382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5291138"/>
            <a:ext cx="14414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420100" y="457200"/>
            <a:ext cx="546100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423275" y="1433513"/>
            <a:ext cx="546100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421688" y="2384425"/>
            <a:ext cx="547687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431213" y="3340100"/>
            <a:ext cx="54610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437563" y="4313238"/>
            <a:ext cx="547687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45500" y="5291138"/>
            <a:ext cx="5461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" y="297742"/>
            <a:ext cx="370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ca-ES" dirty="0">
                <a:latin typeface="Khmer OS" pitchFamily="2" charset="0"/>
                <a:cs typeface="Khmer OS" pitchFamily="2" charset="0"/>
              </a:rPr>
              <a:t>៣</a:t>
            </a:r>
            <a:r>
              <a:rPr lang="en-US" dirty="0">
                <a:latin typeface="Khmer OS" pitchFamily="2" charset="0"/>
                <a:cs typeface="Khmer OS" pitchFamily="2" charset="0"/>
              </a:rPr>
              <a:t>- </a:t>
            </a:r>
            <a:r>
              <a:rPr lang="ca-ES" dirty="0">
                <a:latin typeface="Khmer OS" pitchFamily="2" charset="0"/>
                <a:cs typeface="Khmer OS" pitchFamily="2" charset="0"/>
              </a:rPr>
              <a:t>ការប្រឈម និងដំណោះស្រាយៈ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21974" y="657979"/>
            <a:ext cx="39624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ca-ES" sz="1200" dirty="0" smtClean="0">
                <a:cs typeface="Times New Roman" pitchFamily="18" charset="0"/>
              </a:rPr>
              <a:t>ក.ការប្រឈមៈ</a:t>
            </a:r>
          </a:p>
          <a:p>
            <a:pPr eaLnBrk="1" hangingPunct="1"/>
            <a:r>
              <a:rPr lang="km-KH" sz="1200" b="0" dirty="0" smtClean="0">
                <a:cs typeface="Times New Roman" pitchFamily="18" charset="0"/>
              </a:rPr>
              <a:t>ការ</a:t>
            </a:r>
            <a:r>
              <a:rPr lang="km-KH" sz="1200" b="0" dirty="0">
                <a:cs typeface="Times New Roman" pitchFamily="18" charset="0"/>
              </a:rPr>
              <a:t>ធ្វើរោគវិនិច្ឆ័</a:t>
            </a:r>
            <a:r>
              <a:rPr lang="km-KH" sz="1200" b="0" dirty="0" smtClean="0">
                <a:cs typeface="Times New Roman" pitchFamily="18" charset="0"/>
              </a:rPr>
              <a:t>យ</a:t>
            </a:r>
            <a:r>
              <a:rPr lang="ca-ES" sz="1200" b="0" dirty="0" smtClean="0">
                <a:cs typeface="Times New Roman" pitchFamily="18" charset="0"/>
              </a:rPr>
              <a:t>ៈ </a:t>
            </a:r>
            <a:r>
              <a:rPr lang="km-KH" sz="1200" b="0" dirty="0" smtClean="0">
                <a:cs typeface="Times New Roman" pitchFamily="18" charset="0"/>
              </a:rPr>
              <a:t>ការ</a:t>
            </a:r>
            <a:r>
              <a:rPr lang="km-KH" sz="1200" b="0" dirty="0">
                <a:cs typeface="Times New Roman" pitchFamily="18" charset="0"/>
              </a:rPr>
              <a:t>កំណត់អំពីមូលហេតុនៃ</a:t>
            </a:r>
            <a:r>
              <a:rPr lang="km-KH" sz="1200" b="0" dirty="0" smtClean="0">
                <a:cs typeface="Times New Roman" pitchFamily="18" charset="0"/>
              </a:rPr>
              <a:t>រោគ</a:t>
            </a:r>
            <a:r>
              <a:rPr lang="ca-ES" sz="1200" b="0" dirty="0" smtClean="0">
                <a:cs typeface="Times New Roman" pitchFamily="18" charset="0"/>
              </a:rPr>
              <a:t>សញ្ញា </a:t>
            </a:r>
            <a:r>
              <a:rPr lang="km-KH" sz="1200" b="0" dirty="0" smtClean="0">
                <a:cs typeface="Times New Roman" pitchFamily="18" charset="0"/>
              </a:rPr>
              <a:t>និង</a:t>
            </a:r>
            <a:r>
              <a:rPr lang="km-KH" sz="1200" b="0" dirty="0">
                <a:cs typeface="Times New Roman" pitchFamily="18" charset="0"/>
              </a:rPr>
              <a:t>ដំណើរការនៃការប្រែ</a:t>
            </a:r>
            <a:r>
              <a:rPr lang="km-KH" sz="1200" b="0" dirty="0" smtClean="0">
                <a:cs typeface="Times New Roman" pitchFamily="18" charset="0"/>
              </a:rPr>
              <a:t>ប្រួល</a:t>
            </a:r>
            <a:r>
              <a:rPr lang="ca-ES" sz="1200" b="0" dirty="0" smtClean="0">
                <a:cs typeface="Times New Roman" pitchFamily="18" charset="0"/>
              </a:rPr>
              <a:t>របស់គ្រោងជញ្ជាំង</a:t>
            </a:r>
          </a:p>
          <a:p>
            <a:pPr eaLnBrk="1" hangingPunct="1"/>
            <a:r>
              <a:rPr lang="en-US" sz="1200" b="0" dirty="0" smtClean="0">
                <a:latin typeface="Khmer OS" pitchFamily="2" charset="0"/>
                <a:cs typeface="Khmer OS" pitchFamily="2" charset="0"/>
              </a:rPr>
              <a:t> -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កត្តាធម្មជាតិ: 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រុក្ខជាតិ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ដើម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ឈើ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បាន</a:t>
            </a:r>
            <a:r>
              <a:rPr lang="ca-ES" sz="1200" b="0" dirty="0">
                <a:latin typeface="Khmer OS" pitchFamily="2" charset="0"/>
                <a:cs typeface="Khmer OS" pitchFamily="2" charset="0"/>
              </a:rPr>
              <a:t>ដុះ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រីក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ធំ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ធាត់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ចាក់បឫសចូលគ្រោង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ជ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ញ្ជាំ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ង។ </a:t>
            </a:r>
            <a:endParaRPr lang="ca-ES" sz="4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/>
            <a:endParaRPr lang="en-US" sz="600" b="0" dirty="0" smtClean="0"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1100" b="0" dirty="0">
                <a:cs typeface="Times New Roman" pitchFamily="18" charset="0"/>
              </a:rPr>
              <a:t> 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កត្តារចនាសម្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ព័ន្ធ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គ្រោង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: 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ភាពទន់ខ្សោយនៃរចនាសម្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ព័ន្ធ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គ្រោងជញ្ជាំងកំពែងដែលបានសាងសង់ឡើង,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មក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ពី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អាយុ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ថ្ម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រចនាសម្ព័ន្ធ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បច្ចេកទេស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រៀបខ្លះ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ដោយ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ខ្លួនឯ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ង។</a:t>
            </a:r>
            <a:endParaRPr lang="ca-ES" sz="400" b="0" dirty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endParaRPr lang="ca-ES" sz="6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r>
              <a:rPr lang="km-KH" sz="1200" b="0" dirty="0">
                <a:latin typeface="Khmer OS" pitchFamily="2" charset="0"/>
                <a:cs typeface="Khmer OS" pitchFamily="2" charset="0"/>
              </a:rPr>
              <a:t>កត្តាសម្ភារៈ: ការ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ប្រើ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ថ្មបាយក្រៀម 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ជាមួយ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ដី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ការរួមបញ្ចូលគ្នាគឺមិនមានស្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ថេរភាព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គ្មានតុល្យភាព។ សម្ភា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រៈ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ថ្មបាយក្រៀមមានជាតិដីឥដ្ឋច្រើន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ក្រោយមក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ថ្មនោះចាប់ផ្តើមរលាយ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នៅ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ក្នុងពេលជាមួយគ្នាជីវសាស្ត្រចាប់ផ្តើ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ម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ដុះលូតលាស់ឡើង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។</a:t>
            </a:r>
            <a:endParaRPr lang="en-US" sz="12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endParaRPr lang="ca-ES" sz="6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>
              <a:buFontTx/>
              <a:buChar char="-"/>
            </a:pPr>
            <a:r>
              <a:rPr lang="km-KH" sz="1200" b="0" dirty="0">
                <a:latin typeface="Khmer OS" pitchFamily="2" charset="0"/>
                <a:cs typeface="Khmer OS" pitchFamily="2" charset="0"/>
              </a:rPr>
              <a:t>កត្តារាងកាយ: 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ទឹក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,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សី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តុណ្ហ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ភាព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និងពន្លឺ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គឺ</a:t>
            </a:r>
            <a:r>
              <a:rPr lang="km-KH" sz="1200" b="0" dirty="0">
                <a:latin typeface="Khmer OS" pitchFamily="2" charset="0"/>
                <a:cs typeface="Khmer OS" pitchFamily="2" charset="0"/>
              </a:rPr>
              <a:t>ជាកត្តាចម្បងក្នុងការ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បង្កើត</a:t>
            </a:r>
            <a:r>
              <a:rPr lang="ca-ES" sz="1200" b="0" dirty="0" smtClean="0">
                <a:latin typeface="Khmer OS" pitchFamily="2" charset="0"/>
                <a:cs typeface="Khmer OS" pitchFamily="2" charset="0"/>
              </a:rPr>
              <a:t>ជីវចំរុះ</a:t>
            </a:r>
            <a:r>
              <a:rPr lang="km-KH" sz="1200" b="0" dirty="0" smtClean="0">
                <a:latin typeface="Khmer OS" pitchFamily="2" charset="0"/>
                <a:cs typeface="Khmer OS" pitchFamily="2" charset="0"/>
              </a:rPr>
              <a:t>។</a:t>
            </a:r>
            <a:endParaRPr lang="ca-ES" sz="1200" b="0" dirty="0" smtClean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4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2"/>
          <p:cNvSpPr>
            <a:spLocks noChangeArrowheads="1"/>
          </p:cNvSpPr>
          <p:nvPr/>
        </p:nvSpPr>
        <p:spPr bwMode="auto">
          <a:xfrm>
            <a:off x="0" y="30286"/>
            <a:ext cx="131952" cy="26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 anchor="ctr">
            <a:spAutoFit/>
          </a:bodyPr>
          <a:lstStyle/>
          <a:p>
            <a:pPr defTabSz="653064"/>
            <a:endParaRPr lang="en-US" sz="1300"/>
          </a:p>
        </p:txBody>
      </p:sp>
      <p:sp>
        <p:nvSpPr>
          <p:cNvPr id="9219" name="Rectangle 54"/>
          <p:cNvSpPr>
            <a:spLocks noChangeArrowheads="1"/>
          </p:cNvSpPr>
          <p:nvPr/>
        </p:nvSpPr>
        <p:spPr bwMode="auto">
          <a:xfrm>
            <a:off x="0" y="193572"/>
            <a:ext cx="131952" cy="26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 anchor="ctr">
            <a:spAutoFit/>
          </a:bodyPr>
          <a:lstStyle/>
          <a:p>
            <a:pPr defTabSz="653064"/>
            <a:endParaRPr lang="en-US" sz="1300"/>
          </a:p>
        </p:txBody>
      </p:sp>
      <p:pic>
        <p:nvPicPr>
          <p:cNvPr id="9220" name="Picture 4" descr="E:\111016 wall of angkor thom\wall of angkor thom\111014 north.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5" y="720663"/>
            <a:ext cx="2909079" cy="222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E:\111016 wall of angkor thom\wall of angkor thom\111014 north.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39" y="662606"/>
            <a:ext cx="296801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 descr="E:\111016 wall of angkor thom\wall of angkor thom\111014 north w angkor thom .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t="27617" b="21696"/>
          <a:stretch/>
        </p:blipFill>
        <p:spPr bwMode="auto">
          <a:xfrm>
            <a:off x="6110386" y="667088"/>
            <a:ext cx="296189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-13446" y="3033359"/>
            <a:ext cx="9072281" cy="81574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600" dirty="0" err="1" smtClean="0">
                <a:latin typeface="Khmer OS" pitchFamily="2" charset="0"/>
                <a:cs typeface="Khmer OS" pitchFamily="2" charset="0"/>
              </a:rPr>
              <a:t>គ្រោងជញ្ជាំងថ្មបាយក្រៀម</a:t>
            </a:r>
            <a:r>
              <a:rPr lang="en-US" sz="1600" dirty="0" smtClean="0">
                <a:latin typeface="Khmer OS" pitchFamily="2" charset="0"/>
                <a:cs typeface="Khmer OS" pitchFamily="2" charset="0"/>
              </a:rPr>
              <a:t>​</a:t>
            </a:r>
            <a:r>
              <a:rPr lang="en-US" sz="1600" dirty="0" err="1" smtClean="0">
                <a:latin typeface="Khmer OS" pitchFamily="2" charset="0"/>
                <a:cs typeface="Khmer OS" pitchFamily="2" charset="0"/>
              </a:rPr>
              <a:t>ពុកផុយ</a:t>
            </a:r>
            <a:r>
              <a:rPr lang="en-US" sz="1600" dirty="0" smtClean="0">
                <a:latin typeface="Khmer OS" pitchFamily="2" charset="0"/>
                <a:cs typeface="Khmer OS" pitchFamily="2" charset="0"/>
              </a:rPr>
              <a:t>, </a:t>
            </a:r>
            <a:r>
              <a:rPr lang="en-US" sz="1600" dirty="0" err="1" smtClean="0">
                <a:latin typeface="Khmer OS" pitchFamily="2" charset="0"/>
                <a:cs typeface="Khmer OS" pitchFamily="2" charset="0"/>
              </a:rPr>
              <a:t>មានការជ្រាបទឹក,ដើមឈើដុះពីលើជញ្ជាំង,ទឹកហូរច្រោះលើជញ្ជាំង</a:t>
            </a:r>
            <a:r>
              <a:rPr lang="en-US" sz="1600" dirty="0">
                <a:latin typeface="Khmer OS" pitchFamily="2" charset="0"/>
                <a:cs typeface="Khmer OS" pitchFamily="2" charset="0"/>
              </a:rPr>
              <a:t/>
            </a:r>
            <a:br>
              <a:rPr lang="en-US" sz="1600" dirty="0">
                <a:latin typeface="Khmer OS" pitchFamily="2" charset="0"/>
                <a:cs typeface="Khmer OS" pitchFamily="2" charset="0"/>
              </a:rPr>
            </a:br>
            <a:r>
              <a:rPr lang="en-US" sz="1600" dirty="0" smtClean="0">
                <a:latin typeface="Khmer OS" pitchFamily="2" charset="0"/>
                <a:cs typeface="Khmer OS" pitchFamily="2" charset="0"/>
              </a:rPr>
              <a:t> </a:t>
            </a:r>
            <a:br>
              <a:rPr lang="en-US" sz="1600" dirty="0" smtClean="0">
                <a:latin typeface="Khmer OS" pitchFamily="2" charset="0"/>
                <a:cs typeface="Khmer OS" pitchFamily="2" charset="0"/>
              </a:rPr>
            </a:br>
            <a:r>
              <a:rPr lang="en-US" sz="1600" dirty="0" err="1" smtClean="0">
                <a:latin typeface="Khmer OS" pitchFamily="2" charset="0"/>
                <a:cs typeface="Khmer OS" pitchFamily="2" charset="0"/>
              </a:rPr>
              <a:t>ដីហូរបាក់បន្តបន្ទាប</a:t>
            </a:r>
            <a:r>
              <a:rPr lang="en-US" sz="1600" dirty="0" smtClean="0">
                <a:latin typeface="Khmer OS" pitchFamily="2" charset="0"/>
                <a:cs typeface="Khmer OS" pitchFamily="2" charset="0"/>
              </a:rPr>
              <a:t>់, </a:t>
            </a:r>
            <a:r>
              <a:rPr lang="en-US" sz="1600" dirty="0" err="1" smtClean="0">
                <a:latin typeface="Khmer OS" pitchFamily="2" charset="0"/>
                <a:cs typeface="Khmer OS" pitchFamily="2" charset="0"/>
              </a:rPr>
              <a:t>និងមានការថែទាំជួសជុលពីមុនមកជាច្រើនកន្លែង</a:t>
            </a:r>
            <a:r>
              <a:rPr lang="en-US" sz="1600" dirty="0" smtClean="0">
                <a:latin typeface="Khmer OS" pitchFamily="2" charset="0"/>
                <a:cs typeface="Khmer OS" pitchFamily="2" charset="0"/>
              </a:rPr>
              <a:t> </a:t>
            </a:r>
            <a:endParaRPr lang="en-US" sz="1600" dirty="0">
              <a:latin typeface="Khmer OS" pitchFamily="2" charset="0"/>
              <a:cs typeface="Khmer OS" pitchFamily="2" charset="0"/>
            </a:endParaRPr>
          </a:p>
        </p:txBody>
      </p:sp>
      <p:pic>
        <p:nvPicPr>
          <p:cNvPr id="8" name="Picture 4" descr="E:\111016 wall of angkor thom\wall of angkor thom\111020 wall north.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/>
          <a:stretch/>
        </p:blipFill>
        <p:spPr bwMode="auto">
          <a:xfrm>
            <a:off x="3048114" y="3868592"/>
            <a:ext cx="297000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5976" y="3868592"/>
            <a:ext cx="2895600" cy="2286000"/>
            <a:chOff x="154819" y="1905000"/>
            <a:chExt cx="4354286" cy="3265714"/>
          </a:xfrm>
        </p:grpSpPr>
        <p:pic>
          <p:nvPicPr>
            <p:cNvPr id="10" name="Picture 2" descr="E:\111016 wall of angkor thom\wall of angkor thom\111014 north.2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19" y="1905000"/>
              <a:ext cx="4354286" cy="3265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1033537" y="3389692"/>
              <a:ext cx="1557263" cy="1144208"/>
              <a:chOff x="1033537" y="3389692"/>
              <a:chExt cx="1557263" cy="1144208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flipH="1">
                <a:off x="2057400" y="3389692"/>
                <a:ext cx="533400" cy="2721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718128" y="3810000"/>
                <a:ext cx="678542" cy="2721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rot="10800000" flipV="1">
                <a:off x="1033537" y="4479471"/>
                <a:ext cx="925286" cy="5442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/>
          <p:cNvGrpSpPr/>
          <p:nvPr/>
        </p:nvGrpSpPr>
        <p:grpSpPr>
          <a:xfrm>
            <a:off x="6084155" y="3886200"/>
            <a:ext cx="3001045" cy="2250785"/>
            <a:chOff x="4648200" y="1904997"/>
            <a:chExt cx="4820682" cy="3615513"/>
          </a:xfrm>
        </p:grpSpPr>
        <p:grpSp>
          <p:nvGrpSpPr>
            <p:cNvPr id="19" name="Group 18"/>
            <p:cNvGrpSpPr/>
            <p:nvPr/>
          </p:nvGrpSpPr>
          <p:grpSpPr>
            <a:xfrm>
              <a:off x="4648200" y="1904997"/>
              <a:ext cx="4820682" cy="3615513"/>
              <a:chOff x="4648200" y="1904997"/>
              <a:chExt cx="4820682" cy="3615513"/>
            </a:xfrm>
          </p:grpSpPr>
          <p:pic>
            <p:nvPicPr>
              <p:cNvPr id="21" name="Picture 3" descr="D:\from Disk E\2015 Photo\ហានិភ័យ​ ក្រុងអង្គរធំ\6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8200" y="1904997"/>
                <a:ext cx="4820682" cy="36155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Freeform 21"/>
              <p:cNvSpPr/>
              <p:nvPr/>
            </p:nvSpPr>
            <p:spPr>
              <a:xfrm>
                <a:off x="4724400" y="2438400"/>
                <a:ext cx="2319867" cy="1845733"/>
              </a:xfrm>
              <a:custGeom>
                <a:avLst/>
                <a:gdLst>
                  <a:gd name="connsiteX0" fmla="*/ 1921933 w 2319867"/>
                  <a:gd name="connsiteY0" fmla="*/ 0 h 1845733"/>
                  <a:gd name="connsiteX1" fmla="*/ 1921933 w 2319867"/>
                  <a:gd name="connsiteY1" fmla="*/ 0 h 1845733"/>
                  <a:gd name="connsiteX2" fmla="*/ 1998133 w 2319867"/>
                  <a:gd name="connsiteY2" fmla="*/ 33867 h 1845733"/>
                  <a:gd name="connsiteX3" fmla="*/ 2015067 w 2319867"/>
                  <a:gd name="connsiteY3" fmla="*/ 59267 h 1845733"/>
                  <a:gd name="connsiteX4" fmla="*/ 2065867 w 2319867"/>
                  <a:gd name="connsiteY4" fmla="*/ 110067 h 1845733"/>
                  <a:gd name="connsiteX5" fmla="*/ 2099733 w 2319867"/>
                  <a:gd name="connsiteY5" fmla="*/ 135467 h 1845733"/>
                  <a:gd name="connsiteX6" fmla="*/ 2243667 w 2319867"/>
                  <a:gd name="connsiteY6" fmla="*/ 220133 h 1845733"/>
                  <a:gd name="connsiteX7" fmla="*/ 2319867 w 2319867"/>
                  <a:gd name="connsiteY7" fmla="*/ 287867 h 1845733"/>
                  <a:gd name="connsiteX8" fmla="*/ 2319867 w 2319867"/>
                  <a:gd name="connsiteY8" fmla="*/ 389467 h 1845733"/>
                  <a:gd name="connsiteX9" fmla="*/ 2082800 w 2319867"/>
                  <a:gd name="connsiteY9" fmla="*/ 533400 h 1845733"/>
                  <a:gd name="connsiteX10" fmla="*/ 1701800 w 2319867"/>
                  <a:gd name="connsiteY10" fmla="*/ 635000 h 1845733"/>
                  <a:gd name="connsiteX11" fmla="*/ 1557867 w 2319867"/>
                  <a:gd name="connsiteY11" fmla="*/ 863600 h 1845733"/>
                  <a:gd name="connsiteX12" fmla="*/ 1515533 w 2319867"/>
                  <a:gd name="connsiteY12" fmla="*/ 1024467 h 1845733"/>
                  <a:gd name="connsiteX13" fmla="*/ 1481667 w 2319867"/>
                  <a:gd name="connsiteY13" fmla="*/ 1261533 h 1845733"/>
                  <a:gd name="connsiteX14" fmla="*/ 1447800 w 2319867"/>
                  <a:gd name="connsiteY14" fmla="*/ 1354667 h 1845733"/>
                  <a:gd name="connsiteX15" fmla="*/ 1397000 w 2319867"/>
                  <a:gd name="connsiteY15" fmla="*/ 1422400 h 1845733"/>
                  <a:gd name="connsiteX16" fmla="*/ 1303867 w 2319867"/>
                  <a:gd name="connsiteY16" fmla="*/ 1456267 h 1845733"/>
                  <a:gd name="connsiteX17" fmla="*/ 1193800 w 2319867"/>
                  <a:gd name="connsiteY17" fmla="*/ 1464733 h 1845733"/>
                  <a:gd name="connsiteX18" fmla="*/ 1016000 w 2319867"/>
                  <a:gd name="connsiteY18" fmla="*/ 1490133 h 1845733"/>
                  <a:gd name="connsiteX19" fmla="*/ 838200 w 2319867"/>
                  <a:gd name="connsiteY19" fmla="*/ 1490133 h 1845733"/>
                  <a:gd name="connsiteX20" fmla="*/ 660400 w 2319867"/>
                  <a:gd name="connsiteY20" fmla="*/ 1574800 h 1845733"/>
                  <a:gd name="connsiteX21" fmla="*/ 541867 w 2319867"/>
                  <a:gd name="connsiteY21" fmla="*/ 1642533 h 1845733"/>
                  <a:gd name="connsiteX22" fmla="*/ 287867 w 2319867"/>
                  <a:gd name="connsiteY22" fmla="*/ 1718733 h 1845733"/>
                  <a:gd name="connsiteX23" fmla="*/ 152400 w 2319867"/>
                  <a:gd name="connsiteY23" fmla="*/ 1786467 h 1845733"/>
                  <a:gd name="connsiteX24" fmla="*/ 76200 w 2319867"/>
                  <a:gd name="connsiteY24" fmla="*/ 1845733 h 1845733"/>
                  <a:gd name="connsiteX25" fmla="*/ 0 w 2319867"/>
                  <a:gd name="connsiteY25" fmla="*/ 1845733 h 1845733"/>
                  <a:gd name="connsiteX26" fmla="*/ 135467 w 2319867"/>
                  <a:gd name="connsiteY26" fmla="*/ 1769533 h 184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19867" h="1845733">
                    <a:moveTo>
                      <a:pt x="1921933" y="0"/>
                    </a:moveTo>
                    <a:lnTo>
                      <a:pt x="1921933" y="0"/>
                    </a:lnTo>
                    <a:cubicBezTo>
                      <a:pt x="1947333" y="11289"/>
                      <a:pt x="1974683" y="18944"/>
                      <a:pt x="1998133" y="33867"/>
                    </a:cubicBezTo>
                    <a:cubicBezTo>
                      <a:pt x="2006718" y="39330"/>
                      <a:pt x="2008307" y="51662"/>
                      <a:pt x="2015067" y="59267"/>
                    </a:cubicBezTo>
                    <a:cubicBezTo>
                      <a:pt x="2030977" y="77165"/>
                      <a:pt x="2045941" y="96784"/>
                      <a:pt x="2065867" y="110067"/>
                    </a:cubicBezTo>
                    <a:cubicBezTo>
                      <a:pt x="2094588" y="129214"/>
                      <a:pt x="2084072" y="119804"/>
                      <a:pt x="2099733" y="135467"/>
                    </a:cubicBezTo>
                    <a:lnTo>
                      <a:pt x="2243667" y="220133"/>
                    </a:lnTo>
                    <a:lnTo>
                      <a:pt x="2319867" y="287867"/>
                    </a:lnTo>
                    <a:lnTo>
                      <a:pt x="2319867" y="389467"/>
                    </a:lnTo>
                    <a:lnTo>
                      <a:pt x="2082800" y="533400"/>
                    </a:lnTo>
                    <a:lnTo>
                      <a:pt x="1701800" y="635000"/>
                    </a:lnTo>
                    <a:lnTo>
                      <a:pt x="1557867" y="863600"/>
                    </a:lnTo>
                    <a:lnTo>
                      <a:pt x="1515533" y="1024467"/>
                    </a:lnTo>
                    <a:lnTo>
                      <a:pt x="1481667" y="1261533"/>
                    </a:lnTo>
                    <a:cubicBezTo>
                      <a:pt x="1463495" y="1352388"/>
                      <a:pt x="1490475" y="1333328"/>
                      <a:pt x="1447800" y="1354667"/>
                    </a:cubicBezTo>
                    <a:lnTo>
                      <a:pt x="1397000" y="1422400"/>
                    </a:lnTo>
                    <a:lnTo>
                      <a:pt x="1303867" y="1456267"/>
                    </a:lnTo>
                    <a:lnTo>
                      <a:pt x="1193800" y="1464733"/>
                    </a:lnTo>
                    <a:lnTo>
                      <a:pt x="1016000" y="1490133"/>
                    </a:lnTo>
                    <a:lnTo>
                      <a:pt x="838200" y="1490133"/>
                    </a:lnTo>
                    <a:lnTo>
                      <a:pt x="660400" y="1574800"/>
                    </a:lnTo>
                    <a:lnTo>
                      <a:pt x="541867" y="1642533"/>
                    </a:lnTo>
                    <a:lnTo>
                      <a:pt x="287867" y="1718733"/>
                    </a:lnTo>
                    <a:lnTo>
                      <a:pt x="152400" y="1786467"/>
                    </a:lnTo>
                    <a:lnTo>
                      <a:pt x="76200" y="1845733"/>
                    </a:lnTo>
                    <a:lnTo>
                      <a:pt x="0" y="1845733"/>
                    </a:lnTo>
                    <a:lnTo>
                      <a:pt x="135467" y="1769533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5410200" y="2760132"/>
                <a:ext cx="3428999" cy="1481668"/>
              </a:xfrm>
              <a:custGeom>
                <a:avLst/>
                <a:gdLst>
                  <a:gd name="connsiteX0" fmla="*/ 1625600 w 3429000"/>
                  <a:gd name="connsiteY0" fmla="*/ 0 h 1481667"/>
                  <a:gd name="connsiteX1" fmla="*/ 1524000 w 3429000"/>
                  <a:gd name="connsiteY1" fmla="*/ 262467 h 1481667"/>
                  <a:gd name="connsiteX2" fmla="*/ 1600200 w 3429000"/>
                  <a:gd name="connsiteY2" fmla="*/ 372534 h 1481667"/>
                  <a:gd name="connsiteX3" fmla="*/ 1930400 w 3429000"/>
                  <a:gd name="connsiteY3" fmla="*/ 270934 h 1481667"/>
                  <a:gd name="connsiteX4" fmla="*/ 2243667 w 3429000"/>
                  <a:gd name="connsiteY4" fmla="*/ 245534 h 1481667"/>
                  <a:gd name="connsiteX5" fmla="*/ 2590800 w 3429000"/>
                  <a:gd name="connsiteY5" fmla="*/ 431800 h 1481667"/>
                  <a:gd name="connsiteX6" fmla="*/ 2844800 w 3429000"/>
                  <a:gd name="connsiteY6" fmla="*/ 423334 h 1481667"/>
                  <a:gd name="connsiteX7" fmla="*/ 3191933 w 3429000"/>
                  <a:gd name="connsiteY7" fmla="*/ 516467 h 1481667"/>
                  <a:gd name="connsiteX8" fmla="*/ 3361267 w 3429000"/>
                  <a:gd name="connsiteY8" fmla="*/ 660400 h 1481667"/>
                  <a:gd name="connsiteX9" fmla="*/ 3403600 w 3429000"/>
                  <a:gd name="connsiteY9" fmla="*/ 728134 h 1481667"/>
                  <a:gd name="connsiteX10" fmla="*/ 3429000 w 3429000"/>
                  <a:gd name="connsiteY10" fmla="*/ 965200 h 1481667"/>
                  <a:gd name="connsiteX11" fmla="*/ 3429000 w 3429000"/>
                  <a:gd name="connsiteY11" fmla="*/ 1049867 h 1481667"/>
                  <a:gd name="connsiteX12" fmla="*/ 3429000 w 3429000"/>
                  <a:gd name="connsiteY12" fmla="*/ 1202267 h 1481667"/>
                  <a:gd name="connsiteX13" fmla="*/ 3183467 w 3429000"/>
                  <a:gd name="connsiteY13" fmla="*/ 1320800 h 1481667"/>
                  <a:gd name="connsiteX14" fmla="*/ 3107267 w 3429000"/>
                  <a:gd name="connsiteY14" fmla="*/ 1329267 h 1481667"/>
                  <a:gd name="connsiteX15" fmla="*/ 2878667 w 3429000"/>
                  <a:gd name="connsiteY15" fmla="*/ 1354667 h 1481667"/>
                  <a:gd name="connsiteX16" fmla="*/ 2819400 w 3429000"/>
                  <a:gd name="connsiteY16" fmla="*/ 1397000 h 1481667"/>
                  <a:gd name="connsiteX17" fmla="*/ 2794000 w 3429000"/>
                  <a:gd name="connsiteY17" fmla="*/ 1422400 h 1481667"/>
                  <a:gd name="connsiteX18" fmla="*/ 2751667 w 3429000"/>
                  <a:gd name="connsiteY18" fmla="*/ 1430867 h 1481667"/>
                  <a:gd name="connsiteX19" fmla="*/ 2616200 w 3429000"/>
                  <a:gd name="connsiteY19" fmla="*/ 1439334 h 1481667"/>
                  <a:gd name="connsiteX20" fmla="*/ 2370667 w 3429000"/>
                  <a:gd name="connsiteY20" fmla="*/ 1447800 h 1481667"/>
                  <a:gd name="connsiteX21" fmla="*/ 2065867 w 3429000"/>
                  <a:gd name="connsiteY21" fmla="*/ 1473200 h 1481667"/>
                  <a:gd name="connsiteX22" fmla="*/ 1964267 w 3429000"/>
                  <a:gd name="connsiteY22" fmla="*/ 1456267 h 1481667"/>
                  <a:gd name="connsiteX23" fmla="*/ 1938867 w 3429000"/>
                  <a:gd name="connsiteY23" fmla="*/ 1447800 h 1481667"/>
                  <a:gd name="connsiteX24" fmla="*/ 1905000 w 3429000"/>
                  <a:gd name="connsiteY24" fmla="*/ 1439334 h 1481667"/>
                  <a:gd name="connsiteX25" fmla="*/ 1625600 w 3429000"/>
                  <a:gd name="connsiteY25" fmla="*/ 1430867 h 1481667"/>
                  <a:gd name="connsiteX26" fmla="*/ 1278467 w 3429000"/>
                  <a:gd name="connsiteY26" fmla="*/ 1481667 h 1481667"/>
                  <a:gd name="connsiteX27" fmla="*/ 1100667 w 3429000"/>
                  <a:gd name="connsiteY27" fmla="*/ 1422400 h 1481667"/>
                  <a:gd name="connsiteX28" fmla="*/ 1024467 w 3429000"/>
                  <a:gd name="connsiteY28" fmla="*/ 1380067 h 1481667"/>
                  <a:gd name="connsiteX29" fmla="*/ 973667 w 3429000"/>
                  <a:gd name="connsiteY29" fmla="*/ 1363134 h 1481667"/>
                  <a:gd name="connsiteX30" fmla="*/ 931333 w 3429000"/>
                  <a:gd name="connsiteY30" fmla="*/ 1346200 h 1481667"/>
                  <a:gd name="connsiteX31" fmla="*/ 795867 w 3429000"/>
                  <a:gd name="connsiteY31" fmla="*/ 1286934 h 1481667"/>
                  <a:gd name="connsiteX32" fmla="*/ 575733 w 3429000"/>
                  <a:gd name="connsiteY32" fmla="*/ 1219200 h 1481667"/>
                  <a:gd name="connsiteX33" fmla="*/ 313267 w 3429000"/>
                  <a:gd name="connsiteY33" fmla="*/ 1176867 h 1481667"/>
                  <a:gd name="connsiteX34" fmla="*/ 0 w 3429000"/>
                  <a:gd name="connsiteY34" fmla="*/ 1227667 h 1481667"/>
                  <a:gd name="connsiteX35" fmla="*/ 0 w 3429000"/>
                  <a:gd name="connsiteY35" fmla="*/ 1227667 h 1481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429000" h="1481667">
                    <a:moveTo>
                      <a:pt x="1625600" y="0"/>
                    </a:moveTo>
                    <a:lnTo>
                      <a:pt x="1524000" y="262467"/>
                    </a:lnTo>
                    <a:lnTo>
                      <a:pt x="1600200" y="372534"/>
                    </a:lnTo>
                    <a:lnTo>
                      <a:pt x="1930400" y="270934"/>
                    </a:lnTo>
                    <a:lnTo>
                      <a:pt x="2243667" y="245534"/>
                    </a:lnTo>
                    <a:lnTo>
                      <a:pt x="2590800" y="431800"/>
                    </a:lnTo>
                    <a:lnTo>
                      <a:pt x="2844800" y="423334"/>
                    </a:lnTo>
                    <a:lnTo>
                      <a:pt x="3191933" y="516467"/>
                    </a:lnTo>
                    <a:lnTo>
                      <a:pt x="3361267" y="660400"/>
                    </a:lnTo>
                    <a:lnTo>
                      <a:pt x="3403600" y="728134"/>
                    </a:lnTo>
                    <a:lnTo>
                      <a:pt x="3429000" y="965200"/>
                    </a:lnTo>
                    <a:lnTo>
                      <a:pt x="3429000" y="1049867"/>
                    </a:lnTo>
                    <a:lnTo>
                      <a:pt x="3429000" y="1202267"/>
                    </a:lnTo>
                    <a:lnTo>
                      <a:pt x="3183467" y="1320800"/>
                    </a:lnTo>
                    <a:lnTo>
                      <a:pt x="3107267" y="1329267"/>
                    </a:lnTo>
                    <a:lnTo>
                      <a:pt x="2878667" y="1354667"/>
                    </a:lnTo>
                    <a:cubicBezTo>
                      <a:pt x="2858911" y="1368778"/>
                      <a:pt x="2838358" y="1381834"/>
                      <a:pt x="2819400" y="1397000"/>
                    </a:cubicBezTo>
                    <a:cubicBezTo>
                      <a:pt x="2810050" y="1404480"/>
                      <a:pt x="2804396" y="1416459"/>
                      <a:pt x="2794000" y="1422400"/>
                    </a:cubicBezTo>
                    <a:cubicBezTo>
                      <a:pt x="2777985" y="1431551"/>
                      <a:pt x="2766776" y="1430867"/>
                      <a:pt x="2751667" y="1430867"/>
                    </a:cubicBezTo>
                    <a:lnTo>
                      <a:pt x="2616200" y="1439334"/>
                    </a:lnTo>
                    <a:lnTo>
                      <a:pt x="2370667" y="1447800"/>
                    </a:lnTo>
                    <a:lnTo>
                      <a:pt x="2065867" y="1473200"/>
                    </a:lnTo>
                    <a:cubicBezTo>
                      <a:pt x="2032000" y="1467556"/>
                      <a:pt x="1997934" y="1463000"/>
                      <a:pt x="1964267" y="1456267"/>
                    </a:cubicBezTo>
                    <a:cubicBezTo>
                      <a:pt x="1955516" y="1454517"/>
                      <a:pt x="1947448" y="1450252"/>
                      <a:pt x="1938867" y="1447800"/>
                    </a:cubicBezTo>
                    <a:cubicBezTo>
                      <a:pt x="1927678" y="1444603"/>
                      <a:pt x="1905000" y="1439334"/>
                      <a:pt x="1905000" y="1439334"/>
                    </a:cubicBezTo>
                    <a:lnTo>
                      <a:pt x="1625600" y="1430867"/>
                    </a:lnTo>
                    <a:lnTo>
                      <a:pt x="1278467" y="1481667"/>
                    </a:lnTo>
                    <a:lnTo>
                      <a:pt x="1100667" y="1422400"/>
                    </a:lnTo>
                    <a:cubicBezTo>
                      <a:pt x="1075267" y="1408289"/>
                      <a:pt x="1050798" y="1392354"/>
                      <a:pt x="1024467" y="1380067"/>
                    </a:cubicBezTo>
                    <a:cubicBezTo>
                      <a:pt x="1008292" y="1372519"/>
                      <a:pt x="989632" y="1371116"/>
                      <a:pt x="973667" y="1363134"/>
                    </a:cubicBezTo>
                    <a:cubicBezTo>
                      <a:pt x="927825" y="1340213"/>
                      <a:pt x="989026" y="1346200"/>
                      <a:pt x="931333" y="1346200"/>
                    </a:cubicBezTo>
                    <a:lnTo>
                      <a:pt x="795867" y="1286934"/>
                    </a:lnTo>
                    <a:lnTo>
                      <a:pt x="575733" y="1219200"/>
                    </a:lnTo>
                    <a:lnTo>
                      <a:pt x="313267" y="1176867"/>
                    </a:lnTo>
                    <a:lnTo>
                      <a:pt x="0" y="1227667"/>
                    </a:lnTo>
                    <a:lnTo>
                      <a:pt x="0" y="1227667"/>
                    </a:ln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H="1">
                <a:off x="5410199" y="3664252"/>
                <a:ext cx="644072" cy="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6248737" y="2806701"/>
                <a:ext cx="567267" cy="8890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7014633" y="3886200"/>
                <a:ext cx="533401" cy="76199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7391399" y="3427210"/>
                <a:ext cx="272445" cy="73756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 flipV="1">
              <a:off x="4648200" y="2362200"/>
              <a:ext cx="1752600" cy="1524000"/>
            </a:xfrm>
            <a:prstGeom prst="line">
              <a:avLst/>
            </a:prstGeom>
            <a:ln w="9525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1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494486" y="2426285"/>
            <a:ext cx="2580354" cy="2397315"/>
            <a:chOff x="3206285" y="1858762"/>
            <a:chExt cx="2580354" cy="2397315"/>
          </a:xfrm>
        </p:grpSpPr>
        <p:grpSp>
          <p:nvGrpSpPr>
            <p:cNvPr id="30" name="Group 29"/>
            <p:cNvGrpSpPr/>
            <p:nvPr/>
          </p:nvGrpSpPr>
          <p:grpSpPr>
            <a:xfrm>
              <a:off x="3206285" y="1981200"/>
              <a:ext cx="2240643" cy="2177143"/>
              <a:chOff x="3156857" y="2394857"/>
              <a:chExt cx="2240643" cy="2177143"/>
            </a:xfrm>
          </p:grpSpPr>
          <p:grpSp>
            <p:nvGrpSpPr>
              <p:cNvPr id="37" name="Group 34"/>
              <p:cNvGrpSpPr>
                <a:grpSpLocks/>
              </p:cNvGrpSpPr>
              <p:nvPr/>
            </p:nvGrpSpPr>
            <p:grpSpPr bwMode="auto">
              <a:xfrm>
                <a:off x="3156857" y="2394857"/>
                <a:ext cx="2240643" cy="2177143"/>
                <a:chOff x="4537" y="5636"/>
                <a:chExt cx="3740" cy="3622"/>
              </a:xfrm>
            </p:grpSpPr>
            <p:pic>
              <p:nvPicPr>
                <p:cNvPr id="55" name="Picture 40" descr="PLAN Angkor Thom Gaucher EFEO, 2005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7" y="5636"/>
                  <a:ext cx="3740" cy="36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" name="Rectangle 39"/>
                <p:cNvSpPr>
                  <a:spLocks noChangeArrowheads="1"/>
                </p:cNvSpPr>
                <p:nvPr/>
              </p:nvSpPr>
              <p:spPr bwMode="auto">
                <a:xfrm>
                  <a:off x="7248" y="5798"/>
                  <a:ext cx="171" cy="168"/>
                </a:xfrm>
                <a:prstGeom prst="rect">
                  <a:avLst/>
                </a:prstGeom>
                <a:solidFill>
                  <a:srgbClr val="FF0000">
                    <a:alpha val="52940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57" name="Rectangle 38"/>
                <p:cNvSpPr>
                  <a:spLocks noChangeArrowheads="1"/>
                </p:cNvSpPr>
                <p:nvPr/>
              </p:nvSpPr>
              <p:spPr bwMode="auto">
                <a:xfrm>
                  <a:off x="6738" y="5791"/>
                  <a:ext cx="76" cy="168"/>
                </a:xfrm>
                <a:prstGeom prst="rect">
                  <a:avLst/>
                </a:prstGeom>
                <a:solidFill>
                  <a:srgbClr val="FF0000">
                    <a:alpha val="52940"/>
                  </a:srgbClr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58" name="Rectangle 37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6834" y="5790"/>
                  <a:ext cx="171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59" name="Rectangle 36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5637" y="5798"/>
                  <a:ext cx="187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  <p:sp>
              <p:nvSpPr>
                <p:cNvPr id="60" name="Rectangle 35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7930" y="7990"/>
                  <a:ext cx="187" cy="168"/>
                </a:xfrm>
                <a:prstGeom prst="rect">
                  <a:avLst/>
                </a:prstGeom>
                <a:pattFill prst="ltUpDiag">
                  <a:fgClr>
                    <a:schemeClr val="accent5">
                      <a:lumMod val="75000"/>
                      <a:alpha val="52940"/>
                    </a:schemeClr>
                  </a:fgClr>
                  <a:bgClr>
                    <a:srgbClr val="FFFFFF">
                      <a:alpha val="52940"/>
                    </a:srgbClr>
                  </a:bgClr>
                </a:pattFill>
                <a:ln w="952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Book Antiqua" pitchFamily="18" charset="0"/>
                  </a:endParaRPr>
                </a:p>
              </p:txBody>
            </p:sp>
          </p:grpSp>
          <p:sp>
            <p:nvSpPr>
              <p:cNvPr id="38" name="Rectangle 33"/>
              <p:cNvSpPr>
                <a:spLocks noChangeArrowheads="1"/>
              </p:cNvSpPr>
              <p:nvPr/>
            </p:nvSpPr>
            <p:spPr bwMode="auto">
              <a:xfrm>
                <a:off x="4011398" y="4334345"/>
                <a:ext cx="73152" cy="100983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39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871875" y="4333554"/>
                <a:ext cx="112631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0" name="Rectangle 13"/>
              <p:cNvSpPr>
                <a:spLocks noChangeArrowheads="1"/>
              </p:cNvSpPr>
              <p:nvPr/>
            </p:nvSpPr>
            <p:spPr bwMode="auto">
              <a:xfrm>
                <a:off x="5194407" y="2549434"/>
                <a:ext cx="100584" cy="45720"/>
              </a:xfrm>
              <a:prstGeom prst="rect">
                <a:avLst/>
              </a:prstGeom>
              <a:solidFill>
                <a:srgbClr val="FF0000">
                  <a:alpha val="5294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1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120067" y="4334368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2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200963" y="4334369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3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803241" y="4333767"/>
                <a:ext cx="54864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4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723568" y="4334944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5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267163" y="3573562"/>
                <a:ext cx="100584" cy="7315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6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3266587" y="3519225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7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353512" y="2487480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8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396847" y="2487624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49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648736" y="2487494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0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692071" y="2487638"/>
                <a:ext cx="64008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1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4903082" y="2494171"/>
                <a:ext cx="36576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2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201315" y="2712270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3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201594" y="4038600"/>
                <a:ext cx="100584" cy="27432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4" name="Rectangle 32" descr="Light upward diagonal"/>
              <p:cNvSpPr>
                <a:spLocks noChangeArrowheads="1"/>
              </p:cNvSpPr>
              <p:nvPr/>
            </p:nvSpPr>
            <p:spPr bwMode="auto">
              <a:xfrm>
                <a:off x="5105400" y="4347064"/>
                <a:ext cx="27432" cy="100983"/>
              </a:xfrm>
              <a:prstGeom prst="rect">
                <a:avLst/>
              </a:prstGeom>
              <a:pattFill prst="ltUpDiag">
                <a:fgClr>
                  <a:schemeClr val="accent5">
                    <a:lumMod val="75000"/>
                    <a:alpha val="52940"/>
                  </a:schemeClr>
                </a:fgClr>
                <a:bgClr>
                  <a:srgbClr val="FFFFFF">
                    <a:alpha val="52940"/>
                  </a:srgbClr>
                </a:bgClr>
              </a:pattFill>
              <a:ln w="952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Book Antiqua" pitchFamily="18" charset="0"/>
                </a:endParaRPr>
              </a:p>
            </p:txBody>
          </p:sp>
        </p:grpSp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4471475" y="1858762"/>
              <a:ext cx="152400" cy="166629"/>
            </a:xfrm>
            <a:prstGeom prst="rect">
              <a:avLst/>
            </a:prstGeom>
            <a:ln w="12700"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rgbClr val="FF0000"/>
                  </a:solidFill>
                  <a:latin typeface="DaunPenh" pitchFamily="2" charset="0"/>
                </a:rPr>
                <a:t>1</a:t>
              </a:r>
              <a:endParaRPr lang="en-US" sz="700" dirty="0"/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4806453" y="1858762"/>
              <a:ext cx="152400" cy="166629"/>
            </a:xfrm>
            <a:prstGeom prst="rect">
              <a:avLst/>
            </a:prstGeom>
            <a:ln w="12700"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rgbClr val="FF0000"/>
                  </a:solidFill>
                  <a:latin typeface="DaunPenh" pitchFamily="2" charset="0"/>
                </a:rPr>
                <a:t>2</a:t>
              </a:r>
              <a:endParaRPr lang="en-US" sz="700" dirty="0"/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5396012" y="2074369"/>
              <a:ext cx="152400" cy="166629"/>
            </a:xfrm>
            <a:prstGeom prst="rect">
              <a:avLst/>
            </a:prstGeom>
            <a:ln w="12700"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rgbClr val="FF0000"/>
                  </a:solidFill>
                  <a:latin typeface="DaunPenh" pitchFamily="2" charset="0"/>
                </a:rPr>
                <a:t>3</a:t>
              </a:r>
              <a:endParaRPr lang="en-US" sz="700" dirty="0"/>
            </a:p>
          </p:txBody>
        </p:sp>
        <p:sp>
          <p:nvSpPr>
            <p:cNvPr id="34" name="Text Box 15"/>
            <p:cNvSpPr txBox="1">
              <a:spLocks noChangeArrowheads="1"/>
            </p:cNvSpPr>
            <p:nvPr/>
          </p:nvSpPr>
          <p:spPr bwMode="auto">
            <a:xfrm>
              <a:off x="4021202" y="4089448"/>
              <a:ext cx="152400" cy="166629"/>
            </a:xfrm>
            <a:prstGeom prst="rect">
              <a:avLst/>
            </a:prstGeom>
            <a:ln w="12700"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700" dirty="0">
                  <a:solidFill>
                    <a:srgbClr val="FF0000"/>
                  </a:solidFill>
                  <a:latin typeface="DaunPenh" pitchFamily="2" charset="0"/>
                </a:rPr>
                <a:t>4</a:t>
              </a:r>
              <a:endParaRPr lang="en-US" sz="700" dirty="0"/>
            </a:p>
          </p:txBody>
        </p:sp>
        <p:sp>
          <p:nvSpPr>
            <p:cNvPr id="35" name="Up Arrow 34"/>
            <p:cNvSpPr/>
            <p:nvPr/>
          </p:nvSpPr>
          <p:spPr>
            <a:xfrm>
              <a:off x="5625118" y="2268923"/>
              <a:ext cx="161521" cy="12120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5616425" y="2081001"/>
              <a:ext cx="152400" cy="166629"/>
            </a:xfrm>
            <a:prstGeom prst="rect">
              <a:avLst/>
            </a:prstGeom>
            <a:noFill/>
            <a:ln w="12700"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sz="1000" dirty="0" smtClean="0">
                  <a:latin typeface="DaunPenh" pitchFamily="2" charset="0"/>
                </a:rPr>
                <a:t>N</a:t>
              </a:r>
              <a:endParaRPr lang="en-US" sz="1000" dirty="0"/>
            </a:p>
          </p:txBody>
        </p:sp>
      </p:grpSp>
      <p:pic>
        <p:nvPicPr>
          <p:cNvPr id="61" name="Picture 4" descr="D:\Impact angkor region\100NIKON\DSCN0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9" b="7692"/>
          <a:stretch>
            <a:fillRect/>
          </a:stretch>
        </p:blipFill>
        <p:spPr bwMode="auto">
          <a:xfrm>
            <a:off x="5885956" y="786339"/>
            <a:ext cx="2971800" cy="18065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9"/>
          <p:cNvSpPr txBox="1">
            <a:spLocks noChangeArrowheads="1"/>
          </p:cNvSpPr>
          <p:nvPr/>
        </p:nvSpPr>
        <p:spPr bwMode="auto">
          <a:xfrm>
            <a:off x="3568009" y="4910161"/>
            <a:ext cx="192746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0" dirty="0" err="1" smtClean="0">
                <a:latin typeface="Khmer OS" pitchFamily="2" charset="0"/>
                <a:cs typeface="Khmer OS" pitchFamily="2" charset="0"/>
              </a:rPr>
              <a:t>ប្លង់ទូទៅកំពែងក្រុងអង្គរធំ</a:t>
            </a:r>
            <a:endParaRPr lang="en-US" sz="1200" b="0" dirty="0" smtClean="0">
              <a:latin typeface="Khmer OS" pitchFamily="2" charset="0"/>
              <a:cs typeface="Khmer OS" pitchFamily="2" charset="0"/>
            </a:endParaRPr>
          </a:p>
          <a:p>
            <a:pPr algn="ctr" eaLnBrk="1" hangingPunct="1"/>
            <a:endParaRPr lang="en-US" sz="600" b="0" dirty="0" smtClean="0">
              <a:latin typeface="Khmer OS" pitchFamily="2" charset="0"/>
              <a:cs typeface="Khmer OS" pitchFamily="2" charset="0"/>
            </a:endParaRPr>
          </a:p>
          <a:p>
            <a:pPr algn="ctr" eaLnBrk="1" hangingPunct="1"/>
            <a:r>
              <a:rPr lang="en-US" sz="1100" b="0" dirty="0" err="1" smtClean="0">
                <a:latin typeface="Khmer OS" pitchFamily="2" charset="0"/>
                <a:cs typeface="Khmer OS" pitchFamily="2" charset="0"/>
              </a:rPr>
              <a:t>រចនាសម្ពន</a:t>
            </a:r>
            <a:r>
              <a:rPr lang="en-US" sz="1100" b="0" dirty="0" smtClean="0">
                <a:latin typeface="Khmer OS" pitchFamily="2" charset="0"/>
                <a:cs typeface="Khmer OS" pitchFamily="2" charset="0"/>
              </a:rPr>
              <a:t>័្</a:t>
            </a:r>
            <a:r>
              <a:rPr lang="en-US" sz="1100" b="0" dirty="0" err="1" smtClean="0">
                <a:latin typeface="Khmer OS" pitchFamily="2" charset="0"/>
                <a:cs typeface="Khmer OS" pitchFamily="2" charset="0"/>
              </a:rPr>
              <a:t>ធគ្រោងជញ្ជាំងថ្ម</a:t>
            </a:r>
            <a:r>
              <a:rPr lang="en-US" sz="1100" b="0" dirty="0" smtClean="0">
                <a:latin typeface="Khmer OS" pitchFamily="2" charset="0"/>
                <a:cs typeface="Khmer OS" pitchFamily="2" charset="0"/>
              </a:rPr>
              <a:t> </a:t>
            </a:r>
          </a:p>
          <a:p>
            <a:pPr algn="ctr" eaLnBrk="1" hangingPunct="1"/>
            <a:endParaRPr lang="en-US" sz="1100" b="0" dirty="0" smtClean="0">
              <a:latin typeface="Khmer OS" pitchFamily="2" charset="0"/>
              <a:cs typeface="Khmer OS" pitchFamily="2" charset="0"/>
            </a:endParaRPr>
          </a:p>
          <a:p>
            <a:pPr algn="ctr" eaLnBrk="1" hangingPunct="1"/>
            <a:r>
              <a:rPr lang="en-US" sz="1100" b="0" dirty="0" smtClean="0">
                <a:latin typeface="Khmer OS" pitchFamily="2" charset="0"/>
                <a:cs typeface="Khmer OS" pitchFamily="2" charset="0"/>
              </a:rPr>
              <a:t>៤ទីតាំងដែលដួលរលំ</a:t>
            </a:r>
          </a:p>
          <a:p>
            <a:pPr algn="ctr" eaLnBrk="1" hangingPunct="1"/>
            <a:r>
              <a:rPr lang="en-US" sz="1100" b="0" dirty="0" smtClean="0">
                <a:latin typeface="Khmer OS" pitchFamily="2" charset="0"/>
                <a:cs typeface="Khmer OS" pitchFamily="2" charset="0"/>
              </a:rPr>
              <a:t>មានប្រវែងសរុប</a:t>
            </a:r>
            <a:r>
              <a:rPr lang="en-US" sz="1200" b="0" dirty="0" smtClean="0">
                <a:latin typeface="Khmer OS" pitchFamily="2" charset="0"/>
                <a:cs typeface="Khmer OS" pitchFamily="2" charset="0"/>
              </a:rPr>
              <a:t>៨៣</a:t>
            </a:r>
            <a:r>
              <a:rPr lang="en-US" sz="1100" b="0" dirty="0" smtClean="0">
                <a:latin typeface="Khmer OS" pitchFamily="2" charset="0"/>
                <a:cs typeface="Khmer OS" pitchFamily="2" charset="0"/>
              </a:rPr>
              <a:t>ម៉ែត្រ</a:t>
            </a:r>
            <a:endParaRPr lang="en-US" sz="1100" b="0" dirty="0">
              <a:latin typeface="Khmer OS" pitchFamily="2" charset="0"/>
              <a:cs typeface="Khmer OS" pitchFamily="2" charset="0"/>
            </a:endParaRPr>
          </a:p>
          <a:p>
            <a:pPr algn="ctr" eaLnBrk="1" hangingPunct="1"/>
            <a:endParaRPr lang="en-US" sz="1100" b="0" dirty="0">
              <a:cs typeface="Times New Roman" pitchFamily="18" charset="0"/>
            </a:endParaRPr>
          </a:p>
        </p:txBody>
      </p:sp>
      <p:pic>
        <p:nvPicPr>
          <p:cNvPr id="63" name="Picture 2" descr="C:\Users\Sopheap\Desktop\100NIKON\Panorama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/>
          <a:stretch>
            <a:fillRect/>
          </a:stretch>
        </p:blipFill>
        <p:spPr bwMode="auto">
          <a:xfrm>
            <a:off x="352166" y="4191000"/>
            <a:ext cx="2969739" cy="180862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9"/>
          <p:cNvSpPr txBox="1">
            <a:spLocks noChangeArrowheads="1"/>
          </p:cNvSpPr>
          <p:nvPr/>
        </p:nvSpPr>
        <p:spPr bwMode="auto">
          <a:xfrm>
            <a:off x="461796" y="2763955"/>
            <a:ext cx="2956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000" b="0" dirty="0" smtClean="0">
                <a:latin typeface="Khmer OS" pitchFamily="2" charset="0"/>
                <a:cs typeface="Khmer OS" pitchFamily="2" charset="0"/>
              </a:rPr>
              <a:t>ទីតាំងទី១, ដួលរលំ១៤/១០/២០១១មានប្រវែង១៤ម</a:t>
            </a:r>
            <a:endParaRPr lang="en-US" sz="1000" b="0" dirty="0">
              <a:latin typeface="Khmer OS" pitchFamily="2" charset="0"/>
              <a:cs typeface="Khmer OS" pitchFamily="2" charset="0"/>
            </a:endParaRPr>
          </a:p>
        </p:txBody>
      </p:sp>
      <p:pic>
        <p:nvPicPr>
          <p:cNvPr id="65" name="Picture 3" descr="D:\Impact angkor region\103NIKON\pa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9126" b="10452"/>
          <a:stretch>
            <a:fillRect/>
          </a:stretch>
        </p:blipFill>
        <p:spPr bwMode="auto">
          <a:xfrm>
            <a:off x="5803711" y="4202530"/>
            <a:ext cx="2966426" cy="18065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D:\Impact angkor region\101NIKON\DSCN00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8"/>
          <a:stretch>
            <a:fillRect/>
          </a:stretch>
        </p:blipFill>
        <p:spPr bwMode="auto">
          <a:xfrm>
            <a:off x="461797" y="844425"/>
            <a:ext cx="2956487" cy="18065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15"/>
          <p:cNvSpPr txBox="1">
            <a:spLocks noChangeArrowheads="1"/>
          </p:cNvSpPr>
          <p:nvPr/>
        </p:nvSpPr>
        <p:spPr bwMode="auto">
          <a:xfrm>
            <a:off x="461797" y="2443776"/>
            <a:ext cx="205208" cy="188270"/>
          </a:xfrm>
          <a:prstGeom prst="rect">
            <a:avLst/>
          </a:prstGeom>
          <a:ln w="12700"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1000" dirty="0">
                <a:solidFill>
                  <a:srgbClr val="FF0000"/>
                </a:solidFill>
                <a:latin typeface="DaunPenh" pitchFamily="2" charset="0"/>
              </a:rPr>
              <a:t>1</a:t>
            </a:r>
            <a:endParaRPr lang="en-US" sz="1000" dirty="0"/>
          </a:p>
        </p:txBody>
      </p:sp>
      <p:sp>
        <p:nvSpPr>
          <p:cNvPr id="72" name="Text Box 15"/>
          <p:cNvSpPr txBox="1">
            <a:spLocks noChangeArrowheads="1"/>
          </p:cNvSpPr>
          <p:nvPr/>
        </p:nvSpPr>
        <p:spPr bwMode="auto">
          <a:xfrm>
            <a:off x="5888855" y="2393726"/>
            <a:ext cx="205208" cy="188270"/>
          </a:xfrm>
          <a:prstGeom prst="rect">
            <a:avLst/>
          </a:prstGeom>
          <a:ln w="12700"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1000" dirty="0">
                <a:solidFill>
                  <a:srgbClr val="FF0000"/>
                </a:solidFill>
                <a:latin typeface="DaunPenh" pitchFamily="2" charset="0"/>
              </a:rPr>
              <a:t>2</a:t>
            </a:r>
            <a:endParaRPr lang="en-US" sz="1000" dirty="0"/>
          </a:p>
        </p:txBody>
      </p:sp>
      <p:sp>
        <p:nvSpPr>
          <p:cNvPr id="73" name="Text Box 15"/>
          <p:cNvSpPr txBox="1">
            <a:spLocks noChangeArrowheads="1"/>
          </p:cNvSpPr>
          <p:nvPr/>
        </p:nvSpPr>
        <p:spPr bwMode="auto">
          <a:xfrm>
            <a:off x="5805797" y="5808621"/>
            <a:ext cx="205208" cy="188270"/>
          </a:xfrm>
          <a:prstGeom prst="rect">
            <a:avLst/>
          </a:prstGeom>
          <a:ln w="12700"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1000" dirty="0">
                <a:solidFill>
                  <a:srgbClr val="FF0000"/>
                </a:solidFill>
                <a:latin typeface="DaunPenh" pitchFamily="2" charset="0"/>
              </a:rPr>
              <a:t>3</a:t>
            </a:r>
            <a:endParaRPr lang="en-US" sz="1000" dirty="0"/>
          </a:p>
        </p:txBody>
      </p:sp>
      <p:sp>
        <p:nvSpPr>
          <p:cNvPr id="74" name="Text Box 15"/>
          <p:cNvSpPr txBox="1">
            <a:spLocks noChangeArrowheads="1"/>
          </p:cNvSpPr>
          <p:nvPr/>
        </p:nvSpPr>
        <p:spPr bwMode="auto">
          <a:xfrm>
            <a:off x="352166" y="5800720"/>
            <a:ext cx="205208" cy="188270"/>
          </a:xfrm>
          <a:prstGeom prst="rect">
            <a:avLst/>
          </a:prstGeom>
          <a:ln w="12700"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sz="1000" dirty="0">
                <a:solidFill>
                  <a:srgbClr val="FF0000"/>
                </a:solidFill>
                <a:latin typeface="DaunPenh" pitchFamily="2" charset="0"/>
              </a:rPr>
              <a:t>4</a:t>
            </a:r>
            <a:endParaRPr lang="en-US" sz="1000" dirty="0"/>
          </a:p>
        </p:txBody>
      </p:sp>
      <p:sp>
        <p:nvSpPr>
          <p:cNvPr id="2" name="Rectangle 1"/>
          <p:cNvSpPr/>
          <p:nvPr/>
        </p:nvSpPr>
        <p:spPr>
          <a:xfrm>
            <a:off x="359204" y="228600"/>
            <a:ext cx="4716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ca-ES" dirty="0">
                <a:latin typeface="Khmer OS" pitchFamily="2" charset="0"/>
                <a:cs typeface="Khmer OS" pitchFamily="2" charset="0"/>
              </a:rPr>
              <a:t>៤</a:t>
            </a:r>
            <a:r>
              <a:rPr lang="en-US" dirty="0">
                <a:latin typeface="Khmer OS" pitchFamily="2" charset="0"/>
                <a:cs typeface="Khmer OS" pitchFamily="2" charset="0"/>
              </a:rPr>
              <a:t>- </a:t>
            </a:r>
            <a:r>
              <a:rPr lang="en-US" dirty="0" err="1">
                <a:latin typeface="Khmer OS" pitchFamily="2" charset="0"/>
                <a:cs typeface="Khmer OS" pitchFamily="2" charset="0"/>
              </a:rPr>
              <a:t>សកម្មភាព</a:t>
            </a:r>
            <a:r>
              <a:rPr lang="en-US" dirty="0">
                <a:latin typeface="Khmer OS" pitchFamily="2" charset="0"/>
                <a:cs typeface="Khmer OS" pitchFamily="2" charset="0"/>
              </a:rPr>
              <a:t> </a:t>
            </a:r>
            <a:r>
              <a:rPr lang="en-US" dirty="0" err="1">
                <a:latin typeface="Khmer OS" pitchFamily="2" charset="0"/>
                <a:cs typeface="Khmer OS" pitchFamily="2" charset="0"/>
              </a:rPr>
              <a:t>និង</a:t>
            </a:r>
            <a:r>
              <a:rPr lang="ca-ES" dirty="0">
                <a:latin typeface="Khmer OS" pitchFamily="2" charset="0"/>
                <a:cs typeface="Khmer OS" pitchFamily="2" charset="0"/>
              </a:rPr>
              <a:t>លទ្ធផលសម្រេចបា</a:t>
            </a:r>
            <a:r>
              <a:rPr lang="ca-ES" dirty="0" smtClean="0">
                <a:latin typeface="Khmer OS" pitchFamily="2" charset="0"/>
                <a:cs typeface="Khmer OS" pitchFamily="2" charset="0"/>
              </a:rPr>
              <a:t>នៈ</a:t>
            </a:r>
          </a:p>
          <a:p>
            <a:pPr>
              <a:buNone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អន្តរាគមន៍បន្ទាន់គម្រោង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ពង្រឹងនិងជួស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ជុល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ទៅ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លើ៤ទីតាំង</a:t>
            </a:r>
            <a:endParaRPr lang="ca-ES" sz="140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75" name="TextBox 9"/>
          <p:cNvSpPr txBox="1">
            <a:spLocks noChangeArrowheads="1"/>
          </p:cNvSpPr>
          <p:nvPr/>
        </p:nvSpPr>
        <p:spPr bwMode="auto">
          <a:xfrm>
            <a:off x="5968043" y="2720165"/>
            <a:ext cx="2956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000" b="0" dirty="0" smtClean="0">
                <a:latin typeface="Khmer OS" pitchFamily="2" charset="0"/>
                <a:cs typeface="Khmer OS" pitchFamily="2" charset="0"/>
              </a:rPr>
              <a:t>ទីតាំងទី២, ដួលរលំ១១/១០/២០១១មានប្រវែង៤៥ម</a:t>
            </a:r>
            <a:endParaRPr lang="en-US" sz="1000" b="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76" name="TextBox 9"/>
          <p:cNvSpPr txBox="1">
            <a:spLocks noChangeArrowheads="1"/>
          </p:cNvSpPr>
          <p:nvPr/>
        </p:nvSpPr>
        <p:spPr bwMode="auto">
          <a:xfrm>
            <a:off x="5813650" y="6072862"/>
            <a:ext cx="2956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000" b="0" dirty="0" smtClean="0">
                <a:latin typeface="Khmer OS" pitchFamily="2" charset="0"/>
                <a:cs typeface="Khmer OS" pitchFamily="2" charset="0"/>
              </a:rPr>
              <a:t>ទីតាំងទី៣, ដួលរលំ១៥/១០/២០១១មានប្រវែង៨ម</a:t>
            </a:r>
            <a:endParaRPr lang="en-US" sz="1000" b="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77" name="TextBox 9"/>
          <p:cNvSpPr txBox="1">
            <a:spLocks noChangeArrowheads="1"/>
          </p:cNvSpPr>
          <p:nvPr/>
        </p:nvSpPr>
        <p:spPr bwMode="auto">
          <a:xfrm>
            <a:off x="365418" y="6075717"/>
            <a:ext cx="2956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000" b="0" dirty="0" smtClean="0">
                <a:latin typeface="Khmer OS" pitchFamily="2" charset="0"/>
                <a:cs typeface="Khmer OS" pitchFamily="2" charset="0"/>
              </a:rPr>
              <a:t>ទីតាំងទី១, ដួលរលំ១៨/០៩/២០១១មានប្រវែង១៦ម</a:t>
            </a:r>
            <a:endParaRPr lang="en-US" sz="1000" b="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6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446965"/>
            <a:ext cx="7772400" cy="4014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a-ES" sz="1600" b="1" dirty="0" smtClean="0">
                <a:latin typeface="Khmer OS" pitchFamily="2" charset="0"/>
                <a:cs typeface="Khmer OS" pitchFamily="2" charset="0"/>
              </a:rPr>
              <a:t>ក.</a:t>
            </a:r>
            <a:r>
              <a:rPr lang="km-KH" sz="1600" b="1" dirty="0" smtClean="0">
                <a:latin typeface="Khmer OS" pitchFamily="2" charset="0"/>
                <a:cs typeface="Khmer OS" pitchFamily="2" charset="0"/>
              </a:rPr>
              <a:t>ដំណើរ</a:t>
            </a:r>
            <a:r>
              <a:rPr lang="km-KH" sz="1600" b="1" dirty="0">
                <a:latin typeface="Khmer OS" pitchFamily="2" charset="0"/>
                <a:cs typeface="Khmer OS" pitchFamily="2" charset="0"/>
              </a:rPr>
              <a:t>ការសម្រាប់អន្តរាគមន៍លើរចនាសម្</a:t>
            </a:r>
            <a:r>
              <a:rPr lang="km-KH" sz="1600" b="1" dirty="0" smtClean="0">
                <a:latin typeface="Khmer OS" pitchFamily="2" charset="0"/>
                <a:cs typeface="Khmer OS" pitchFamily="2" charset="0"/>
              </a:rPr>
              <a:t>ព័ន្ធ</a:t>
            </a:r>
            <a:r>
              <a:rPr lang="ca-ES" sz="1600" b="1" dirty="0" smtClean="0">
                <a:latin typeface="Khmer OS" pitchFamily="2" charset="0"/>
                <a:cs typeface="Khmer OS" pitchFamily="2" charset="0"/>
              </a:rPr>
              <a:t>គ្រោង</a:t>
            </a:r>
            <a:r>
              <a:rPr lang="km-KH" sz="1600" b="1" dirty="0" smtClean="0">
                <a:latin typeface="Khmer OS" pitchFamily="2" charset="0"/>
                <a:cs typeface="Khmer OS" pitchFamily="2" charset="0"/>
              </a:rPr>
              <a:t>ជញ្ជាំង</a:t>
            </a:r>
            <a:r>
              <a:rPr lang="ca-ES" sz="1600" b="1" dirty="0" smtClean="0">
                <a:latin typeface="Khmer OS" pitchFamily="2" charset="0"/>
                <a:cs typeface="Khmer OS" pitchFamily="2" charset="0"/>
              </a:rPr>
              <a:t>កំពែង</a:t>
            </a:r>
            <a:r>
              <a:rPr lang="km-KH" sz="1600" b="1" dirty="0" smtClean="0">
                <a:latin typeface="Khmer OS" pitchFamily="2" charset="0"/>
                <a:cs typeface="Khmer OS" pitchFamily="2" charset="0"/>
              </a:rPr>
              <a:t>នៃ</a:t>
            </a:r>
            <a:r>
              <a:rPr lang="km-KH" sz="1600" b="1" dirty="0">
                <a:latin typeface="Khmer OS" pitchFamily="2" charset="0"/>
                <a:cs typeface="Khmer OS" pitchFamily="2" charset="0"/>
              </a:rPr>
              <a:t>ទីក្រុងអង្គរធំ</a:t>
            </a:r>
            <a:endParaRPr lang="en-US" sz="1600" b="1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28600" y="1371600"/>
            <a:ext cx="85344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km-KH" sz="1600" b="0" dirty="0" smtClean="0">
                <a:latin typeface="Khmer OS" pitchFamily="2" charset="0"/>
                <a:cs typeface="Khmer OS" pitchFamily="2" charset="0"/>
              </a:rPr>
              <a:t>ការងារ</a:t>
            </a:r>
            <a:r>
              <a:rPr lang="ca-ES" sz="1600" b="0" dirty="0" smtClean="0">
                <a:latin typeface="Khmer OS" pitchFamily="2" charset="0"/>
                <a:cs typeface="Khmer OS" pitchFamily="2" charset="0"/>
              </a:rPr>
              <a:t>អនុវត្តមាន</a:t>
            </a:r>
            <a:r>
              <a:rPr lang="km-KH" sz="1600" b="0" dirty="0" smtClean="0">
                <a:latin typeface="Khmer OS" pitchFamily="2" charset="0"/>
                <a:cs typeface="Khmer OS" pitchFamily="2" charset="0"/>
              </a:rPr>
              <a:t>:</a:t>
            </a:r>
            <a:endParaRPr lang="ca-ES" sz="16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/>
            <a:r>
              <a:rPr lang="en-US" sz="1400" b="0" dirty="0" smtClean="0">
                <a:latin typeface="Khmer OS" pitchFamily="2" charset="0"/>
                <a:cs typeface="Khmer OS" pitchFamily="2" charset="0"/>
              </a:rPr>
              <a:t>- </a:t>
            </a: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ការងារសំអាតការដ្ឋាន, ធ្វើរោងការដ្ឋាន និងផ្លូវដឹកជញ្ជូនថ្ម, ដី។</a:t>
            </a:r>
          </a:p>
          <a:p>
            <a:pPr eaLnBrk="1" hangingPunct="1"/>
            <a:endParaRPr lang="ca-ES" sz="600" b="0" dirty="0" smtClean="0">
              <a:latin typeface="Khmer OS" pitchFamily="2" charset="0"/>
              <a:cs typeface="Khmer OS" pitchFamily="2" charset="0"/>
            </a:endParaRPr>
          </a:p>
          <a:p>
            <a:pPr eaLnBrk="1" hangingPunct="1"/>
            <a:r>
              <a:rPr lang="ca-ES" sz="1400" b="0" dirty="0">
                <a:latin typeface="Khmer OS" pitchFamily="2" charset="0"/>
                <a:cs typeface="Khmer OS" pitchFamily="2" charset="0"/>
              </a:rPr>
              <a:t>-</a:t>
            </a: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 ​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មធ្យម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ភាគនៃការរុះរើថ្មចាស់ៗចេញពីទីតាំងដើមគឺប្រមាណ១ភាគរយប៉ុណ្ណោះ 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 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ព្រោះថា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ថ្មចាស់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មានតិចតួចបំផុតដែលពុំបានរលុះដល់ដី  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ហើយ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ស្ថិតនៅតាមស្រទាប់នៃគែមសង្ខាង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​</a:t>
            </a:r>
            <a:r>
              <a:rPr lang="en-US" sz="1400" b="0" dirty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ប៉ុន្តែ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ថ្មទាំងនោះពុំមានសុវត្ថិភាពឡើ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យ។</a:t>
            </a:r>
            <a:endParaRPr lang="en-US" sz="1400" b="0" dirty="0" smtClean="0">
              <a:latin typeface="Khmer OS" pitchFamily="2" charset="0"/>
              <a:cs typeface="Khmer OS" pitchFamily="2" charset="0"/>
            </a:endParaRPr>
          </a:p>
          <a:p>
            <a:endParaRPr lang="ca-ES" sz="1400" b="0" dirty="0" smtClean="0">
              <a:latin typeface="Khmer OS" pitchFamily="2" charset="0"/>
              <a:cs typeface="Khmer OS" pitchFamily="2" charset="0"/>
            </a:endParaRPr>
          </a:p>
          <a:p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- 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កំណក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ដី  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កូនរុក្ខជាតិទាំងឡាយបានធ្វើការសំអាតយកចេញទាំងស្រុងមុនធ្វើការ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ជួសជុល 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រួមទាំងគូរប្លង់បច្ចេកទេសលើស្ថានភាពខូចខាតនៃជញ្ជាំងនិមួ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យៗ។</a:t>
            </a:r>
            <a:endParaRPr lang="en-US" sz="1400" b="0" dirty="0" smtClean="0">
              <a:latin typeface="Khmer OS" pitchFamily="2" charset="0"/>
              <a:cs typeface="Khmer OS" pitchFamily="2" charset="0"/>
            </a:endParaRPr>
          </a:p>
          <a:p>
            <a:endParaRPr lang="ca-ES" sz="1400" b="0" dirty="0" smtClean="0">
              <a:latin typeface="Khmer OS" pitchFamily="2" charset="0"/>
              <a:cs typeface="Khmer OS" pitchFamily="2" charset="0"/>
            </a:endParaRPr>
          </a:p>
          <a:p>
            <a:r>
              <a:rPr lang="en-US" sz="1400" b="0" dirty="0" smtClean="0">
                <a:latin typeface="Khmer OS" pitchFamily="2" charset="0"/>
                <a:cs typeface="Khmer OS" pitchFamily="2" charset="0"/>
              </a:rPr>
              <a:t>- 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ថ្ម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រាយប៉ាយទាំឡាយ 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 គ</a:t>
            </a:r>
            <a:r>
              <a:rPr lang="ca-ES" sz="1400" b="0" dirty="0">
                <a:latin typeface="Khmer OS" pitchFamily="2" charset="0"/>
                <a:cs typeface="Khmer OS" pitchFamily="2" charset="0"/>
              </a:rPr>
              <a:t>ឺ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ធ្វើ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ការសម្រង់ 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ចុះបញ្ជីឡើងវិញដោយកំណត់តាមស្ថានភាព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ថ្មចំនួន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បី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ប្រភេទ</a:t>
            </a: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​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គឺ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ថ្មមានគុណភាពល្អ មធ្យមនិងថ្មរងការបាក់បែកដែលអាចមានលទ្ធភាព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ផ្គុំ</a:t>
            </a:r>
            <a:r>
              <a:rPr lang="en-US" sz="1400" b="0" dirty="0">
                <a:latin typeface="Khmer OS" pitchFamily="2" charset="0"/>
                <a:cs typeface="Khmer OS" pitchFamily="2" charset="0"/>
              </a:rPr>
              <a:t> 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និង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តភ្ជាប់ឡើងវិញបា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ន។</a:t>
            </a:r>
            <a:endParaRPr lang="en-US" sz="1400" b="0" dirty="0" smtClean="0">
              <a:latin typeface="Khmer OS" pitchFamily="2" charset="0"/>
              <a:cs typeface="Khmer OS" pitchFamily="2" charset="0"/>
            </a:endParaRPr>
          </a:p>
          <a:p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- ការងាររើថ្មទៅតាមលំដាប់ និងកន្លែងកំណត់។ ការងារត្រៀមថ្មបាយក្រៀមថ្មី(ដឹកជញ្ជូននិងកាត់ត្រៀមទុក)។</a:t>
            </a:r>
          </a:p>
          <a:p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ធ្វើការសិក្សារចនាសម្ព័ន្ធជញ្ជាំង និងកំណាយបុរាណវិទ្យា។</a:t>
            </a:r>
          </a:p>
          <a:p>
            <a:endParaRPr lang="ca-ES" sz="1400" b="0" dirty="0" smtClean="0">
              <a:latin typeface="Khmer OS" pitchFamily="2" charset="0"/>
              <a:cs typeface="Khmer OS" pitchFamily="2" charset="0"/>
            </a:endParaRPr>
          </a:p>
          <a:p>
            <a:pPr marL="285750" indent="-285750">
              <a:buFontTx/>
              <a:buChar char="-"/>
            </a:pPr>
            <a:endParaRPr lang="ca-ES" sz="1400" b="0" dirty="0" smtClean="0">
              <a:latin typeface="Khmer OS" pitchFamily="2" charset="0"/>
              <a:cs typeface="Khmer OS" pitchFamily="2" charset="0"/>
            </a:endParaRPr>
          </a:p>
          <a:p>
            <a:r>
              <a:rPr lang="en-US" sz="1400" b="0" dirty="0" smtClean="0">
                <a:latin typeface="Khmer OS" pitchFamily="2" charset="0"/>
                <a:cs typeface="Khmer OS" pitchFamily="2" charset="0"/>
              </a:rPr>
              <a:t>- 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កិច្ច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ការរៀបថ្មឡើងវិ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ញ</a:t>
            </a:r>
            <a:r>
              <a:rPr lang="ca-ES" sz="1400" b="0" dirty="0" smtClean="0">
                <a:latin typeface="Khmer OS" pitchFamily="2" charset="0"/>
                <a:cs typeface="Khmer OS" pitchFamily="2" charset="0"/>
              </a:rPr>
              <a:t>ៈ 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ថ្ម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បាយក្រៀមដែលធ្លាក់រាយប៉ាយជុំវិញបរិវេណកំពែង បានប្រមូលនិងជួសជុល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ប្រើប្រាស់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ឡើង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វិញទាំង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អស់ ដោយឡែកថ្មថ្មីមួយចំនួនក៏តម្រូវការចាំបាច់ក្នុងការប្រើប្រាស់សម្រាប់បំពេញត្រង់ស្រទាប់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ដែលមាន</a:t>
            </a:r>
            <a:r>
              <a:rPr lang="km-KH" sz="1400" b="0" dirty="0">
                <a:latin typeface="Khmer OS" pitchFamily="2" charset="0"/>
                <a:cs typeface="Khmer OS" pitchFamily="2" charset="0"/>
              </a:rPr>
              <a:t>ការបាត់បង់ថ្មចាស់ និងថ្មថ្មីជំនួសត្រង់កន្លែងពុកផុយស្របតាមទីតាំងជាក់ស្តែងនៃទីតាំងនិមួ</a:t>
            </a:r>
            <a:r>
              <a:rPr lang="km-KH" sz="1400" b="0" dirty="0" smtClean="0">
                <a:latin typeface="Khmer OS" pitchFamily="2" charset="0"/>
                <a:cs typeface="Khmer OS" pitchFamily="2" charset="0"/>
              </a:rPr>
              <a:t>យៗ។</a:t>
            </a:r>
            <a:endParaRPr lang="en-US" sz="1400" b="0" dirty="0">
              <a:latin typeface="Khmer OS" pitchFamily="2" charset="0"/>
              <a:cs typeface="Khmer OS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3F83A1-47A3-45FF-8DBC-B22F3286763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3660</TotalTime>
  <Words>894</Words>
  <Application>Microsoft Office PowerPoint</Application>
  <PresentationFormat>On-screen Show (4:3)</PresentationFormat>
  <Paragraphs>303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ＭＳ Ｐゴシック</vt:lpstr>
      <vt:lpstr>Arial</vt:lpstr>
      <vt:lpstr>Arial Narrow</vt:lpstr>
      <vt:lpstr>Book Antiqua</vt:lpstr>
      <vt:lpstr>Calibri</vt:lpstr>
      <vt:lpstr>Cambria</vt:lpstr>
      <vt:lpstr>ÇlÇr ñæí©</vt:lpstr>
      <vt:lpstr>DaunPenh</vt:lpstr>
      <vt:lpstr>Khmer MEF1</vt:lpstr>
      <vt:lpstr>Khmer OS</vt:lpstr>
      <vt:lpstr>Khmer OS Fasthand</vt:lpstr>
      <vt:lpstr>Khmer OS Muol</vt:lpstr>
      <vt:lpstr>Khmer OS Muol Light</vt:lpstr>
      <vt:lpstr>Limon S1</vt:lpstr>
      <vt:lpstr>Tahoma</vt:lpstr>
      <vt:lpstr>Times New Roman</vt:lpstr>
      <vt:lpstr>Office Theme</vt:lpstr>
      <vt:lpstr>PowerPoint Presentation</vt:lpstr>
      <vt:lpstr>មាតិកា</vt:lpstr>
      <vt:lpstr>PowerPoint Presentation</vt:lpstr>
      <vt:lpstr>ស្ថានភាពគ្រោះថ្នាក់ និងការដួលរលំនៅឆ្នាំ២០១១</vt:lpstr>
      <vt:lpstr>Crossed section of Angkor Thom wall</vt:lpstr>
      <vt:lpstr>Drawing to show the problem on the structure Angkor Thom city</vt:lpstr>
      <vt:lpstr>គ្រោងជញ្ជាំងថ្មបាយក្រៀម​ពុកផុយ, មានការជ្រាបទឹក,ដើមឈើដុះពីលើជញ្ជាំង,ទឹកហូរច្រោះលើជញ្ជាំង   ដីហូរបាក់បន្តបន្ទាប់, និងមានការថែទាំជួសជុលពីមុនមកជាច្រើនកន្លែង </vt:lpstr>
      <vt:lpstr>PowerPoint Presentation</vt:lpstr>
      <vt:lpstr>PowerPoint Presentation</vt:lpstr>
      <vt:lpstr>ដំណើរការសម្រាប់អន្តរាគមន៍ និងវិធីសាស្រ្តដើម្បីពង្រឹងជញ្ជាំង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ស្ថានភាពគ្រោះថ្នាក់នៅលើរចនាសម្ព័្នន្ធកំពែងក្រុងអង្គរធំ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LIM Bun Hok</cp:lastModifiedBy>
  <cp:revision>409</cp:revision>
  <dcterms:created xsi:type="dcterms:W3CDTF">2013-04-04T15:45:47Z</dcterms:created>
  <dcterms:modified xsi:type="dcterms:W3CDTF">2018-02-07T02:18:34Z</dcterms:modified>
</cp:coreProperties>
</file>